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handoutMasterIdLst>
    <p:handoutMasterId r:id="rId52"/>
  </p:handoutMasterIdLst>
  <p:sldIdLst>
    <p:sldId id="256" r:id="rId2"/>
    <p:sldId id="281" r:id="rId3"/>
    <p:sldId id="270" r:id="rId4"/>
    <p:sldId id="258" r:id="rId5"/>
    <p:sldId id="259" r:id="rId6"/>
    <p:sldId id="260" r:id="rId7"/>
    <p:sldId id="271" r:id="rId8"/>
    <p:sldId id="311" r:id="rId9"/>
    <p:sldId id="262" r:id="rId10"/>
    <p:sldId id="309" r:id="rId11"/>
    <p:sldId id="263" r:id="rId12"/>
    <p:sldId id="264" r:id="rId13"/>
    <p:sldId id="265" r:id="rId14"/>
    <p:sldId id="266" r:id="rId15"/>
    <p:sldId id="267" r:id="rId16"/>
    <p:sldId id="268" r:id="rId17"/>
    <p:sldId id="277" r:id="rId18"/>
    <p:sldId id="278" r:id="rId19"/>
    <p:sldId id="307" r:id="rId20"/>
    <p:sldId id="308" r:id="rId21"/>
    <p:sldId id="269" r:id="rId22"/>
    <p:sldId id="280" r:id="rId23"/>
    <p:sldId id="310" r:id="rId24"/>
    <p:sldId id="276"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306" r:id="rId42"/>
    <p:sldId id="298" r:id="rId43"/>
    <p:sldId id="299" r:id="rId44"/>
    <p:sldId id="300" r:id="rId45"/>
    <p:sldId id="301" r:id="rId46"/>
    <p:sldId id="302" r:id="rId47"/>
    <p:sldId id="303" r:id="rId48"/>
    <p:sldId id="304" r:id="rId49"/>
    <p:sldId id="305" r:id="rId50"/>
  </p:sldIdLst>
  <p:sldSz cx="9144000" cy="6858000" type="screen4x3"/>
  <p:notesSz cx="6864350" cy="99964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65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0"/>
      <c:rotY val="0"/>
      <c:rAngAx val="0"/>
      <c:perspective val="30"/>
    </c:view3D>
    <c:floor>
      <c:thickness val="0"/>
    </c:floor>
    <c:sideWall>
      <c:thickness val="0"/>
      <c:spPr>
        <a:solidFill>
          <a:schemeClr val="accent4">
            <a:lumMod val="20000"/>
            <a:lumOff val="80000"/>
          </a:schemeClr>
        </a:solidFill>
      </c:spPr>
    </c:sideWall>
    <c:backWall>
      <c:thickness val="0"/>
      <c:spPr>
        <a:solidFill>
          <a:schemeClr val="accent4">
            <a:lumMod val="20000"/>
            <a:lumOff val="80000"/>
          </a:schemeClr>
        </a:solidFill>
      </c:spPr>
    </c:backWall>
    <c:plotArea>
      <c:layout>
        <c:manualLayout>
          <c:layoutTarget val="inner"/>
          <c:xMode val="edge"/>
          <c:yMode val="edge"/>
          <c:x val="8.9663662510915315E-2"/>
          <c:y val="0.1203574606079318"/>
          <c:w val="0.90160208730966107"/>
          <c:h val="0.74736701849366272"/>
        </c:manualLayout>
      </c:layout>
      <c:line3DChart>
        <c:grouping val="standard"/>
        <c:varyColors val="1"/>
        <c:ser>
          <c:idx val="0"/>
          <c:order val="0"/>
          <c:tx>
            <c:strRef>
              <c:f>Sheet1!$B$1</c:f>
              <c:strCache>
                <c:ptCount val="1"/>
                <c:pt idx="0">
                  <c:v>Nilai LAKIP</c:v>
                </c:pt>
              </c:strCache>
            </c:strRef>
          </c:tx>
          <c:spPr>
            <a:solidFill>
              <a:schemeClr val="tx2">
                <a:lumMod val="50000"/>
                <a:alpha val="60000"/>
              </a:schemeClr>
            </a:solidFill>
          </c:spPr>
          <c:dLbls>
            <c:dLbl>
              <c:idx val="0"/>
              <c:layout>
                <c:manualLayout>
                  <c:x val="-3.0947390949692673E-2"/>
                  <c:y val="3.6614746867117333E-2"/>
                </c:manualLayout>
              </c:layout>
              <c:showLegendKey val="0"/>
              <c:showVal val="1"/>
              <c:showCatName val="0"/>
              <c:showSerName val="0"/>
              <c:showPercent val="0"/>
              <c:showBubbleSize val="0"/>
            </c:dLbl>
            <c:dLbl>
              <c:idx val="1"/>
              <c:layout>
                <c:manualLayout>
                  <c:x val="-3.8463402224214377E-2"/>
                  <c:y val="3.5156168581635734E-2"/>
                </c:manualLayout>
              </c:layout>
              <c:showLegendKey val="0"/>
              <c:showVal val="1"/>
              <c:showCatName val="0"/>
              <c:showSerName val="0"/>
              <c:showPercent val="0"/>
              <c:showBubbleSize val="0"/>
            </c:dLbl>
            <c:dLbl>
              <c:idx val="2"/>
              <c:layout>
                <c:manualLayout>
                  <c:x val="-3.5007753252731762E-2"/>
                  <c:y val="4.2318077572757233E-2"/>
                </c:manualLayout>
              </c:layout>
              <c:showLegendKey val="0"/>
              <c:showVal val="1"/>
              <c:showCatName val="0"/>
              <c:showSerName val="0"/>
              <c:showPercent val="0"/>
              <c:showBubbleSize val="0"/>
            </c:dLbl>
            <c:dLbl>
              <c:idx val="3"/>
              <c:layout>
                <c:manualLayout>
                  <c:x val="-3.6983015530734381E-2"/>
                  <c:y val="3.192724309616151E-2"/>
                </c:manualLayout>
              </c:layout>
              <c:showLegendKey val="0"/>
              <c:showVal val="1"/>
              <c:showCatName val="0"/>
              <c:showSerName val="0"/>
              <c:showPercent val="0"/>
              <c:showBubbleSize val="0"/>
            </c:dLbl>
            <c:dLbl>
              <c:idx val="4"/>
              <c:layout>
                <c:manualLayout>
                  <c:x val="-2.1487614986391426E-2"/>
                  <c:y val="3.8515857102330631E-2"/>
                </c:manualLayout>
              </c:layout>
              <c:showLegendKey val="0"/>
              <c:showVal val="1"/>
              <c:showCatName val="0"/>
              <c:showSerName val="0"/>
              <c:showPercent val="0"/>
              <c:showBubbleSize val="0"/>
            </c:dLbl>
            <c:dLbl>
              <c:idx val="5"/>
              <c:layout>
                <c:manualLayout>
                  <c:x val="-3.3660827498203025E-2"/>
                  <c:y val="2.2370571471762097E-2"/>
                </c:manualLayout>
              </c:layout>
              <c:showLegendKey val="0"/>
              <c:showVal val="1"/>
              <c:showCatName val="0"/>
              <c:showSerName val="0"/>
              <c:showPercent val="0"/>
              <c:showBubbleSize val="0"/>
            </c:dLbl>
            <c:dLbl>
              <c:idx val="6"/>
              <c:layout>
                <c:manualLayout>
                  <c:x val="-1.2289915118035196E-2"/>
                  <c:y val="-2.9816385442037151E-2"/>
                </c:manualLayout>
              </c:layout>
              <c:showLegendKey val="0"/>
              <c:showVal val="1"/>
              <c:showCatName val="0"/>
              <c:showSerName val="0"/>
              <c:showPercent val="0"/>
              <c:showBubbleSize val="0"/>
            </c:dLbl>
            <c:spPr>
              <a:ln>
                <a:noFill/>
              </a:ln>
            </c:spPr>
            <c:txPr>
              <a:bodyPr/>
              <a:lstStyle/>
              <a:p>
                <a:pPr>
                  <a:defRPr sz="1100"/>
                </a:pPr>
                <a:endParaRPr lang="id-ID"/>
              </a:p>
            </c:txPr>
            <c:showLegendKey val="0"/>
            <c:showVal val="1"/>
            <c:showCatName val="0"/>
            <c:showSerName val="0"/>
            <c:showPercent val="0"/>
            <c:showBubbleSize val="0"/>
            <c:showLeaderLines val="0"/>
          </c:dLbls>
          <c:cat>
            <c:numRef>
              <c:f>Sheet1!$A$2:$A$8</c:f>
              <c:numCache>
                <c:formatCode>General</c:formatCode>
                <c:ptCount val="7"/>
                <c:pt idx="0">
                  <c:v>2009</c:v>
                </c:pt>
                <c:pt idx="1">
                  <c:v>2010</c:v>
                </c:pt>
                <c:pt idx="2">
                  <c:v>2011</c:v>
                </c:pt>
                <c:pt idx="3">
                  <c:v>2012</c:v>
                </c:pt>
                <c:pt idx="4">
                  <c:v>2013</c:v>
                </c:pt>
                <c:pt idx="5">
                  <c:v>2014</c:v>
                </c:pt>
                <c:pt idx="6">
                  <c:v>2015</c:v>
                </c:pt>
              </c:numCache>
            </c:numRef>
          </c:cat>
          <c:val>
            <c:numRef>
              <c:f>Sheet1!$B$2:$B$8</c:f>
              <c:numCache>
                <c:formatCode>General</c:formatCode>
                <c:ptCount val="7"/>
                <c:pt idx="0">
                  <c:v>54.6</c:v>
                </c:pt>
                <c:pt idx="1">
                  <c:v>60.11</c:v>
                </c:pt>
                <c:pt idx="2">
                  <c:v>65.33</c:v>
                </c:pt>
                <c:pt idx="3">
                  <c:v>65.430000000000007</c:v>
                </c:pt>
                <c:pt idx="4">
                  <c:v>72.069999999999993</c:v>
                </c:pt>
                <c:pt idx="5">
                  <c:v>75.19</c:v>
                </c:pt>
                <c:pt idx="6">
                  <c:v>76.13</c:v>
                </c:pt>
              </c:numCache>
            </c:numRef>
          </c:val>
          <c:smooth val="0"/>
        </c:ser>
        <c:dLbls>
          <c:showLegendKey val="0"/>
          <c:showVal val="0"/>
          <c:showCatName val="0"/>
          <c:showSerName val="0"/>
          <c:showPercent val="0"/>
          <c:showBubbleSize val="0"/>
        </c:dLbls>
        <c:axId val="116988160"/>
        <c:axId val="117196672"/>
        <c:axId val="117494208"/>
      </c:line3DChart>
      <c:catAx>
        <c:axId val="116988160"/>
        <c:scaling>
          <c:orientation val="minMax"/>
        </c:scaling>
        <c:delete val="0"/>
        <c:axPos val="b"/>
        <c:numFmt formatCode="General" sourceLinked="1"/>
        <c:majorTickMark val="out"/>
        <c:minorTickMark val="none"/>
        <c:tickLblPos val="nextTo"/>
        <c:crossAx val="117196672"/>
        <c:crosses val="autoZero"/>
        <c:auto val="1"/>
        <c:lblAlgn val="ctr"/>
        <c:lblOffset val="100"/>
        <c:noMultiLvlLbl val="0"/>
      </c:catAx>
      <c:valAx>
        <c:axId val="117196672"/>
        <c:scaling>
          <c:orientation val="minMax"/>
          <c:max val="100"/>
          <c:min val="40"/>
        </c:scaling>
        <c:delete val="0"/>
        <c:axPos val="l"/>
        <c:majorGridlines/>
        <c:numFmt formatCode="General" sourceLinked="1"/>
        <c:majorTickMark val="out"/>
        <c:minorTickMark val="none"/>
        <c:tickLblPos val="nextTo"/>
        <c:txPr>
          <a:bodyPr/>
          <a:lstStyle/>
          <a:p>
            <a:pPr>
              <a:defRPr sz="1050"/>
            </a:pPr>
            <a:endParaRPr lang="id-ID"/>
          </a:p>
        </c:txPr>
        <c:crossAx val="116988160"/>
        <c:crosses val="autoZero"/>
        <c:crossBetween val="between"/>
        <c:majorUnit val="10"/>
      </c:valAx>
      <c:serAx>
        <c:axId val="117494208"/>
        <c:scaling>
          <c:orientation val="minMax"/>
        </c:scaling>
        <c:delete val="0"/>
        <c:axPos val="b"/>
        <c:majorTickMark val="out"/>
        <c:minorTickMark val="none"/>
        <c:tickLblPos val="nextTo"/>
        <c:crossAx val="117196672"/>
        <c:crosses val="autoZero"/>
      </c:serAx>
    </c:plotArea>
    <c:plotVisOnly val="1"/>
    <c:dispBlanksAs val="gap"/>
    <c:showDLblsOverMax val="0"/>
  </c:chart>
  <c:txPr>
    <a:bodyPr/>
    <a:lstStyle/>
    <a:p>
      <a:pPr>
        <a:defRPr sz="1800"/>
      </a:pPr>
      <a:endParaRPr lang="id-ID"/>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FFC92A-BD9E-48EE-8205-138ABDCCE908}"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id-ID"/>
        </a:p>
      </dgm:t>
    </dgm:pt>
    <dgm:pt modelId="{AE1F1566-AB2F-4A55-B580-6260A508C86E}">
      <dgm:prSet phldrT="[Text]" custT="1"/>
      <dgm:spPr/>
      <dgm:t>
        <a:bodyPr/>
        <a:lstStyle/>
        <a:p>
          <a:r>
            <a:rPr lang="id-ID" sz="2500" b="1" dirty="0" smtClean="0">
              <a:solidFill>
                <a:schemeClr val="bg1"/>
              </a:solidFill>
              <a:latin typeface="Candara" pitchFamily="34" charset="0"/>
            </a:rPr>
            <a:t>Evaluasi Kinerja RB Berkaitan dengan </a:t>
          </a:r>
          <a:r>
            <a:rPr lang="en-US" sz="2500" b="1" dirty="0" err="1" smtClean="0">
              <a:solidFill>
                <a:schemeClr val="bg1"/>
              </a:solidFill>
              <a:latin typeface="Candara" pitchFamily="34" charset="0"/>
            </a:rPr>
            <a:t>Tunjangan</a:t>
          </a:r>
          <a:r>
            <a:rPr lang="en-US" sz="2500" b="1" dirty="0" smtClean="0">
              <a:solidFill>
                <a:schemeClr val="bg1"/>
              </a:solidFill>
              <a:latin typeface="Candara" pitchFamily="34" charset="0"/>
            </a:rPr>
            <a:t> </a:t>
          </a:r>
          <a:r>
            <a:rPr lang="en-US" sz="2500" b="1" dirty="0" err="1" smtClean="0">
              <a:solidFill>
                <a:schemeClr val="bg1"/>
              </a:solidFill>
              <a:latin typeface="Candara" pitchFamily="34" charset="0"/>
            </a:rPr>
            <a:t>Kinerja</a:t>
          </a:r>
          <a:endParaRPr lang="id-ID" sz="2500" b="1" dirty="0">
            <a:solidFill>
              <a:schemeClr val="bg1"/>
            </a:solidFill>
            <a:latin typeface="Candara" pitchFamily="34" charset="0"/>
          </a:endParaRPr>
        </a:p>
      </dgm:t>
    </dgm:pt>
    <dgm:pt modelId="{BA9E800D-7405-4C10-B043-BFA5071D0D73}" type="parTrans" cxnId="{43F0385F-6336-43A4-AE16-9870BE301F6A}">
      <dgm:prSet/>
      <dgm:spPr/>
      <dgm:t>
        <a:bodyPr/>
        <a:lstStyle/>
        <a:p>
          <a:endParaRPr lang="id-ID" b="1">
            <a:solidFill>
              <a:schemeClr val="bg2">
                <a:lumMod val="90000"/>
              </a:schemeClr>
            </a:solidFill>
            <a:latin typeface="Candara" pitchFamily="34" charset="0"/>
          </a:endParaRPr>
        </a:p>
      </dgm:t>
    </dgm:pt>
    <dgm:pt modelId="{EAE9BD9F-3DD6-4FD4-AEA7-54E101B788EB}" type="sibTrans" cxnId="{43F0385F-6336-43A4-AE16-9870BE301F6A}">
      <dgm:prSet/>
      <dgm:spPr/>
      <dgm:t>
        <a:bodyPr/>
        <a:lstStyle/>
        <a:p>
          <a:endParaRPr lang="id-ID" b="1">
            <a:solidFill>
              <a:schemeClr val="bg2">
                <a:lumMod val="90000"/>
              </a:schemeClr>
            </a:solidFill>
            <a:latin typeface="Candara" pitchFamily="34" charset="0"/>
          </a:endParaRPr>
        </a:p>
      </dgm:t>
    </dgm:pt>
    <dgm:pt modelId="{9C0B3C0A-8720-460E-88D5-26D77418A8CB}">
      <dgm:prSet phldrT="[Text]"/>
      <dgm:spPr/>
      <dgm:t>
        <a:bodyPr/>
        <a:lstStyle/>
        <a:p>
          <a:r>
            <a:rPr lang="en-US" b="1" dirty="0" err="1" smtClean="0">
              <a:solidFill>
                <a:schemeClr val="tx1"/>
              </a:solidFill>
              <a:latin typeface="Candara" pitchFamily="34" charset="0"/>
            </a:rPr>
            <a:t>Capaian</a:t>
          </a:r>
          <a:r>
            <a:rPr lang="en-US" b="1" dirty="0" smtClean="0">
              <a:solidFill>
                <a:schemeClr val="tx1"/>
              </a:solidFill>
              <a:latin typeface="Candara" pitchFamily="34" charset="0"/>
            </a:rPr>
            <a:t> </a:t>
          </a:r>
          <a:r>
            <a:rPr lang="en-US" b="1" dirty="0" err="1" smtClean="0">
              <a:solidFill>
                <a:schemeClr val="tx1"/>
              </a:solidFill>
              <a:latin typeface="Candara" pitchFamily="34" charset="0"/>
            </a:rPr>
            <a:t>Kinerja</a:t>
          </a:r>
          <a:r>
            <a:rPr lang="en-US" b="1" dirty="0" smtClean="0">
              <a:solidFill>
                <a:schemeClr val="tx1"/>
              </a:solidFill>
              <a:latin typeface="Candara" pitchFamily="34" charset="0"/>
            </a:rPr>
            <a:t> </a:t>
          </a:r>
          <a:r>
            <a:rPr lang="id-ID" b="1" dirty="0" smtClean="0">
              <a:solidFill>
                <a:schemeClr val="tx1"/>
              </a:solidFill>
              <a:latin typeface="Candara" pitchFamily="34" charset="0"/>
            </a:rPr>
            <a:t>Kemen. PPN/</a:t>
          </a:r>
          <a:r>
            <a:rPr lang="en-US" b="1" dirty="0" err="1" smtClean="0">
              <a:solidFill>
                <a:schemeClr val="tx1"/>
              </a:solidFill>
              <a:latin typeface="Candara" pitchFamily="34" charset="0"/>
            </a:rPr>
            <a:t>Bappenas</a:t>
          </a:r>
          <a:endParaRPr lang="id-ID" b="1" dirty="0">
            <a:solidFill>
              <a:schemeClr val="tx1"/>
            </a:solidFill>
            <a:latin typeface="Candara" pitchFamily="34" charset="0"/>
          </a:endParaRPr>
        </a:p>
      </dgm:t>
    </dgm:pt>
    <dgm:pt modelId="{BD4AFE32-C886-4C59-B027-62DE6487C1CF}" type="parTrans" cxnId="{A7165AF1-ECBB-4BF9-8C90-82161B491027}">
      <dgm:prSet/>
      <dgm:spPr/>
      <dgm:t>
        <a:bodyPr/>
        <a:lstStyle/>
        <a:p>
          <a:endParaRPr lang="id-ID" b="1">
            <a:solidFill>
              <a:schemeClr val="bg2">
                <a:lumMod val="90000"/>
              </a:schemeClr>
            </a:solidFill>
            <a:latin typeface="Candara" pitchFamily="34" charset="0"/>
          </a:endParaRPr>
        </a:p>
      </dgm:t>
    </dgm:pt>
    <dgm:pt modelId="{A48E9738-1C51-45B2-85E6-742245403BF8}" type="sibTrans" cxnId="{A7165AF1-ECBB-4BF9-8C90-82161B491027}">
      <dgm:prSet/>
      <dgm:spPr/>
      <dgm:t>
        <a:bodyPr/>
        <a:lstStyle/>
        <a:p>
          <a:endParaRPr lang="id-ID" b="1">
            <a:solidFill>
              <a:schemeClr val="bg2">
                <a:lumMod val="90000"/>
              </a:schemeClr>
            </a:solidFill>
            <a:latin typeface="Candara" pitchFamily="34" charset="0"/>
          </a:endParaRPr>
        </a:p>
      </dgm:t>
    </dgm:pt>
    <dgm:pt modelId="{D7747032-0172-4CE3-AF9A-652147138161}">
      <dgm:prSet phldrT="[Text]"/>
      <dgm:spPr/>
      <dgm:t>
        <a:bodyPr/>
        <a:lstStyle/>
        <a:p>
          <a:r>
            <a:rPr lang="en-US" b="1" dirty="0" err="1" smtClean="0">
              <a:solidFill>
                <a:schemeClr val="tx1"/>
              </a:solidFill>
              <a:latin typeface="Candara" pitchFamily="34" charset="0"/>
            </a:rPr>
            <a:t>Jadwal</a:t>
          </a:r>
          <a:r>
            <a:rPr lang="en-US" b="1" dirty="0" smtClean="0">
              <a:solidFill>
                <a:schemeClr val="tx1"/>
              </a:solidFill>
              <a:latin typeface="Candara" pitchFamily="34" charset="0"/>
            </a:rPr>
            <a:t> </a:t>
          </a:r>
          <a:r>
            <a:rPr lang="en-US" b="1" dirty="0" err="1" smtClean="0">
              <a:solidFill>
                <a:schemeClr val="tx1"/>
              </a:solidFill>
              <a:latin typeface="Candara" pitchFamily="34" charset="0"/>
            </a:rPr>
            <a:t>Evaluasi</a:t>
          </a:r>
          <a:r>
            <a:rPr lang="en-US" b="1" dirty="0" smtClean="0">
              <a:solidFill>
                <a:schemeClr val="tx1"/>
              </a:solidFill>
              <a:latin typeface="Candara" pitchFamily="34" charset="0"/>
            </a:rPr>
            <a:t> </a:t>
          </a:r>
          <a:endParaRPr lang="id-ID" b="1" dirty="0">
            <a:solidFill>
              <a:schemeClr val="tx1"/>
            </a:solidFill>
            <a:latin typeface="Candara" pitchFamily="34" charset="0"/>
          </a:endParaRPr>
        </a:p>
      </dgm:t>
    </dgm:pt>
    <dgm:pt modelId="{39A4E532-0D2F-4D1D-8B5A-D83BFDE7ACD2}" type="parTrans" cxnId="{AB5A4EC0-CE23-45AA-8240-718915D67183}">
      <dgm:prSet/>
      <dgm:spPr/>
      <dgm:t>
        <a:bodyPr/>
        <a:lstStyle/>
        <a:p>
          <a:endParaRPr lang="id-ID" b="1">
            <a:solidFill>
              <a:schemeClr val="bg2">
                <a:lumMod val="90000"/>
              </a:schemeClr>
            </a:solidFill>
            <a:latin typeface="Candara" pitchFamily="34" charset="0"/>
          </a:endParaRPr>
        </a:p>
      </dgm:t>
    </dgm:pt>
    <dgm:pt modelId="{1BE75209-67D1-4094-BA9C-C81E88AA00D5}" type="sibTrans" cxnId="{AB5A4EC0-CE23-45AA-8240-718915D67183}">
      <dgm:prSet/>
      <dgm:spPr/>
      <dgm:t>
        <a:bodyPr/>
        <a:lstStyle/>
        <a:p>
          <a:endParaRPr lang="id-ID" b="1">
            <a:solidFill>
              <a:schemeClr val="bg2">
                <a:lumMod val="90000"/>
              </a:schemeClr>
            </a:solidFill>
            <a:latin typeface="Candara" pitchFamily="34" charset="0"/>
          </a:endParaRPr>
        </a:p>
      </dgm:t>
    </dgm:pt>
    <dgm:pt modelId="{D9628C64-77B9-477F-8F11-CD1F8FE465CF}">
      <dgm:prSet phldrT="[Text]"/>
      <dgm:spPr/>
      <dgm:t>
        <a:bodyPr/>
        <a:lstStyle/>
        <a:p>
          <a:r>
            <a:rPr lang="id-ID" b="1" dirty="0" smtClean="0">
              <a:solidFill>
                <a:schemeClr val="bg2">
                  <a:lumMod val="90000"/>
                </a:schemeClr>
              </a:solidFill>
              <a:latin typeface="Candara" pitchFamily="34" charset="0"/>
            </a:rPr>
            <a:t>Hasil PMPRB Tahun 2015</a:t>
          </a:r>
          <a:endParaRPr lang="id-ID" b="1" dirty="0">
            <a:solidFill>
              <a:schemeClr val="bg2">
                <a:lumMod val="90000"/>
              </a:schemeClr>
            </a:solidFill>
            <a:latin typeface="Candara" pitchFamily="34" charset="0"/>
          </a:endParaRPr>
        </a:p>
      </dgm:t>
    </dgm:pt>
    <dgm:pt modelId="{E1B51DC8-5337-476A-BD7E-4C1038D9D207}" type="parTrans" cxnId="{2BAD600A-6874-41A4-958C-440F189DA05C}">
      <dgm:prSet/>
      <dgm:spPr/>
      <dgm:t>
        <a:bodyPr/>
        <a:lstStyle/>
        <a:p>
          <a:endParaRPr lang="id-ID"/>
        </a:p>
      </dgm:t>
    </dgm:pt>
    <dgm:pt modelId="{9F6DB868-01F8-48B8-BBE1-A0C930BAB3E1}" type="sibTrans" cxnId="{2BAD600A-6874-41A4-958C-440F189DA05C}">
      <dgm:prSet/>
      <dgm:spPr/>
      <dgm:t>
        <a:bodyPr/>
        <a:lstStyle/>
        <a:p>
          <a:endParaRPr lang="id-ID"/>
        </a:p>
      </dgm:t>
    </dgm:pt>
    <dgm:pt modelId="{17067962-D7F3-4A96-BA65-2E9C6F4428B5}" type="pres">
      <dgm:prSet presAssocID="{05FFC92A-BD9E-48EE-8205-138ABDCCE908}" presName="linear" presStyleCnt="0">
        <dgm:presLayoutVars>
          <dgm:dir/>
          <dgm:animLvl val="lvl"/>
          <dgm:resizeHandles val="exact"/>
        </dgm:presLayoutVars>
      </dgm:prSet>
      <dgm:spPr/>
      <dgm:t>
        <a:bodyPr/>
        <a:lstStyle/>
        <a:p>
          <a:endParaRPr lang="id-ID"/>
        </a:p>
      </dgm:t>
    </dgm:pt>
    <dgm:pt modelId="{C2F0D8EF-9C33-4202-9F20-936F111130E3}" type="pres">
      <dgm:prSet presAssocID="{AE1F1566-AB2F-4A55-B580-6260A508C86E}" presName="parentLin" presStyleCnt="0"/>
      <dgm:spPr/>
    </dgm:pt>
    <dgm:pt modelId="{E85993F5-079E-47ED-878B-E2199510B652}" type="pres">
      <dgm:prSet presAssocID="{AE1F1566-AB2F-4A55-B580-6260A508C86E}" presName="parentLeftMargin" presStyleLbl="node1" presStyleIdx="0" presStyleCnt="4"/>
      <dgm:spPr/>
      <dgm:t>
        <a:bodyPr/>
        <a:lstStyle/>
        <a:p>
          <a:endParaRPr lang="id-ID"/>
        </a:p>
      </dgm:t>
    </dgm:pt>
    <dgm:pt modelId="{30EC3D0E-A1F2-401C-809C-F52140D7AD9E}" type="pres">
      <dgm:prSet presAssocID="{AE1F1566-AB2F-4A55-B580-6260A508C86E}" presName="parentText" presStyleLbl="node1" presStyleIdx="0" presStyleCnt="4" custScaleX="111416" custScaleY="114309">
        <dgm:presLayoutVars>
          <dgm:chMax val="0"/>
          <dgm:bulletEnabled val="1"/>
        </dgm:presLayoutVars>
      </dgm:prSet>
      <dgm:spPr/>
      <dgm:t>
        <a:bodyPr/>
        <a:lstStyle/>
        <a:p>
          <a:endParaRPr lang="id-ID"/>
        </a:p>
      </dgm:t>
    </dgm:pt>
    <dgm:pt modelId="{C5E3638E-0580-4722-B930-7C12BA3F6E1F}" type="pres">
      <dgm:prSet presAssocID="{AE1F1566-AB2F-4A55-B580-6260A508C86E}" presName="negativeSpace" presStyleCnt="0"/>
      <dgm:spPr/>
    </dgm:pt>
    <dgm:pt modelId="{4499868C-9DB2-43F9-9424-D6877FB5DF55}" type="pres">
      <dgm:prSet presAssocID="{AE1F1566-AB2F-4A55-B580-6260A508C86E}" presName="childText" presStyleLbl="conFgAcc1" presStyleIdx="0" presStyleCnt="4">
        <dgm:presLayoutVars>
          <dgm:bulletEnabled val="1"/>
        </dgm:presLayoutVars>
      </dgm:prSet>
      <dgm:spPr/>
    </dgm:pt>
    <dgm:pt modelId="{1F7E876F-CF99-4E76-B37E-1583C9B9BD6D}" type="pres">
      <dgm:prSet presAssocID="{EAE9BD9F-3DD6-4FD4-AEA7-54E101B788EB}" presName="spaceBetweenRectangles" presStyleCnt="0"/>
      <dgm:spPr/>
    </dgm:pt>
    <dgm:pt modelId="{AA7E79D7-5770-4C8A-B385-CD9C019236F4}" type="pres">
      <dgm:prSet presAssocID="{9C0B3C0A-8720-460E-88D5-26D77418A8CB}" presName="parentLin" presStyleCnt="0"/>
      <dgm:spPr/>
    </dgm:pt>
    <dgm:pt modelId="{E4906049-D8F5-44FF-9E50-A30AFD60797F}" type="pres">
      <dgm:prSet presAssocID="{9C0B3C0A-8720-460E-88D5-26D77418A8CB}" presName="parentLeftMargin" presStyleLbl="node1" presStyleIdx="0" presStyleCnt="4"/>
      <dgm:spPr/>
      <dgm:t>
        <a:bodyPr/>
        <a:lstStyle/>
        <a:p>
          <a:endParaRPr lang="id-ID"/>
        </a:p>
      </dgm:t>
    </dgm:pt>
    <dgm:pt modelId="{1BB18AD8-3236-4BB0-95F4-E135D34BE01A}" type="pres">
      <dgm:prSet presAssocID="{9C0B3C0A-8720-460E-88D5-26D77418A8CB}" presName="parentText" presStyleLbl="node1" presStyleIdx="1" presStyleCnt="4">
        <dgm:presLayoutVars>
          <dgm:chMax val="0"/>
          <dgm:bulletEnabled val="1"/>
        </dgm:presLayoutVars>
      </dgm:prSet>
      <dgm:spPr/>
      <dgm:t>
        <a:bodyPr/>
        <a:lstStyle/>
        <a:p>
          <a:endParaRPr lang="id-ID"/>
        </a:p>
      </dgm:t>
    </dgm:pt>
    <dgm:pt modelId="{EED461AD-8C09-4F32-ABC1-2F61208A2934}" type="pres">
      <dgm:prSet presAssocID="{9C0B3C0A-8720-460E-88D5-26D77418A8CB}" presName="negativeSpace" presStyleCnt="0"/>
      <dgm:spPr/>
    </dgm:pt>
    <dgm:pt modelId="{44E0234E-253B-41B7-B6CD-621BBD0E1D2C}" type="pres">
      <dgm:prSet presAssocID="{9C0B3C0A-8720-460E-88D5-26D77418A8CB}" presName="childText" presStyleLbl="conFgAcc1" presStyleIdx="1" presStyleCnt="4">
        <dgm:presLayoutVars>
          <dgm:bulletEnabled val="1"/>
        </dgm:presLayoutVars>
      </dgm:prSet>
      <dgm:spPr/>
    </dgm:pt>
    <dgm:pt modelId="{CCC54DD3-0B6B-48FB-848A-E6E95E37C216}" type="pres">
      <dgm:prSet presAssocID="{A48E9738-1C51-45B2-85E6-742245403BF8}" presName="spaceBetweenRectangles" presStyleCnt="0"/>
      <dgm:spPr/>
    </dgm:pt>
    <dgm:pt modelId="{7A5DA818-70B5-478D-85E4-B99667B6A822}" type="pres">
      <dgm:prSet presAssocID="{D9628C64-77B9-477F-8F11-CD1F8FE465CF}" presName="parentLin" presStyleCnt="0"/>
      <dgm:spPr/>
    </dgm:pt>
    <dgm:pt modelId="{FF121D3B-2FD4-40F4-B16C-46A9DED270E9}" type="pres">
      <dgm:prSet presAssocID="{D9628C64-77B9-477F-8F11-CD1F8FE465CF}" presName="parentLeftMargin" presStyleLbl="node1" presStyleIdx="1" presStyleCnt="4"/>
      <dgm:spPr/>
      <dgm:t>
        <a:bodyPr/>
        <a:lstStyle/>
        <a:p>
          <a:endParaRPr lang="id-ID"/>
        </a:p>
      </dgm:t>
    </dgm:pt>
    <dgm:pt modelId="{8B2FF1A1-7397-41E0-B750-4C80C083A715}" type="pres">
      <dgm:prSet presAssocID="{D9628C64-77B9-477F-8F11-CD1F8FE465CF}" presName="parentText" presStyleLbl="node1" presStyleIdx="2" presStyleCnt="4" custScaleX="90541">
        <dgm:presLayoutVars>
          <dgm:chMax val="0"/>
          <dgm:bulletEnabled val="1"/>
        </dgm:presLayoutVars>
      </dgm:prSet>
      <dgm:spPr/>
      <dgm:t>
        <a:bodyPr/>
        <a:lstStyle/>
        <a:p>
          <a:endParaRPr lang="id-ID"/>
        </a:p>
      </dgm:t>
    </dgm:pt>
    <dgm:pt modelId="{D00A7EE2-CFA3-473A-9E40-F287201A6C24}" type="pres">
      <dgm:prSet presAssocID="{D9628C64-77B9-477F-8F11-CD1F8FE465CF}" presName="negativeSpace" presStyleCnt="0"/>
      <dgm:spPr/>
    </dgm:pt>
    <dgm:pt modelId="{43133B85-894E-4523-BEE0-B0B4E5EC4E3D}" type="pres">
      <dgm:prSet presAssocID="{D9628C64-77B9-477F-8F11-CD1F8FE465CF}" presName="childText" presStyleLbl="conFgAcc1" presStyleIdx="2" presStyleCnt="4">
        <dgm:presLayoutVars>
          <dgm:bulletEnabled val="1"/>
        </dgm:presLayoutVars>
      </dgm:prSet>
      <dgm:spPr/>
    </dgm:pt>
    <dgm:pt modelId="{2D1E352F-D981-434A-8123-70566E2CF380}" type="pres">
      <dgm:prSet presAssocID="{9F6DB868-01F8-48B8-BBE1-A0C930BAB3E1}" presName="spaceBetweenRectangles" presStyleCnt="0"/>
      <dgm:spPr/>
    </dgm:pt>
    <dgm:pt modelId="{C567FF9C-2F73-413D-BC7B-49C2D6E9CDD0}" type="pres">
      <dgm:prSet presAssocID="{D7747032-0172-4CE3-AF9A-652147138161}" presName="parentLin" presStyleCnt="0"/>
      <dgm:spPr/>
    </dgm:pt>
    <dgm:pt modelId="{DAC78257-9125-4524-AED2-35A147CA39AD}" type="pres">
      <dgm:prSet presAssocID="{D7747032-0172-4CE3-AF9A-652147138161}" presName="parentLeftMargin" presStyleLbl="node1" presStyleIdx="2" presStyleCnt="4"/>
      <dgm:spPr/>
      <dgm:t>
        <a:bodyPr/>
        <a:lstStyle/>
        <a:p>
          <a:endParaRPr lang="id-ID"/>
        </a:p>
      </dgm:t>
    </dgm:pt>
    <dgm:pt modelId="{D8AEC49A-CCCB-4C56-B139-66A5162C44BF}" type="pres">
      <dgm:prSet presAssocID="{D7747032-0172-4CE3-AF9A-652147138161}" presName="parentText" presStyleLbl="node1" presStyleIdx="3" presStyleCnt="4" custScaleX="80104">
        <dgm:presLayoutVars>
          <dgm:chMax val="0"/>
          <dgm:bulletEnabled val="1"/>
        </dgm:presLayoutVars>
      </dgm:prSet>
      <dgm:spPr/>
      <dgm:t>
        <a:bodyPr/>
        <a:lstStyle/>
        <a:p>
          <a:endParaRPr lang="id-ID"/>
        </a:p>
      </dgm:t>
    </dgm:pt>
    <dgm:pt modelId="{59612390-A33E-406D-9E4F-CE8AA0A692BE}" type="pres">
      <dgm:prSet presAssocID="{D7747032-0172-4CE3-AF9A-652147138161}" presName="negativeSpace" presStyleCnt="0"/>
      <dgm:spPr/>
    </dgm:pt>
    <dgm:pt modelId="{10AA17F0-65C6-441E-89AA-662D3DCDBA4A}" type="pres">
      <dgm:prSet presAssocID="{D7747032-0172-4CE3-AF9A-652147138161}" presName="childText" presStyleLbl="conFgAcc1" presStyleIdx="3" presStyleCnt="4">
        <dgm:presLayoutVars>
          <dgm:bulletEnabled val="1"/>
        </dgm:presLayoutVars>
      </dgm:prSet>
      <dgm:spPr/>
    </dgm:pt>
  </dgm:ptLst>
  <dgm:cxnLst>
    <dgm:cxn modelId="{6AFB0473-775A-46B7-9742-A0ACF87AAD59}" type="presOf" srcId="{D7747032-0172-4CE3-AF9A-652147138161}" destId="{D8AEC49A-CCCB-4C56-B139-66A5162C44BF}" srcOrd="1" destOrd="0" presId="urn:microsoft.com/office/officeart/2005/8/layout/list1"/>
    <dgm:cxn modelId="{A7165AF1-ECBB-4BF9-8C90-82161B491027}" srcId="{05FFC92A-BD9E-48EE-8205-138ABDCCE908}" destId="{9C0B3C0A-8720-460E-88D5-26D77418A8CB}" srcOrd="1" destOrd="0" parTransId="{BD4AFE32-C886-4C59-B027-62DE6487C1CF}" sibTransId="{A48E9738-1C51-45B2-85E6-742245403BF8}"/>
    <dgm:cxn modelId="{AB5A4EC0-CE23-45AA-8240-718915D67183}" srcId="{05FFC92A-BD9E-48EE-8205-138ABDCCE908}" destId="{D7747032-0172-4CE3-AF9A-652147138161}" srcOrd="3" destOrd="0" parTransId="{39A4E532-0D2F-4D1D-8B5A-D83BFDE7ACD2}" sibTransId="{1BE75209-67D1-4094-BA9C-C81E88AA00D5}"/>
    <dgm:cxn modelId="{01620AD5-349A-4F7B-8FAD-2527FB6FE13E}" type="presOf" srcId="{9C0B3C0A-8720-460E-88D5-26D77418A8CB}" destId="{1BB18AD8-3236-4BB0-95F4-E135D34BE01A}" srcOrd="1" destOrd="0" presId="urn:microsoft.com/office/officeart/2005/8/layout/list1"/>
    <dgm:cxn modelId="{43F0385F-6336-43A4-AE16-9870BE301F6A}" srcId="{05FFC92A-BD9E-48EE-8205-138ABDCCE908}" destId="{AE1F1566-AB2F-4A55-B580-6260A508C86E}" srcOrd="0" destOrd="0" parTransId="{BA9E800D-7405-4C10-B043-BFA5071D0D73}" sibTransId="{EAE9BD9F-3DD6-4FD4-AEA7-54E101B788EB}"/>
    <dgm:cxn modelId="{25E947AC-DB9D-4991-8BD9-9FC2971D403A}" type="presOf" srcId="{D7747032-0172-4CE3-AF9A-652147138161}" destId="{DAC78257-9125-4524-AED2-35A147CA39AD}" srcOrd="0" destOrd="0" presId="urn:microsoft.com/office/officeart/2005/8/layout/list1"/>
    <dgm:cxn modelId="{E0C5A3C1-D659-46A6-810D-8208F60AC91A}" type="presOf" srcId="{AE1F1566-AB2F-4A55-B580-6260A508C86E}" destId="{30EC3D0E-A1F2-401C-809C-F52140D7AD9E}" srcOrd="1" destOrd="0" presId="urn:microsoft.com/office/officeart/2005/8/layout/list1"/>
    <dgm:cxn modelId="{97B47BF6-D822-44DF-A485-B213DF929356}" type="presOf" srcId="{AE1F1566-AB2F-4A55-B580-6260A508C86E}" destId="{E85993F5-079E-47ED-878B-E2199510B652}" srcOrd="0" destOrd="0" presId="urn:microsoft.com/office/officeart/2005/8/layout/list1"/>
    <dgm:cxn modelId="{FC3ABBD2-B69F-431E-B3F2-B60A116BC2D8}" type="presOf" srcId="{05FFC92A-BD9E-48EE-8205-138ABDCCE908}" destId="{17067962-D7F3-4A96-BA65-2E9C6F4428B5}" srcOrd="0" destOrd="0" presId="urn:microsoft.com/office/officeart/2005/8/layout/list1"/>
    <dgm:cxn modelId="{DA9BEF54-881D-4D26-9899-CC7FB1FD8356}" type="presOf" srcId="{D9628C64-77B9-477F-8F11-CD1F8FE465CF}" destId="{FF121D3B-2FD4-40F4-B16C-46A9DED270E9}" srcOrd="0" destOrd="0" presId="urn:microsoft.com/office/officeart/2005/8/layout/list1"/>
    <dgm:cxn modelId="{2BAD600A-6874-41A4-958C-440F189DA05C}" srcId="{05FFC92A-BD9E-48EE-8205-138ABDCCE908}" destId="{D9628C64-77B9-477F-8F11-CD1F8FE465CF}" srcOrd="2" destOrd="0" parTransId="{E1B51DC8-5337-476A-BD7E-4C1038D9D207}" sibTransId="{9F6DB868-01F8-48B8-BBE1-A0C930BAB3E1}"/>
    <dgm:cxn modelId="{03011B70-8408-40B6-B893-E34C04B4A292}" type="presOf" srcId="{9C0B3C0A-8720-460E-88D5-26D77418A8CB}" destId="{E4906049-D8F5-44FF-9E50-A30AFD60797F}" srcOrd="0" destOrd="0" presId="urn:microsoft.com/office/officeart/2005/8/layout/list1"/>
    <dgm:cxn modelId="{337E798D-2655-4DE3-B2EC-9096FB39627F}" type="presOf" srcId="{D9628C64-77B9-477F-8F11-CD1F8FE465CF}" destId="{8B2FF1A1-7397-41E0-B750-4C80C083A715}" srcOrd="1" destOrd="0" presId="urn:microsoft.com/office/officeart/2005/8/layout/list1"/>
    <dgm:cxn modelId="{DB0B8F2E-C492-4792-BCB6-C5E7AF70993B}" type="presParOf" srcId="{17067962-D7F3-4A96-BA65-2E9C6F4428B5}" destId="{C2F0D8EF-9C33-4202-9F20-936F111130E3}" srcOrd="0" destOrd="0" presId="urn:microsoft.com/office/officeart/2005/8/layout/list1"/>
    <dgm:cxn modelId="{4230C171-C489-4B1F-8F26-6A15E4830D29}" type="presParOf" srcId="{C2F0D8EF-9C33-4202-9F20-936F111130E3}" destId="{E85993F5-079E-47ED-878B-E2199510B652}" srcOrd="0" destOrd="0" presId="urn:microsoft.com/office/officeart/2005/8/layout/list1"/>
    <dgm:cxn modelId="{6BBC7D71-08DC-4548-8C0F-2D25CD603ABA}" type="presParOf" srcId="{C2F0D8EF-9C33-4202-9F20-936F111130E3}" destId="{30EC3D0E-A1F2-401C-809C-F52140D7AD9E}" srcOrd="1" destOrd="0" presId="urn:microsoft.com/office/officeart/2005/8/layout/list1"/>
    <dgm:cxn modelId="{3C621DF8-13D5-44CF-94B7-A4CF1705D6AC}" type="presParOf" srcId="{17067962-D7F3-4A96-BA65-2E9C6F4428B5}" destId="{C5E3638E-0580-4722-B930-7C12BA3F6E1F}" srcOrd="1" destOrd="0" presId="urn:microsoft.com/office/officeart/2005/8/layout/list1"/>
    <dgm:cxn modelId="{CE400084-5DA6-4F3B-810B-EEC043AABCE6}" type="presParOf" srcId="{17067962-D7F3-4A96-BA65-2E9C6F4428B5}" destId="{4499868C-9DB2-43F9-9424-D6877FB5DF55}" srcOrd="2" destOrd="0" presId="urn:microsoft.com/office/officeart/2005/8/layout/list1"/>
    <dgm:cxn modelId="{EB07FD91-FAF2-405C-ABC4-52AF903A4186}" type="presParOf" srcId="{17067962-D7F3-4A96-BA65-2E9C6F4428B5}" destId="{1F7E876F-CF99-4E76-B37E-1583C9B9BD6D}" srcOrd="3" destOrd="0" presId="urn:microsoft.com/office/officeart/2005/8/layout/list1"/>
    <dgm:cxn modelId="{1E72D838-930E-4487-A9BB-7B61830FBC31}" type="presParOf" srcId="{17067962-D7F3-4A96-BA65-2E9C6F4428B5}" destId="{AA7E79D7-5770-4C8A-B385-CD9C019236F4}" srcOrd="4" destOrd="0" presId="urn:microsoft.com/office/officeart/2005/8/layout/list1"/>
    <dgm:cxn modelId="{289E235E-7B2C-4B77-A90C-B0BACC09D0FA}" type="presParOf" srcId="{AA7E79D7-5770-4C8A-B385-CD9C019236F4}" destId="{E4906049-D8F5-44FF-9E50-A30AFD60797F}" srcOrd="0" destOrd="0" presId="urn:microsoft.com/office/officeart/2005/8/layout/list1"/>
    <dgm:cxn modelId="{2F6F0C3D-2F47-47B3-B656-91982F1635A9}" type="presParOf" srcId="{AA7E79D7-5770-4C8A-B385-CD9C019236F4}" destId="{1BB18AD8-3236-4BB0-95F4-E135D34BE01A}" srcOrd="1" destOrd="0" presId="urn:microsoft.com/office/officeart/2005/8/layout/list1"/>
    <dgm:cxn modelId="{3A0BDE3D-1721-4953-9EFA-695BA98D09D8}" type="presParOf" srcId="{17067962-D7F3-4A96-BA65-2E9C6F4428B5}" destId="{EED461AD-8C09-4F32-ABC1-2F61208A2934}" srcOrd="5" destOrd="0" presId="urn:microsoft.com/office/officeart/2005/8/layout/list1"/>
    <dgm:cxn modelId="{E2466B1D-745C-45A4-965F-4C3C88893258}" type="presParOf" srcId="{17067962-D7F3-4A96-BA65-2E9C6F4428B5}" destId="{44E0234E-253B-41B7-B6CD-621BBD0E1D2C}" srcOrd="6" destOrd="0" presId="urn:microsoft.com/office/officeart/2005/8/layout/list1"/>
    <dgm:cxn modelId="{93BE9276-AA68-46A7-9DFF-C5A93B577A78}" type="presParOf" srcId="{17067962-D7F3-4A96-BA65-2E9C6F4428B5}" destId="{CCC54DD3-0B6B-48FB-848A-E6E95E37C216}" srcOrd="7" destOrd="0" presId="urn:microsoft.com/office/officeart/2005/8/layout/list1"/>
    <dgm:cxn modelId="{579D2F95-B165-42EE-BAAF-ADE3FE3D4484}" type="presParOf" srcId="{17067962-D7F3-4A96-BA65-2E9C6F4428B5}" destId="{7A5DA818-70B5-478D-85E4-B99667B6A822}" srcOrd="8" destOrd="0" presId="urn:microsoft.com/office/officeart/2005/8/layout/list1"/>
    <dgm:cxn modelId="{E66B8435-85E7-451F-8A96-90599E9D3AA5}" type="presParOf" srcId="{7A5DA818-70B5-478D-85E4-B99667B6A822}" destId="{FF121D3B-2FD4-40F4-B16C-46A9DED270E9}" srcOrd="0" destOrd="0" presId="urn:microsoft.com/office/officeart/2005/8/layout/list1"/>
    <dgm:cxn modelId="{06377D96-C163-43C9-9E79-5823390BF750}" type="presParOf" srcId="{7A5DA818-70B5-478D-85E4-B99667B6A822}" destId="{8B2FF1A1-7397-41E0-B750-4C80C083A715}" srcOrd="1" destOrd="0" presId="urn:microsoft.com/office/officeart/2005/8/layout/list1"/>
    <dgm:cxn modelId="{C2518083-2351-4AC8-9548-84AB65FAFA3A}" type="presParOf" srcId="{17067962-D7F3-4A96-BA65-2E9C6F4428B5}" destId="{D00A7EE2-CFA3-473A-9E40-F287201A6C24}" srcOrd="9" destOrd="0" presId="urn:microsoft.com/office/officeart/2005/8/layout/list1"/>
    <dgm:cxn modelId="{D74ED6CF-BD1C-49B5-958F-60E1B3829014}" type="presParOf" srcId="{17067962-D7F3-4A96-BA65-2E9C6F4428B5}" destId="{43133B85-894E-4523-BEE0-B0B4E5EC4E3D}" srcOrd="10" destOrd="0" presId="urn:microsoft.com/office/officeart/2005/8/layout/list1"/>
    <dgm:cxn modelId="{C9DF038C-72B2-466A-A20B-5144F4EE1205}" type="presParOf" srcId="{17067962-D7F3-4A96-BA65-2E9C6F4428B5}" destId="{2D1E352F-D981-434A-8123-70566E2CF380}" srcOrd="11" destOrd="0" presId="urn:microsoft.com/office/officeart/2005/8/layout/list1"/>
    <dgm:cxn modelId="{3D360DB7-10AC-48FA-9054-A40434F5434D}" type="presParOf" srcId="{17067962-D7F3-4A96-BA65-2E9C6F4428B5}" destId="{C567FF9C-2F73-413D-BC7B-49C2D6E9CDD0}" srcOrd="12" destOrd="0" presId="urn:microsoft.com/office/officeart/2005/8/layout/list1"/>
    <dgm:cxn modelId="{9C7BA75D-6689-491E-8D74-0BEDF91A76A5}" type="presParOf" srcId="{C567FF9C-2F73-413D-BC7B-49C2D6E9CDD0}" destId="{DAC78257-9125-4524-AED2-35A147CA39AD}" srcOrd="0" destOrd="0" presId="urn:microsoft.com/office/officeart/2005/8/layout/list1"/>
    <dgm:cxn modelId="{3B08286B-05D7-48B1-89FE-64656D281F23}" type="presParOf" srcId="{C567FF9C-2F73-413D-BC7B-49C2D6E9CDD0}" destId="{D8AEC49A-CCCB-4C56-B139-66A5162C44BF}" srcOrd="1" destOrd="0" presId="urn:microsoft.com/office/officeart/2005/8/layout/list1"/>
    <dgm:cxn modelId="{65B98563-C06E-4952-9EE0-6BA794E5F180}" type="presParOf" srcId="{17067962-D7F3-4A96-BA65-2E9C6F4428B5}" destId="{59612390-A33E-406D-9E4F-CE8AA0A692BE}" srcOrd="13" destOrd="0" presId="urn:microsoft.com/office/officeart/2005/8/layout/list1"/>
    <dgm:cxn modelId="{6E0325D2-AE08-46DD-907B-4777CE888F5C}" type="presParOf" srcId="{17067962-D7F3-4A96-BA65-2E9C6F4428B5}" destId="{10AA17F0-65C6-441E-89AA-662D3DCDBA4A}"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3FB1880-6AD6-45EC-90FD-99E8219A8703}" type="doc">
      <dgm:prSet loTypeId="urn:microsoft.com/office/officeart/2005/8/layout/lProcess3" loCatId="process" qsTypeId="urn:microsoft.com/office/officeart/2005/8/quickstyle/simple1" qsCatId="simple" csTypeId="urn:microsoft.com/office/officeart/2005/8/colors/colorful1" csCatId="colorful" phldr="1"/>
      <dgm:spPr/>
      <dgm:t>
        <a:bodyPr/>
        <a:lstStyle/>
        <a:p>
          <a:endParaRPr lang="id-ID"/>
        </a:p>
      </dgm:t>
    </dgm:pt>
    <dgm:pt modelId="{198652CC-0213-449E-8689-62C1D464B895}">
      <dgm:prSet phldrT="[Text]" custT="1"/>
      <dgm:spPr/>
      <dgm:t>
        <a:bodyPr/>
        <a:lstStyle/>
        <a:p>
          <a:r>
            <a:rPr lang="id-ID" sz="1200" dirty="0" smtClean="0"/>
            <a:t>Pelimpahan Urusan Pemerintah Bidang Perencanaan Pembangunan Kepada Gubernur Sebagai Wakil Pemerintah dalam Rangka Penyelenggaraan Dekonsentrasi Tahun Anggaran 2016</a:t>
          </a:r>
          <a:endParaRPr lang="id-ID" sz="1200" dirty="0"/>
        </a:p>
      </dgm:t>
    </dgm:pt>
    <dgm:pt modelId="{7CD35250-A653-490F-BE40-0D595715F79C}" type="parTrans" cxnId="{2ED0DF62-5C50-4CD9-A35A-E66951BB64BA}">
      <dgm:prSet/>
      <dgm:spPr/>
      <dgm:t>
        <a:bodyPr/>
        <a:lstStyle/>
        <a:p>
          <a:endParaRPr lang="id-ID" sz="2000"/>
        </a:p>
      </dgm:t>
    </dgm:pt>
    <dgm:pt modelId="{60A2255B-5C42-4825-858E-65E3AEA244D9}" type="sibTrans" cxnId="{2ED0DF62-5C50-4CD9-A35A-E66951BB64BA}">
      <dgm:prSet/>
      <dgm:spPr/>
      <dgm:t>
        <a:bodyPr/>
        <a:lstStyle/>
        <a:p>
          <a:endParaRPr lang="id-ID" sz="2000"/>
        </a:p>
      </dgm:t>
    </dgm:pt>
    <dgm:pt modelId="{472C9857-25C6-42F7-8D9F-2ED0CF576476}">
      <dgm:prSet phldrT="[Text]" custT="1"/>
      <dgm:spPr/>
      <dgm:t>
        <a:bodyPr/>
        <a:lstStyle/>
        <a:p>
          <a:pPr algn="l"/>
          <a:r>
            <a:rPr lang="en-US" sz="1400" dirty="0" err="1" smtClean="0"/>
            <a:t>Permen</a:t>
          </a:r>
          <a:r>
            <a:rPr lang="en-US" sz="1400" dirty="0" smtClean="0"/>
            <a:t> PPN/</a:t>
          </a:r>
          <a:r>
            <a:rPr lang="id-ID" sz="1400" dirty="0" smtClean="0"/>
            <a:t> </a:t>
          </a:r>
          <a:r>
            <a:rPr lang="en-US" sz="1400" dirty="0" err="1" smtClean="0"/>
            <a:t>Ka</a:t>
          </a:r>
          <a:r>
            <a:rPr lang="id-ID" sz="1400" dirty="0" smtClean="0"/>
            <a:t>.</a:t>
          </a:r>
          <a:r>
            <a:rPr lang="en-US" sz="1400" dirty="0" smtClean="0"/>
            <a:t> </a:t>
          </a:r>
          <a:r>
            <a:rPr lang="en-US" sz="1400" dirty="0" err="1" smtClean="0"/>
            <a:t>Bappenas</a:t>
          </a:r>
          <a:r>
            <a:rPr lang="en-US" sz="1400" dirty="0" smtClean="0"/>
            <a:t> No3/2016</a:t>
          </a:r>
          <a:endParaRPr lang="id-ID" sz="1400" dirty="0"/>
        </a:p>
      </dgm:t>
    </dgm:pt>
    <dgm:pt modelId="{768F16C3-67D7-441B-B519-83E3D9893DAE}" type="parTrans" cxnId="{12587F4E-7D8D-4993-A833-F6CD661BAE1E}">
      <dgm:prSet/>
      <dgm:spPr/>
      <dgm:t>
        <a:bodyPr/>
        <a:lstStyle/>
        <a:p>
          <a:endParaRPr lang="id-ID" sz="2000"/>
        </a:p>
      </dgm:t>
    </dgm:pt>
    <dgm:pt modelId="{BEA346BA-EAB4-4CB9-B259-59428C2FF412}" type="sibTrans" cxnId="{12587F4E-7D8D-4993-A833-F6CD661BAE1E}">
      <dgm:prSet/>
      <dgm:spPr/>
      <dgm:t>
        <a:bodyPr/>
        <a:lstStyle/>
        <a:p>
          <a:endParaRPr lang="id-ID" sz="2000"/>
        </a:p>
      </dgm:t>
    </dgm:pt>
    <dgm:pt modelId="{4248B1B3-9D5A-48FA-8272-62642E3B8B7B}">
      <dgm:prSet phldrT="[Text]" custT="1"/>
      <dgm:spPr/>
      <dgm:t>
        <a:bodyPr/>
        <a:lstStyle/>
        <a:p>
          <a:pPr algn="l"/>
          <a:r>
            <a:rPr lang="en-US" sz="1400" dirty="0" err="1" smtClean="0"/>
            <a:t>Petunjuk</a:t>
          </a:r>
          <a:r>
            <a:rPr lang="en-US" sz="1400" dirty="0" smtClean="0"/>
            <a:t> </a:t>
          </a:r>
          <a:r>
            <a:rPr lang="en-US" sz="1400" dirty="0" err="1" smtClean="0"/>
            <a:t>Pelaksanaan</a:t>
          </a:r>
          <a:r>
            <a:rPr lang="en-US" sz="1400" dirty="0" smtClean="0"/>
            <a:t>: </a:t>
          </a:r>
        </a:p>
        <a:p>
          <a:pPr algn="l"/>
          <a:r>
            <a:rPr lang="id-ID" sz="1400" dirty="0" smtClean="0"/>
            <a:t>D</a:t>
          </a:r>
          <a:r>
            <a:rPr lang="en-US" sz="1400" dirty="0" err="1" smtClean="0"/>
            <a:t>alam</a:t>
          </a:r>
          <a:r>
            <a:rPr lang="en-US" sz="1400" dirty="0" smtClean="0"/>
            <a:t> proses</a:t>
          </a:r>
          <a:r>
            <a:rPr lang="id-ID" sz="1400" dirty="0" smtClean="0"/>
            <a:t> </a:t>
          </a:r>
          <a:endParaRPr lang="id-ID" sz="1400" dirty="0"/>
        </a:p>
      </dgm:t>
    </dgm:pt>
    <dgm:pt modelId="{7FD0F1BD-7F9C-4A44-ABF2-AE5AB3510A39}" type="parTrans" cxnId="{220CD9A9-EFEE-4597-AB08-515E80BCEFB3}">
      <dgm:prSet/>
      <dgm:spPr/>
      <dgm:t>
        <a:bodyPr/>
        <a:lstStyle/>
        <a:p>
          <a:endParaRPr lang="id-ID" sz="2000"/>
        </a:p>
      </dgm:t>
    </dgm:pt>
    <dgm:pt modelId="{129D5FF7-DCC8-4C8F-94BC-53C5B09AAF28}" type="sibTrans" cxnId="{220CD9A9-EFEE-4597-AB08-515E80BCEFB3}">
      <dgm:prSet/>
      <dgm:spPr/>
      <dgm:t>
        <a:bodyPr/>
        <a:lstStyle/>
        <a:p>
          <a:endParaRPr lang="id-ID" sz="2000"/>
        </a:p>
      </dgm:t>
    </dgm:pt>
    <dgm:pt modelId="{8547A748-AB7D-42E2-A49E-60B1B873FA1B}">
      <dgm:prSet phldrT="[Text]" custT="1"/>
      <dgm:spPr/>
      <dgm:t>
        <a:bodyPr/>
        <a:lstStyle/>
        <a:p>
          <a:r>
            <a:rPr lang="id-ID" sz="1100" dirty="0" smtClean="0">
              <a:solidFill>
                <a:schemeClr val="tx1"/>
              </a:solidFill>
            </a:rPr>
            <a:t>Pedoman Penyusunan Tatalaksana dan </a:t>
          </a:r>
          <a:r>
            <a:rPr lang="en-US" sz="1100" dirty="0" err="1" smtClean="0">
              <a:solidFill>
                <a:schemeClr val="tx1"/>
              </a:solidFill>
            </a:rPr>
            <a:t>Standar</a:t>
          </a:r>
          <a:r>
            <a:rPr lang="en-US" sz="1100" dirty="0" smtClean="0">
              <a:solidFill>
                <a:schemeClr val="tx1"/>
              </a:solidFill>
            </a:rPr>
            <a:t> </a:t>
          </a:r>
          <a:r>
            <a:rPr lang="en-US" sz="1100" dirty="0" err="1" smtClean="0">
              <a:solidFill>
                <a:schemeClr val="tx1"/>
              </a:solidFill>
            </a:rPr>
            <a:t>Operasional</a:t>
          </a:r>
          <a:r>
            <a:rPr lang="en-US" sz="1100" dirty="0" smtClean="0">
              <a:solidFill>
                <a:schemeClr val="tx1"/>
              </a:solidFill>
            </a:rPr>
            <a:t> </a:t>
          </a:r>
          <a:r>
            <a:rPr lang="en-US" sz="1100" dirty="0" err="1" smtClean="0">
              <a:solidFill>
                <a:schemeClr val="tx1"/>
              </a:solidFill>
            </a:rPr>
            <a:t>Prosedur</a:t>
          </a:r>
          <a:r>
            <a:rPr lang="en-US" sz="1100" dirty="0" smtClean="0">
              <a:solidFill>
                <a:schemeClr val="tx1"/>
              </a:solidFill>
            </a:rPr>
            <a:t> (SOP AP)</a:t>
          </a:r>
          <a:endParaRPr lang="id-ID" sz="1100" dirty="0">
            <a:solidFill>
              <a:schemeClr val="tx1"/>
            </a:solidFill>
          </a:endParaRPr>
        </a:p>
      </dgm:t>
    </dgm:pt>
    <dgm:pt modelId="{12B61EA9-7404-4921-B108-49B88348B7F3}" type="parTrans" cxnId="{9A8640A3-9532-4507-9A69-4CEEB23B5245}">
      <dgm:prSet/>
      <dgm:spPr/>
      <dgm:t>
        <a:bodyPr/>
        <a:lstStyle/>
        <a:p>
          <a:endParaRPr lang="id-ID" sz="2000"/>
        </a:p>
      </dgm:t>
    </dgm:pt>
    <dgm:pt modelId="{6BD37081-C6E4-410C-BA17-2C717F52FE8B}" type="sibTrans" cxnId="{9A8640A3-9532-4507-9A69-4CEEB23B5245}">
      <dgm:prSet/>
      <dgm:spPr/>
      <dgm:t>
        <a:bodyPr/>
        <a:lstStyle/>
        <a:p>
          <a:endParaRPr lang="id-ID" sz="2000"/>
        </a:p>
      </dgm:t>
    </dgm:pt>
    <dgm:pt modelId="{A611B9E6-32F0-4A10-B488-7E2923331269}">
      <dgm:prSet phldrT="[Text]" custT="1"/>
      <dgm:spPr/>
      <dgm:t>
        <a:bodyPr/>
        <a:lstStyle/>
        <a:p>
          <a:pPr algn="l"/>
          <a:r>
            <a:rPr lang="en-US" sz="1400" dirty="0" err="1" smtClean="0"/>
            <a:t>Permen</a:t>
          </a:r>
          <a:r>
            <a:rPr lang="en-US" sz="1400" dirty="0" smtClean="0"/>
            <a:t> PPN/</a:t>
          </a:r>
          <a:r>
            <a:rPr lang="en-US" sz="1400" dirty="0" err="1" smtClean="0"/>
            <a:t>Ka</a:t>
          </a:r>
          <a:r>
            <a:rPr lang="id-ID" sz="1400" dirty="0" smtClean="0"/>
            <a:t>.</a:t>
          </a:r>
          <a:r>
            <a:rPr lang="en-US" sz="1400" dirty="0" smtClean="0"/>
            <a:t> </a:t>
          </a:r>
          <a:r>
            <a:rPr lang="en-US" sz="1400" dirty="0" err="1" smtClean="0"/>
            <a:t>Bappenas</a:t>
          </a:r>
          <a:r>
            <a:rPr lang="id-ID" sz="1400" dirty="0" smtClean="0"/>
            <a:t> </a:t>
          </a:r>
          <a:r>
            <a:rPr lang="en-US" sz="1400" dirty="0" smtClean="0"/>
            <a:t>No1/2016</a:t>
          </a:r>
          <a:endParaRPr lang="id-ID" sz="1400" dirty="0"/>
        </a:p>
      </dgm:t>
    </dgm:pt>
    <dgm:pt modelId="{04DE4D84-CAA3-4E9B-B520-06F9F623198D}" type="parTrans" cxnId="{EA725E5C-11A0-4EE8-8E72-DC7E5D13A045}">
      <dgm:prSet/>
      <dgm:spPr/>
      <dgm:t>
        <a:bodyPr/>
        <a:lstStyle/>
        <a:p>
          <a:endParaRPr lang="id-ID" sz="2000"/>
        </a:p>
      </dgm:t>
    </dgm:pt>
    <dgm:pt modelId="{A557E9E9-32CB-4EA7-9135-02766CE068EA}" type="sibTrans" cxnId="{EA725E5C-11A0-4EE8-8E72-DC7E5D13A045}">
      <dgm:prSet/>
      <dgm:spPr/>
      <dgm:t>
        <a:bodyPr/>
        <a:lstStyle/>
        <a:p>
          <a:endParaRPr lang="id-ID" sz="2000"/>
        </a:p>
      </dgm:t>
    </dgm:pt>
    <dgm:pt modelId="{D5B40935-6EAE-4113-9FDB-EC9111AE3D13}">
      <dgm:prSet phldrT="[Text]" custT="1"/>
      <dgm:spPr/>
      <dgm:t>
        <a:bodyPr/>
        <a:lstStyle/>
        <a:p>
          <a:pPr algn="l"/>
          <a:r>
            <a:rPr lang="en-US" sz="1400" dirty="0" err="1" smtClean="0"/>
            <a:t>Petunjuk</a:t>
          </a:r>
          <a:r>
            <a:rPr lang="en-US" sz="1400" dirty="0" smtClean="0"/>
            <a:t> </a:t>
          </a:r>
          <a:r>
            <a:rPr lang="en-US" sz="1400" dirty="0" err="1" smtClean="0"/>
            <a:t>Pelaksanaan</a:t>
          </a:r>
          <a:r>
            <a:rPr lang="en-US" sz="1400" dirty="0" smtClean="0"/>
            <a:t>: </a:t>
          </a:r>
        </a:p>
        <a:p>
          <a:pPr algn="l"/>
          <a:r>
            <a:rPr lang="id-ID" sz="1400" dirty="0" smtClean="0"/>
            <a:t>D</a:t>
          </a:r>
          <a:r>
            <a:rPr lang="en-US" sz="1400" dirty="0" err="1" smtClean="0"/>
            <a:t>alam</a:t>
          </a:r>
          <a:r>
            <a:rPr lang="en-US" sz="1400" dirty="0" smtClean="0"/>
            <a:t> proses</a:t>
          </a:r>
          <a:endParaRPr lang="id-ID" sz="1400" dirty="0"/>
        </a:p>
      </dgm:t>
    </dgm:pt>
    <dgm:pt modelId="{E875D89E-FC45-48AD-BAC8-BF835A144A57}" type="parTrans" cxnId="{A048B4B7-AEA0-4D31-B3F3-DBD1754A3C98}">
      <dgm:prSet/>
      <dgm:spPr/>
      <dgm:t>
        <a:bodyPr/>
        <a:lstStyle/>
        <a:p>
          <a:endParaRPr lang="id-ID" sz="2000"/>
        </a:p>
      </dgm:t>
    </dgm:pt>
    <dgm:pt modelId="{2F4E5C1A-2AC7-4042-8C1B-62F014F26304}" type="sibTrans" cxnId="{A048B4B7-AEA0-4D31-B3F3-DBD1754A3C98}">
      <dgm:prSet/>
      <dgm:spPr/>
      <dgm:t>
        <a:bodyPr/>
        <a:lstStyle/>
        <a:p>
          <a:endParaRPr lang="id-ID" sz="2000"/>
        </a:p>
      </dgm:t>
    </dgm:pt>
    <dgm:pt modelId="{032ED2C2-292D-4922-8A55-118C0E6D2F91}">
      <dgm:prSet phldrT="[Text]" custT="1"/>
      <dgm:spPr/>
      <dgm:t>
        <a:bodyPr/>
        <a:lstStyle/>
        <a:p>
          <a:pPr rtl="0"/>
          <a:r>
            <a:rPr lang="id-ID" sz="1600" dirty="0" smtClean="0">
              <a:solidFill>
                <a:schemeClr val="bg1"/>
              </a:solidFill>
            </a:rPr>
            <a:t>Pedoman Penyusunan RKP</a:t>
          </a:r>
          <a:endParaRPr lang="id-ID" sz="1600" dirty="0">
            <a:solidFill>
              <a:schemeClr val="bg1"/>
            </a:solidFill>
          </a:endParaRPr>
        </a:p>
      </dgm:t>
    </dgm:pt>
    <dgm:pt modelId="{F70ACD91-EA90-4446-96B3-941690B5699F}" type="parTrans" cxnId="{A0E98B3D-5DCC-4696-9A26-14EFF0B3D947}">
      <dgm:prSet/>
      <dgm:spPr/>
      <dgm:t>
        <a:bodyPr/>
        <a:lstStyle/>
        <a:p>
          <a:endParaRPr lang="id-ID" sz="2000"/>
        </a:p>
      </dgm:t>
    </dgm:pt>
    <dgm:pt modelId="{79FD6005-5E82-45CE-8BA3-A349EB20A8AF}" type="sibTrans" cxnId="{A0E98B3D-5DCC-4696-9A26-14EFF0B3D947}">
      <dgm:prSet/>
      <dgm:spPr/>
      <dgm:t>
        <a:bodyPr/>
        <a:lstStyle/>
        <a:p>
          <a:endParaRPr lang="id-ID" sz="2000"/>
        </a:p>
      </dgm:t>
    </dgm:pt>
    <dgm:pt modelId="{4A9C0128-CAB7-4348-9BAD-D353A6034C9B}">
      <dgm:prSet phldrT="[Text]" custT="1"/>
      <dgm:spPr/>
      <dgm:t>
        <a:bodyPr/>
        <a:lstStyle/>
        <a:p>
          <a:pPr algn="l"/>
          <a:r>
            <a:rPr lang="en-US" sz="1400" dirty="0" smtClean="0"/>
            <a:t>Dalam proses </a:t>
          </a:r>
          <a:r>
            <a:rPr lang="en-US" sz="1400" dirty="0" err="1" smtClean="0"/>
            <a:t>pembahasan</a:t>
          </a:r>
          <a:endParaRPr lang="id-ID" sz="1400" dirty="0"/>
        </a:p>
      </dgm:t>
    </dgm:pt>
    <dgm:pt modelId="{02214870-AFCB-4B1C-88DB-EFDE871CEDB9}" type="parTrans" cxnId="{6AD6BDB5-EEA2-489C-A46E-E7561B057372}">
      <dgm:prSet/>
      <dgm:spPr/>
      <dgm:t>
        <a:bodyPr/>
        <a:lstStyle/>
        <a:p>
          <a:endParaRPr lang="id-ID" sz="2000"/>
        </a:p>
      </dgm:t>
    </dgm:pt>
    <dgm:pt modelId="{E0852D05-BDB3-4204-9325-4589805D4428}" type="sibTrans" cxnId="{6AD6BDB5-EEA2-489C-A46E-E7561B057372}">
      <dgm:prSet/>
      <dgm:spPr/>
      <dgm:t>
        <a:bodyPr/>
        <a:lstStyle/>
        <a:p>
          <a:endParaRPr lang="id-ID" sz="2000"/>
        </a:p>
      </dgm:t>
    </dgm:pt>
    <dgm:pt modelId="{6853D554-1D5A-444A-8816-011AD7AE0FF7}">
      <dgm:prSet phldrT="[Text]" custT="1"/>
      <dgm:spPr/>
      <dgm:t>
        <a:bodyPr/>
        <a:lstStyle/>
        <a:p>
          <a:pPr rtl="0"/>
          <a:r>
            <a:rPr lang="id-ID" sz="1100" dirty="0" smtClean="0">
              <a:solidFill>
                <a:schemeClr val="tx1"/>
              </a:solidFill>
            </a:rPr>
            <a:t>Pedoman Pengelolaan Kegiatan yang dibiayai PHLN di Kementerian PPN/Bappenas (mengganti Permen 2 Tahun 2009)</a:t>
          </a:r>
          <a:endParaRPr lang="id-ID" sz="1100" dirty="0">
            <a:solidFill>
              <a:schemeClr val="tx1"/>
            </a:solidFill>
          </a:endParaRPr>
        </a:p>
      </dgm:t>
    </dgm:pt>
    <dgm:pt modelId="{16A7CBD0-FB56-4D08-BC76-EBB56618E340}" type="parTrans" cxnId="{7D33A030-7FD8-4EE2-BDF6-2DF3BC8BAC2F}">
      <dgm:prSet/>
      <dgm:spPr/>
      <dgm:t>
        <a:bodyPr/>
        <a:lstStyle/>
        <a:p>
          <a:endParaRPr lang="id-ID" sz="2000"/>
        </a:p>
      </dgm:t>
    </dgm:pt>
    <dgm:pt modelId="{07536B12-70AE-41CE-AE77-462968584EBE}" type="sibTrans" cxnId="{7D33A030-7FD8-4EE2-BDF6-2DF3BC8BAC2F}">
      <dgm:prSet/>
      <dgm:spPr/>
      <dgm:t>
        <a:bodyPr/>
        <a:lstStyle/>
        <a:p>
          <a:endParaRPr lang="id-ID" sz="2000"/>
        </a:p>
      </dgm:t>
    </dgm:pt>
    <dgm:pt modelId="{5F8B19C0-B5AA-45EC-B3C8-8B8325B81183}">
      <dgm:prSet custT="1"/>
      <dgm:spPr/>
      <dgm:t>
        <a:bodyPr/>
        <a:lstStyle/>
        <a:p>
          <a:pPr algn="l"/>
          <a:r>
            <a:rPr lang="en-US" sz="1400" dirty="0" smtClean="0"/>
            <a:t>Dalam proses </a:t>
          </a:r>
          <a:r>
            <a:rPr lang="en-US" sz="1400" dirty="0" err="1" smtClean="0"/>
            <a:t>pembahasan</a:t>
          </a:r>
          <a:endParaRPr lang="id-ID" sz="1400" dirty="0"/>
        </a:p>
      </dgm:t>
    </dgm:pt>
    <dgm:pt modelId="{FFF54AF3-E43F-4C1F-9F39-F52B256F7725}" type="parTrans" cxnId="{3D8A31B4-89FE-4D4B-ABBA-E555764A66F4}">
      <dgm:prSet/>
      <dgm:spPr/>
      <dgm:t>
        <a:bodyPr/>
        <a:lstStyle/>
        <a:p>
          <a:endParaRPr lang="id-ID" sz="2000"/>
        </a:p>
      </dgm:t>
    </dgm:pt>
    <dgm:pt modelId="{0AF08546-3824-4227-850B-244F6AB3CBD9}" type="sibTrans" cxnId="{3D8A31B4-89FE-4D4B-ABBA-E555764A66F4}">
      <dgm:prSet/>
      <dgm:spPr/>
      <dgm:t>
        <a:bodyPr/>
        <a:lstStyle/>
        <a:p>
          <a:endParaRPr lang="id-ID" sz="2000"/>
        </a:p>
      </dgm:t>
    </dgm:pt>
    <dgm:pt modelId="{8613E0B1-B08B-4E3E-BF64-FF81C1EF47F9}">
      <dgm:prSet custT="1"/>
      <dgm:spPr/>
      <dgm:t>
        <a:bodyPr/>
        <a:lstStyle/>
        <a:p>
          <a:r>
            <a:rPr lang="id-ID" sz="1100" dirty="0" smtClean="0">
              <a:solidFill>
                <a:schemeClr val="tx1"/>
              </a:solidFill>
            </a:rPr>
            <a:t>Perencanaan, Pelaksanaan, Pelaporan, Pemantauan dan Evaluasi Kegiatan dan Penganggaran (mengganti Permen 1 Tahun 2012) </a:t>
          </a:r>
          <a:endParaRPr lang="id-ID" sz="1100" dirty="0">
            <a:solidFill>
              <a:schemeClr val="tx1"/>
            </a:solidFill>
          </a:endParaRPr>
        </a:p>
      </dgm:t>
    </dgm:pt>
    <dgm:pt modelId="{D22F2566-7915-43C8-9622-068CCE97CB9E}" type="parTrans" cxnId="{B0E0A11A-584F-493D-94E2-CAB77C786603}">
      <dgm:prSet/>
      <dgm:spPr/>
      <dgm:t>
        <a:bodyPr/>
        <a:lstStyle/>
        <a:p>
          <a:endParaRPr lang="id-ID" sz="2000"/>
        </a:p>
      </dgm:t>
    </dgm:pt>
    <dgm:pt modelId="{CC8DD81F-38D4-4C25-9BC3-D0809F6B18FE}" type="sibTrans" cxnId="{B0E0A11A-584F-493D-94E2-CAB77C786603}">
      <dgm:prSet/>
      <dgm:spPr/>
      <dgm:t>
        <a:bodyPr/>
        <a:lstStyle/>
        <a:p>
          <a:endParaRPr lang="id-ID" sz="2000"/>
        </a:p>
      </dgm:t>
    </dgm:pt>
    <dgm:pt modelId="{22EF2CE4-A191-46A1-9DD4-21AB857E4EE1}">
      <dgm:prSet custT="1"/>
      <dgm:spPr/>
      <dgm:t>
        <a:bodyPr/>
        <a:lstStyle/>
        <a:p>
          <a:pPr algn="l"/>
          <a:r>
            <a:rPr lang="en-US" sz="1400" dirty="0" smtClean="0"/>
            <a:t>Dalam proses </a:t>
          </a:r>
          <a:r>
            <a:rPr lang="en-US" sz="1400" dirty="0" err="1" smtClean="0"/>
            <a:t>pembahasan</a:t>
          </a:r>
          <a:endParaRPr lang="id-ID" sz="1400" dirty="0"/>
        </a:p>
      </dgm:t>
    </dgm:pt>
    <dgm:pt modelId="{692E60D0-97C0-47E9-A6EC-EAEE1BD8E379}" type="parTrans" cxnId="{CF1E8C98-E076-491E-80D1-3001CCC6C944}">
      <dgm:prSet/>
      <dgm:spPr/>
      <dgm:t>
        <a:bodyPr/>
        <a:lstStyle/>
        <a:p>
          <a:endParaRPr lang="id-ID" sz="2000"/>
        </a:p>
      </dgm:t>
    </dgm:pt>
    <dgm:pt modelId="{364284B2-86B7-4ABA-BA53-71A634C1BAFD}" type="sibTrans" cxnId="{CF1E8C98-E076-491E-80D1-3001CCC6C944}">
      <dgm:prSet/>
      <dgm:spPr/>
      <dgm:t>
        <a:bodyPr/>
        <a:lstStyle/>
        <a:p>
          <a:endParaRPr lang="id-ID" sz="2000"/>
        </a:p>
      </dgm:t>
    </dgm:pt>
    <dgm:pt modelId="{921F024B-499B-4A78-9E80-2083076B742C}" type="pres">
      <dgm:prSet presAssocID="{33FB1880-6AD6-45EC-90FD-99E8219A8703}" presName="Name0" presStyleCnt="0">
        <dgm:presLayoutVars>
          <dgm:chPref val="3"/>
          <dgm:dir/>
          <dgm:animLvl val="lvl"/>
          <dgm:resizeHandles/>
        </dgm:presLayoutVars>
      </dgm:prSet>
      <dgm:spPr/>
      <dgm:t>
        <a:bodyPr/>
        <a:lstStyle/>
        <a:p>
          <a:endParaRPr lang="en-US"/>
        </a:p>
      </dgm:t>
    </dgm:pt>
    <dgm:pt modelId="{198A1A0A-4038-4B5D-91EB-C65B0B1C156D}" type="pres">
      <dgm:prSet presAssocID="{198652CC-0213-449E-8689-62C1D464B895}" presName="horFlow" presStyleCnt="0"/>
      <dgm:spPr/>
    </dgm:pt>
    <dgm:pt modelId="{92015EC6-483E-403C-A84D-5D8AEBA61DF1}" type="pres">
      <dgm:prSet presAssocID="{198652CC-0213-449E-8689-62C1D464B895}" presName="bigChev" presStyleLbl="node1" presStyleIdx="0" presStyleCnt="5" custScaleX="194020" custScaleY="128356"/>
      <dgm:spPr/>
      <dgm:t>
        <a:bodyPr/>
        <a:lstStyle/>
        <a:p>
          <a:endParaRPr lang="id-ID"/>
        </a:p>
      </dgm:t>
    </dgm:pt>
    <dgm:pt modelId="{923F44F7-FDEB-46B7-B9F8-C85EA96C08D8}" type="pres">
      <dgm:prSet presAssocID="{768F16C3-67D7-441B-B519-83E3D9893DAE}" presName="parTrans" presStyleCnt="0"/>
      <dgm:spPr/>
    </dgm:pt>
    <dgm:pt modelId="{1891D717-3252-4365-9E8E-FAA1AFC853EC}" type="pres">
      <dgm:prSet presAssocID="{472C9857-25C6-42F7-8D9F-2ED0CF576476}" presName="node" presStyleLbl="alignAccFollowNode1" presStyleIdx="0" presStyleCnt="7" custScaleX="137389" custScaleY="154645">
        <dgm:presLayoutVars>
          <dgm:bulletEnabled val="1"/>
        </dgm:presLayoutVars>
      </dgm:prSet>
      <dgm:spPr/>
      <dgm:t>
        <a:bodyPr/>
        <a:lstStyle/>
        <a:p>
          <a:endParaRPr lang="id-ID"/>
        </a:p>
      </dgm:t>
    </dgm:pt>
    <dgm:pt modelId="{C556084F-E389-4A4B-AB18-BC8C59718855}" type="pres">
      <dgm:prSet presAssocID="{BEA346BA-EAB4-4CB9-B259-59428C2FF412}" presName="sibTrans" presStyleCnt="0"/>
      <dgm:spPr/>
    </dgm:pt>
    <dgm:pt modelId="{1A2E8816-AD1E-44E6-91F0-679A28926DF8}" type="pres">
      <dgm:prSet presAssocID="{4248B1B3-9D5A-48FA-8272-62642E3B8B7B}" presName="node" presStyleLbl="alignAccFollowNode1" presStyleIdx="1" presStyleCnt="7" custScaleX="150248" custScaleY="154645">
        <dgm:presLayoutVars>
          <dgm:bulletEnabled val="1"/>
        </dgm:presLayoutVars>
      </dgm:prSet>
      <dgm:spPr/>
      <dgm:t>
        <a:bodyPr/>
        <a:lstStyle/>
        <a:p>
          <a:endParaRPr lang="id-ID"/>
        </a:p>
      </dgm:t>
    </dgm:pt>
    <dgm:pt modelId="{778FD797-C0BC-4EBE-83A7-71414EAE2243}" type="pres">
      <dgm:prSet presAssocID="{198652CC-0213-449E-8689-62C1D464B895}" presName="vSp" presStyleCnt="0"/>
      <dgm:spPr/>
    </dgm:pt>
    <dgm:pt modelId="{DCDE4364-DA3C-469F-A0EA-6E2D3623943D}" type="pres">
      <dgm:prSet presAssocID="{8547A748-AB7D-42E2-A49E-60B1B873FA1B}" presName="horFlow" presStyleCnt="0"/>
      <dgm:spPr/>
    </dgm:pt>
    <dgm:pt modelId="{9CD512C0-188D-4A4A-AC5B-6F8E19E62BA4}" type="pres">
      <dgm:prSet presAssocID="{8547A748-AB7D-42E2-A49E-60B1B873FA1B}" presName="bigChev" presStyleLbl="node1" presStyleIdx="1" presStyleCnt="5" custScaleX="189592" custScaleY="79066" custLinFactNeighborX="3701" custLinFactNeighborY="-7218"/>
      <dgm:spPr/>
      <dgm:t>
        <a:bodyPr/>
        <a:lstStyle/>
        <a:p>
          <a:endParaRPr lang="id-ID"/>
        </a:p>
      </dgm:t>
    </dgm:pt>
    <dgm:pt modelId="{D4973507-C7CD-4592-913C-5D50BCD5380B}" type="pres">
      <dgm:prSet presAssocID="{04DE4D84-CAA3-4E9B-B520-06F9F623198D}" presName="parTrans" presStyleCnt="0"/>
      <dgm:spPr/>
    </dgm:pt>
    <dgm:pt modelId="{76E8DCE0-1728-4B90-BC42-85E762CC42DA}" type="pres">
      <dgm:prSet presAssocID="{A611B9E6-32F0-4A10-B488-7E2923331269}" presName="node" presStyleLbl="alignAccFollowNode1" presStyleIdx="2" presStyleCnt="7" custScaleX="129322" custScaleY="79066" custLinFactNeighborX="29984" custLinFactNeighborY="-8694">
        <dgm:presLayoutVars>
          <dgm:bulletEnabled val="1"/>
        </dgm:presLayoutVars>
      </dgm:prSet>
      <dgm:spPr/>
      <dgm:t>
        <a:bodyPr/>
        <a:lstStyle/>
        <a:p>
          <a:endParaRPr lang="id-ID"/>
        </a:p>
      </dgm:t>
    </dgm:pt>
    <dgm:pt modelId="{716B9E07-E728-44B1-B323-42C40FF1B58D}" type="pres">
      <dgm:prSet presAssocID="{A557E9E9-32CB-4EA7-9135-02766CE068EA}" presName="sibTrans" presStyleCnt="0"/>
      <dgm:spPr/>
    </dgm:pt>
    <dgm:pt modelId="{865C2A51-CF1F-4C0E-BECD-A81662FE44DA}" type="pres">
      <dgm:prSet presAssocID="{D5B40935-6EAE-4113-9FDB-EC9111AE3D13}" presName="node" presStyleLbl="alignAccFollowNode1" presStyleIdx="3" presStyleCnt="7" custScaleX="144516" custScaleY="79066" custLinFactX="2122" custLinFactNeighborX="100000" custLinFactNeighborY="-8811">
        <dgm:presLayoutVars>
          <dgm:bulletEnabled val="1"/>
        </dgm:presLayoutVars>
      </dgm:prSet>
      <dgm:spPr/>
      <dgm:t>
        <a:bodyPr/>
        <a:lstStyle/>
        <a:p>
          <a:endParaRPr lang="id-ID"/>
        </a:p>
      </dgm:t>
    </dgm:pt>
    <dgm:pt modelId="{F7FC3A6C-F6DF-4491-8179-000F05C434B1}" type="pres">
      <dgm:prSet presAssocID="{8547A748-AB7D-42E2-A49E-60B1B873FA1B}" presName="vSp" presStyleCnt="0"/>
      <dgm:spPr/>
    </dgm:pt>
    <dgm:pt modelId="{AE0842E5-4F73-4426-90F0-5787AF99FA5C}" type="pres">
      <dgm:prSet presAssocID="{032ED2C2-292D-4922-8A55-118C0E6D2F91}" presName="horFlow" presStyleCnt="0"/>
      <dgm:spPr/>
    </dgm:pt>
    <dgm:pt modelId="{C1D88699-30CA-4483-9C69-1EDAFC23B1A7}" type="pres">
      <dgm:prSet presAssocID="{032ED2C2-292D-4922-8A55-118C0E6D2F91}" presName="bigChev" presStyleLbl="node1" presStyleIdx="2" presStyleCnt="5" custScaleX="188315" custScaleY="64160" custLinFactNeighborY="-10827"/>
      <dgm:spPr/>
      <dgm:t>
        <a:bodyPr/>
        <a:lstStyle/>
        <a:p>
          <a:endParaRPr lang="id-ID"/>
        </a:p>
      </dgm:t>
    </dgm:pt>
    <dgm:pt modelId="{8D4C0508-6C7D-45EA-BB6C-81A4FA72DF59}" type="pres">
      <dgm:prSet presAssocID="{02214870-AFCB-4B1C-88DB-EFDE871CEDB9}" presName="parTrans" presStyleCnt="0"/>
      <dgm:spPr/>
    </dgm:pt>
    <dgm:pt modelId="{E92A7771-09EF-4776-8DDB-7B1189A971C2}" type="pres">
      <dgm:prSet presAssocID="{4A9C0128-CAB7-4348-9BAD-D353A6034C9B}" presName="node" presStyleLbl="alignAccFollowNode1" presStyleIdx="4" presStyleCnt="7" custScaleX="131334" custScaleY="64160" custLinFactNeighborX="46670" custLinFactNeighborY="-13041">
        <dgm:presLayoutVars>
          <dgm:bulletEnabled val="1"/>
        </dgm:presLayoutVars>
      </dgm:prSet>
      <dgm:spPr/>
      <dgm:t>
        <a:bodyPr/>
        <a:lstStyle/>
        <a:p>
          <a:endParaRPr lang="id-ID"/>
        </a:p>
      </dgm:t>
    </dgm:pt>
    <dgm:pt modelId="{9FDA931B-9A2E-4E39-A3F1-08924547BA6F}" type="pres">
      <dgm:prSet presAssocID="{032ED2C2-292D-4922-8A55-118C0E6D2F91}" presName="vSp" presStyleCnt="0"/>
      <dgm:spPr/>
    </dgm:pt>
    <dgm:pt modelId="{9A76D488-3A23-451A-B517-31E7B64887D5}" type="pres">
      <dgm:prSet presAssocID="{8613E0B1-B08B-4E3E-BF64-FF81C1EF47F9}" presName="horFlow" presStyleCnt="0"/>
      <dgm:spPr/>
    </dgm:pt>
    <dgm:pt modelId="{660AF3C2-10FE-494F-9DD5-A04EF6AF9E4A}" type="pres">
      <dgm:prSet presAssocID="{8613E0B1-B08B-4E3E-BF64-FF81C1EF47F9}" presName="bigChev" presStyleLbl="node1" presStyleIdx="3" presStyleCnt="5" custScaleX="188685" custScaleY="82093" custLinFactNeighborY="-14088"/>
      <dgm:spPr/>
      <dgm:t>
        <a:bodyPr/>
        <a:lstStyle/>
        <a:p>
          <a:endParaRPr lang="en-US"/>
        </a:p>
      </dgm:t>
    </dgm:pt>
    <dgm:pt modelId="{F8FC5B7F-F7CD-481C-B33C-570B319747AF}" type="pres">
      <dgm:prSet presAssocID="{692E60D0-97C0-47E9-A6EC-EAEE1BD8E379}" presName="parTrans" presStyleCnt="0"/>
      <dgm:spPr/>
    </dgm:pt>
    <dgm:pt modelId="{E9F3D712-5608-4D3A-A0AE-F01CAC2737AF}" type="pres">
      <dgm:prSet presAssocID="{22EF2CE4-A191-46A1-9DD4-21AB857E4EE1}" presName="node" presStyleLbl="alignAccFollowNode1" presStyleIdx="5" presStyleCnt="7" custScaleX="130300" custScaleY="82093" custLinFactNeighborX="25284" custLinFactNeighborY="-16968">
        <dgm:presLayoutVars>
          <dgm:bulletEnabled val="1"/>
        </dgm:presLayoutVars>
      </dgm:prSet>
      <dgm:spPr/>
      <dgm:t>
        <a:bodyPr/>
        <a:lstStyle/>
        <a:p>
          <a:endParaRPr lang="id-ID"/>
        </a:p>
      </dgm:t>
    </dgm:pt>
    <dgm:pt modelId="{378A59A8-A0A3-4349-AF18-12393FFD3DC2}" type="pres">
      <dgm:prSet presAssocID="{8613E0B1-B08B-4E3E-BF64-FF81C1EF47F9}" presName="vSp" presStyleCnt="0"/>
      <dgm:spPr/>
    </dgm:pt>
    <dgm:pt modelId="{87B65665-49F7-49CC-8F53-FA17ACE1E21B}" type="pres">
      <dgm:prSet presAssocID="{6853D554-1D5A-444A-8816-011AD7AE0FF7}" presName="horFlow" presStyleCnt="0"/>
      <dgm:spPr/>
    </dgm:pt>
    <dgm:pt modelId="{D683E9BB-4494-496F-974F-1D5A2F6C3820}" type="pres">
      <dgm:prSet presAssocID="{6853D554-1D5A-444A-8816-011AD7AE0FF7}" presName="bigChev" presStyleLbl="node1" presStyleIdx="4" presStyleCnt="5" custScaleX="187369" custScaleY="93526" custLinFactNeighborY="-17610"/>
      <dgm:spPr/>
      <dgm:t>
        <a:bodyPr/>
        <a:lstStyle/>
        <a:p>
          <a:endParaRPr lang="id-ID"/>
        </a:p>
      </dgm:t>
    </dgm:pt>
    <dgm:pt modelId="{8E93AF44-A224-40C2-BC95-E3756701E287}" type="pres">
      <dgm:prSet presAssocID="{FFF54AF3-E43F-4C1F-9F39-F52B256F7725}" presName="parTrans" presStyleCnt="0"/>
      <dgm:spPr/>
    </dgm:pt>
    <dgm:pt modelId="{9C64ACAC-90E4-4479-8053-5EB498284E57}" type="pres">
      <dgm:prSet presAssocID="{5F8B19C0-B5AA-45EC-B3C8-8B8325B81183}" presName="node" presStyleLbl="alignAccFollowNode1" presStyleIdx="6" presStyleCnt="7" custScaleX="134620" custScaleY="93526" custLinFactNeighborY="-21210">
        <dgm:presLayoutVars>
          <dgm:bulletEnabled val="1"/>
        </dgm:presLayoutVars>
      </dgm:prSet>
      <dgm:spPr/>
      <dgm:t>
        <a:bodyPr/>
        <a:lstStyle/>
        <a:p>
          <a:endParaRPr lang="id-ID"/>
        </a:p>
      </dgm:t>
    </dgm:pt>
  </dgm:ptLst>
  <dgm:cxnLst>
    <dgm:cxn modelId="{55D5A077-8B80-43C0-9E9F-F3491F7FD562}" type="presOf" srcId="{472C9857-25C6-42F7-8D9F-2ED0CF576476}" destId="{1891D717-3252-4365-9E8E-FAA1AFC853EC}" srcOrd="0" destOrd="0" presId="urn:microsoft.com/office/officeart/2005/8/layout/lProcess3"/>
    <dgm:cxn modelId="{6741D3AA-0A68-4573-9EFF-08399D3D60B5}" type="presOf" srcId="{4A9C0128-CAB7-4348-9BAD-D353A6034C9B}" destId="{E92A7771-09EF-4776-8DDB-7B1189A971C2}" srcOrd="0" destOrd="0" presId="urn:microsoft.com/office/officeart/2005/8/layout/lProcess3"/>
    <dgm:cxn modelId="{220CD9A9-EFEE-4597-AB08-515E80BCEFB3}" srcId="{198652CC-0213-449E-8689-62C1D464B895}" destId="{4248B1B3-9D5A-48FA-8272-62642E3B8B7B}" srcOrd="1" destOrd="0" parTransId="{7FD0F1BD-7F9C-4A44-ABF2-AE5AB3510A39}" sibTransId="{129D5FF7-DCC8-4C8F-94BC-53C5B09AAF28}"/>
    <dgm:cxn modelId="{B5422283-7878-4D90-8202-CADC5657E365}" type="presOf" srcId="{4248B1B3-9D5A-48FA-8272-62642E3B8B7B}" destId="{1A2E8816-AD1E-44E6-91F0-679A28926DF8}" srcOrd="0" destOrd="0" presId="urn:microsoft.com/office/officeart/2005/8/layout/lProcess3"/>
    <dgm:cxn modelId="{097A4B54-EA56-458A-9545-5B14A616F9F5}" type="presOf" srcId="{22EF2CE4-A191-46A1-9DD4-21AB857E4EE1}" destId="{E9F3D712-5608-4D3A-A0AE-F01CAC2737AF}" srcOrd="0" destOrd="0" presId="urn:microsoft.com/office/officeart/2005/8/layout/lProcess3"/>
    <dgm:cxn modelId="{B0E0A11A-584F-493D-94E2-CAB77C786603}" srcId="{33FB1880-6AD6-45EC-90FD-99E8219A8703}" destId="{8613E0B1-B08B-4E3E-BF64-FF81C1EF47F9}" srcOrd="3" destOrd="0" parTransId="{D22F2566-7915-43C8-9622-068CCE97CB9E}" sibTransId="{CC8DD81F-38D4-4C25-9BC3-D0809F6B18FE}"/>
    <dgm:cxn modelId="{4A53EE04-A8F2-4B0E-A702-02B39DFBCB03}" type="presOf" srcId="{5F8B19C0-B5AA-45EC-B3C8-8B8325B81183}" destId="{9C64ACAC-90E4-4479-8053-5EB498284E57}" srcOrd="0" destOrd="0" presId="urn:microsoft.com/office/officeart/2005/8/layout/lProcess3"/>
    <dgm:cxn modelId="{EA725E5C-11A0-4EE8-8E72-DC7E5D13A045}" srcId="{8547A748-AB7D-42E2-A49E-60B1B873FA1B}" destId="{A611B9E6-32F0-4A10-B488-7E2923331269}" srcOrd="0" destOrd="0" parTransId="{04DE4D84-CAA3-4E9B-B520-06F9F623198D}" sibTransId="{A557E9E9-32CB-4EA7-9135-02766CE068EA}"/>
    <dgm:cxn modelId="{7631E54D-5958-44BD-9EE3-98097A578413}" type="presOf" srcId="{032ED2C2-292D-4922-8A55-118C0E6D2F91}" destId="{C1D88699-30CA-4483-9C69-1EDAFC23B1A7}" srcOrd="0" destOrd="0" presId="urn:microsoft.com/office/officeart/2005/8/layout/lProcess3"/>
    <dgm:cxn modelId="{1AE2F8A1-464A-4964-AE5C-6270882E1547}" type="presOf" srcId="{A611B9E6-32F0-4A10-B488-7E2923331269}" destId="{76E8DCE0-1728-4B90-BC42-85E762CC42DA}" srcOrd="0" destOrd="0" presId="urn:microsoft.com/office/officeart/2005/8/layout/lProcess3"/>
    <dgm:cxn modelId="{CF1E8C98-E076-491E-80D1-3001CCC6C944}" srcId="{8613E0B1-B08B-4E3E-BF64-FF81C1EF47F9}" destId="{22EF2CE4-A191-46A1-9DD4-21AB857E4EE1}" srcOrd="0" destOrd="0" parTransId="{692E60D0-97C0-47E9-A6EC-EAEE1BD8E379}" sibTransId="{364284B2-86B7-4ABA-BA53-71A634C1BAFD}"/>
    <dgm:cxn modelId="{A048B4B7-AEA0-4D31-B3F3-DBD1754A3C98}" srcId="{8547A748-AB7D-42E2-A49E-60B1B873FA1B}" destId="{D5B40935-6EAE-4113-9FDB-EC9111AE3D13}" srcOrd="1" destOrd="0" parTransId="{E875D89E-FC45-48AD-BAC8-BF835A144A57}" sibTransId="{2F4E5C1A-2AC7-4042-8C1B-62F014F26304}"/>
    <dgm:cxn modelId="{C6AAA8C0-4532-4DFB-AF4E-453AB6AFA037}" type="presOf" srcId="{8547A748-AB7D-42E2-A49E-60B1B873FA1B}" destId="{9CD512C0-188D-4A4A-AC5B-6F8E19E62BA4}" srcOrd="0" destOrd="0" presId="urn:microsoft.com/office/officeart/2005/8/layout/lProcess3"/>
    <dgm:cxn modelId="{12587F4E-7D8D-4993-A833-F6CD661BAE1E}" srcId="{198652CC-0213-449E-8689-62C1D464B895}" destId="{472C9857-25C6-42F7-8D9F-2ED0CF576476}" srcOrd="0" destOrd="0" parTransId="{768F16C3-67D7-441B-B519-83E3D9893DAE}" sibTransId="{BEA346BA-EAB4-4CB9-B259-59428C2FF412}"/>
    <dgm:cxn modelId="{9A8640A3-9532-4507-9A69-4CEEB23B5245}" srcId="{33FB1880-6AD6-45EC-90FD-99E8219A8703}" destId="{8547A748-AB7D-42E2-A49E-60B1B873FA1B}" srcOrd="1" destOrd="0" parTransId="{12B61EA9-7404-4921-B108-49B88348B7F3}" sibTransId="{6BD37081-C6E4-410C-BA17-2C717F52FE8B}"/>
    <dgm:cxn modelId="{5BE2FB2F-F10D-4406-BA81-5BFEBF1AC663}" type="presOf" srcId="{8613E0B1-B08B-4E3E-BF64-FF81C1EF47F9}" destId="{660AF3C2-10FE-494F-9DD5-A04EF6AF9E4A}" srcOrd="0" destOrd="0" presId="urn:microsoft.com/office/officeart/2005/8/layout/lProcess3"/>
    <dgm:cxn modelId="{89289B08-9B65-41A9-95B7-70FB27623586}" type="presOf" srcId="{6853D554-1D5A-444A-8816-011AD7AE0FF7}" destId="{D683E9BB-4494-496F-974F-1D5A2F6C3820}" srcOrd="0" destOrd="0" presId="urn:microsoft.com/office/officeart/2005/8/layout/lProcess3"/>
    <dgm:cxn modelId="{A0E98B3D-5DCC-4696-9A26-14EFF0B3D947}" srcId="{33FB1880-6AD6-45EC-90FD-99E8219A8703}" destId="{032ED2C2-292D-4922-8A55-118C0E6D2F91}" srcOrd="2" destOrd="0" parTransId="{F70ACD91-EA90-4446-96B3-941690B5699F}" sibTransId="{79FD6005-5E82-45CE-8BA3-A349EB20A8AF}"/>
    <dgm:cxn modelId="{ACFF6B26-AE98-4DC9-A0DA-A709A6D19F6C}" type="presOf" srcId="{198652CC-0213-449E-8689-62C1D464B895}" destId="{92015EC6-483E-403C-A84D-5D8AEBA61DF1}" srcOrd="0" destOrd="0" presId="urn:microsoft.com/office/officeart/2005/8/layout/lProcess3"/>
    <dgm:cxn modelId="{6AD6BDB5-EEA2-489C-A46E-E7561B057372}" srcId="{032ED2C2-292D-4922-8A55-118C0E6D2F91}" destId="{4A9C0128-CAB7-4348-9BAD-D353A6034C9B}" srcOrd="0" destOrd="0" parTransId="{02214870-AFCB-4B1C-88DB-EFDE871CEDB9}" sibTransId="{E0852D05-BDB3-4204-9325-4589805D4428}"/>
    <dgm:cxn modelId="{326DDEC7-9665-4866-A66A-C0B53EFFF98B}" type="presOf" srcId="{D5B40935-6EAE-4113-9FDB-EC9111AE3D13}" destId="{865C2A51-CF1F-4C0E-BECD-A81662FE44DA}" srcOrd="0" destOrd="0" presId="urn:microsoft.com/office/officeart/2005/8/layout/lProcess3"/>
    <dgm:cxn modelId="{2ED0DF62-5C50-4CD9-A35A-E66951BB64BA}" srcId="{33FB1880-6AD6-45EC-90FD-99E8219A8703}" destId="{198652CC-0213-449E-8689-62C1D464B895}" srcOrd="0" destOrd="0" parTransId="{7CD35250-A653-490F-BE40-0D595715F79C}" sibTransId="{60A2255B-5C42-4825-858E-65E3AEA244D9}"/>
    <dgm:cxn modelId="{60C9B868-CBEE-4DA3-AD22-2DD272B9148F}" type="presOf" srcId="{33FB1880-6AD6-45EC-90FD-99E8219A8703}" destId="{921F024B-499B-4A78-9E80-2083076B742C}" srcOrd="0" destOrd="0" presId="urn:microsoft.com/office/officeart/2005/8/layout/lProcess3"/>
    <dgm:cxn modelId="{7D33A030-7FD8-4EE2-BDF6-2DF3BC8BAC2F}" srcId="{33FB1880-6AD6-45EC-90FD-99E8219A8703}" destId="{6853D554-1D5A-444A-8816-011AD7AE0FF7}" srcOrd="4" destOrd="0" parTransId="{16A7CBD0-FB56-4D08-BC76-EBB56618E340}" sibTransId="{07536B12-70AE-41CE-AE77-462968584EBE}"/>
    <dgm:cxn modelId="{3D8A31B4-89FE-4D4B-ABBA-E555764A66F4}" srcId="{6853D554-1D5A-444A-8816-011AD7AE0FF7}" destId="{5F8B19C0-B5AA-45EC-B3C8-8B8325B81183}" srcOrd="0" destOrd="0" parTransId="{FFF54AF3-E43F-4C1F-9F39-F52B256F7725}" sibTransId="{0AF08546-3824-4227-850B-244F6AB3CBD9}"/>
    <dgm:cxn modelId="{9CA01489-915C-4F4B-A125-D84D2834C933}" type="presParOf" srcId="{921F024B-499B-4A78-9E80-2083076B742C}" destId="{198A1A0A-4038-4B5D-91EB-C65B0B1C156D}" srcOrd="0" destOrd="0" presId="urn:microsoft.com/office/officeart/2005/8/layout/lProcess3"/>
    <dgm:cxn modelId="{16840B9B-88CE-480B-A2A5-214D34B45B2B}" type="presParOf" srcId="{198A1A0A-4038-4B5D-91EB-C65B0B1C156D}" destId="{92015EC6-483E-403C-A84D-5D8AEBA61DF1}" srcOrd="0" destOrd="0" presId="urn:microsoft.com/office/officeart/2005/8/layout/lProcess3"/>
    <dgm:cxn modelId="{1A41A0F4-E3AD-4CF1-8C1A-5EC13E8D351C}" type="presParOf" srcId="{198A1A0A-4038-4B5D-91EB-C65B0B1C156D}" destId="{923F44F7-FDEB-46B7-B9F8-C85EA96C08D8}" srcOrd="1" destOrd="0" presId="urn:microsoft.com/office/officeart/2005/8/layout/lProcess3"/>
    <dgm:cxn modelId="{B57D6839-1D9F-4388-A808-01C1B1E6E934}" type="presParOf" srcId="{198A1A0A-4038-4B5D-91EB-C65B0B1C156D}" destId="{1891D717-3252-4365-9E8E-FAA1AFC853EC}" srcOrd="2" destOrd="0" presId="urn:microsoft.com/office/officeart/2005/8/layout/lProcess3"/>
    <dgm:cxn modelId="{73620F16-4BAB-4328-97DC-4CF4F7E82D8F}" type="presParOf" srcId="{198A1A0A-4038-4B5D-91EB-C65B0B1C156D}" destId="{C556084F-E389-4A4B-AB18-BC8C59718855}" srcOrd="3" destOrd="0" presId="urn:microsoft.com/office/officeart/2005/8/layout/lProcess3"/>
    <dgm:cxn modelId="{2C98C342-0D7E-4205-964D-F783D0AE0486}" type="presParOf" srcId="{198A1A0A-4038-4B5D-91EB-C65B0B1C156D}" destId="{1A2E8816-AD1E-44E6-91F0-679A28926DF8}" srcOrd="4" destOrd="0" presId="urn:microsoft.com/office/officeart/2005/8/layout/lProcess3"/>
    <dgm:cxn modelId="{D8BEDE68-33F3-48D2-9EAC-81885F44DDC6}" type="presParOf" srcId="{921F024B-499B-4A78-9E80-2083076B742C}" destId="{778FD797-C0BC-4EBE-83A7-71414EAE2243}" srcOrd="1" destOrd="0" presId="urn:microsoft.com/office/officeart/2005/8/layout/lProcess3"/>
    <dgm:cxn modelId="{11413818-1BE4-4EA4-B2F8-36817557AB9A}" type="presParOf" srcId="{921F024B-499B-4A78-9E80-2083076B742C}" destId="{DCDE4364-DA3C-469F-A0EA-6E2D3623943D}" srcOrd="2" destOrd="0" presId="urn:microsoft.com/office/officeart/2005/8/layout/lProcess3"/>
    <dgm:cxn modelId="{D6C2F75D-B297-410D-9779-E4E7544ED242}" type="presParOf" srcId="{DCDE4364-DA3C-469F-A0EA-6E2D3623943D}" destId="{9CD512C0-188D-4A4A-AC5B-6F8E19E62BA4}" srcOrd="0" destOrd="0" presId="urn:microsoft.com/office/officeart/2005/8/layout/lProcess3"/>
    <dgm:cxn modelId="{184226C9-4780-4542-857A-8CDE9C26CF74}" type="presParOf" srcId="{DCDE4364-DA3C-469F-A0EA-6E2D3623943D}" destId="{D4973507-C7CD-4592-913C-5D50BCD5380B}" srcOrd="1" destOrd="0" presId="urn:microsoft.com/office/officeart/2005/8/layout/lProcess3"/>
    <dgm:cxn modelId="{9EC9DE69-F608-4AAC-8362-9542F78BFD90}" type="presParOf" srcId="{DCDE4364-DA3C-469F-A0EA-6E2D3623943D}" destId="{76E8DCE0-1728-4B90-BC42-85E762CC42DA}" srcOrd="2" destOrd="0" presId="urn:microsoft.com/office/officeart/2005/8/layout/lProcess3"/>
    <dgm:cxn modelId="{442E0D93-A072-4932-B14E-95FA673BF873}" type="presParOf" srcId="{DCDE4364-DA3C-469F-A0EA-6E2D3623943D}" destId="{716B9E07-E728-44B1-B323-42C40FF1B58D}" srcOrd="3" destOrd="0" presId="urn:microsoft.com/office/officeart/2005/8/layout/lProcess3"/>
    <dgm:cxn modelId="{84364BAE-7EBF-473E-8053-34CC4D44CB43}" type="presParOf" srcId="{DCDE4364-DA3C-469F-A0EA-6E2D3623943D}" destId="{865C2A51-CF1F-4C0E-BECD-A81662FE44DA}" srcOrd="4" destOrd="0" presId="urn:microsoft.com/office/officeart/2005/8/layout/lProcess3"/>
    <dgm:cxn modelId="{12F564AC-2E8B-4175-9766-390A5D21BFB2}" type="presParOf" srcId="{921F024B-499B-4A78-9E80-2083076B742C}" destId="{F7FC3A6C-F6DF-4491-8179-000F05C434B1}" srcOrd="3" destOrd="0" presId="urn:microsoft.com/office/officeart/2005/8/layout/lProcess3"/>
    <dgm:cxn modelId="{0124EB69-7D61-4CEE-89EF-BA6A410E25FF}" type="presParOf" srcId="{921F024B-499B-4A78-9E80-2083076B742C}" destId="{AE0842E5-4F73-4426-90F0-5787AF99FA5C}" srcOrd="4" destOrd="0" presId="urn:microsoft.com/office/officeart/2005/8/layout/lProcess3"/>
    <dgm:cxn modelId="{40D2A91A-6D71-4352-A317-5627C5436843}" type="presParOf" srcId="{AE0842E5-4F73-4426-90F0-5787AF99FA5C}" destId="{C1D88699-30CA-4483-9C69-1EDAFC23B1A7}" srcOrd="0" destOrd="0" presId="urn:microsoft.com/office/officeart/2005/8/layout/lProcess3"/>
    <dgm:cxn modelId="{FD42389E-A05C-459E-BE7F-4969B8D40E9C}" type="presParOf" srcId="{AE0842E5-4F73-4426-90F0-5787AF99FA5C}" destId="{8D4C0508-6C7D-45EA-BB6C-81A4FA72DF59}" srcOrd="1" destOrd="0" presId="urn:microsoft.com/office/officeart/2005/8/layout/lProcess3"/>
    <dgm:cxn modelId="{08230CD6-8A23-4B51-B901-249BB9517C60}" type="presParOf" srcId="{AE0842E5-4F73-4426-90F0-5787AF99FA5C}" destId="{E92A7771-09EF-4776-8DDB-7B1189A971C2}" srcOrd="2" destOrd="0" presId="urn:microsoft.com/office/officeart/2005/8/layout/lProcess3"/>
    <dgm:cxn modelId="{BBD02242-BE20-4B26-9BD2-F28A0CF23597}" type="presParOf" srcId="{921F024B-499B-4A78-9E80-2083076B742C}" destId="{9FDA931B-9A2E-4E39-A3F1-08924547BA6F}" srcOrd="5" destOrd="0" presId="urn:microsoft.com/office/officeart/2005/8/layout/lProcess3"/>
    <dgm:cxn modelId="{BC0D8FB8-FCC8-4914-A9A2-AD8312EBB2AF}" type="presParOf" srcId="{921F024B-499B-4A78-9E80-2083076B742C}" destId="{9A76D488-3A23-451A-B517-31E7B64887D5}" srcOrd="6" destOrd="0" presId="urn:microsoft.com/office/officeart/2005/8/layout/lProcess3"/>
    <dgm:cxn modelId="{A0EA299A-98A4-48E9-8EAB-390EAD1C6B12}" type="presParOf" srcId="{9A76D488-3A23-451A-B517-31E7B64887D5}" destId="{660AF3C2-10FE-494F-9DD5-A04EF6AF9E4A}" srcOrd="0" destOrd="0" presId="urn:microsoft.com/office/officeart/2005/8/layout/lProcess3"/>
    <dgm:cxn modelId="{1AD577B4-5F0D-483C-8C6E-C9CC7348D7FD}" type="presParOf" srcId="{9A76D488-3A23-451A-B517-31E7B64887D5}" destId="{F8FC5B7F-F7CD-481C-B33C-570B319747AF}" srcOrd="1" destOrd="0" presId="urn:microsoft.com/office/officeart/2005/8/layout/lProcess3"/>
    <dgm:cxn modelId="{6AFC25CD-0623-4FF9-8B90-32494ED57312}" type="presParOf" srcId="{9A76D488-3A23-451A-B517-31E7B64887D5}" destId="{E9F3D712-5608-4D3A-A0AE-F01CAC2737AF}" srcOrd="2" destOrd="0" presId="urn:microsoft.com/office/officeart/2005/8/layout/lProcess3"/>
    <dgm:cxn modelId="{BBC3AB46-72D5-452B-A4AA-CCB7E7A6E3D1}" type="presParOf" srcId="{921F024B-499B-4A78-9E80-2083076B742C}" destId="{378A59A8-A0A3-4349-AF18-12393FFD3DC2}" srcOrd="7" destOrd="0" presId="urn:microsoft.com/office/officeart/2005/8/layout/lProcess3"/>
    <dgm:cxn modelId="{ED62B768-8ED8-4AB8-A83F-8CCEFCF214AD}" type="presParOf" srcId="{921F024B-499B-4A78-9E80-2083076B742C}" destId="{87B65665-49F7-49CC-8F53-FA17ACE1E21B}" srcOrd="8" destOrd="0" presId="urn:microsoft.com/office/officeart/2005/8/layout/lProcess3"/>
    <dgm:cxn modelId="{59D608E6-8358-4F54-A01F-835538F88E07}" type="presParOf" srcId="{87B65665-49F7-49CC-8F53-FA17ACE1E21B}" destId="{D683E9BB-4494-496F-974F-1D5A2F6C3820}" srcOrd="0" destOrd="0" presId="urn:microsoft.com/office/officeart/2005/8/layout/lProcess3"/>
    <dgm:cxn modelId="{0E6A0DC4-9D5F-41DD-BC56-A528B7CD36A9}" type="presParOf" srcId="{87B65665-49F7-49CC-8F53-FA17ACE1E21B}" destId="{8E93AF44-A224-40C2-BC95-E3756701E287}" srcOrd="1" destOrd="0" presId="urn:microsoft.com/office/officeart/2005/8/layout/lProcess3"/>
    <dgm:cxn modelId="{F308521C-2C37-4E93-A40D-6D5061F849CC}" type="presParOf" srcId="{87B65665-49F7-49CC-8F53-FA17ACE1E21B}" destId="{9C64ACAC-90E4-4479-8053-5EB498284E57}"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8A5F83-4F39-4F36-8E72-83C121F2893E}" type="doc">
      <dgm:prSet loTypeId="urn:microsoft.com/office/officeart/2011/layout/HexagonRadial" loCatId="cycle" qsTypeId="urn:microsoft.com/office/officeart/2005/8/quickstyle/simple1" qsCatId="simple" csTypeId="urn:microsoft.com/office/officeart/2005/8/colors/colorful1" csCatId="colorful" phldr="1"/>
      <dgm:spPr/>
      <dgm:t>
        <a:bodyPr/>
        <a:lstStyle/>
        <a:p>
          <a:endParaRPr lang="id-ID"/>
        </a:p>
      </dgm:t>
    </dgm:pt>
    <dgm:pt modelId="{7E12F221-04AB-4EC4-85D2-9A8C012714B4}">
      <dgm:prSet phldrT="[Text]" custT="1"/>
      <dgm:spPr/>
      <dgm:t>
        <a:bodyPr/>
        <a:lstStyle/>
        <a:p>
          <a:r>
            <a:rPr lang="en-US" sz="1800" dirty="0" smtClean="0">
              <a:solidFill>
                <a:schemeClr val="tx1"/>
              </a:solidFill>
            </a:rPr>
            <a:t>e-govern-</a:t>
          </a:r>
          <a:r>
            <a:rPr lang="en-US" sz="1800" dirty="0" err="1" smtClean="0">
              <a:solidFill>
                <a:schemeClr val="tx1"/>
              </a:solidFill>
            </a:rPr>
            <a:t>ment</a:t>
          </a:r>
          <a:endParaRPr lang="id-ID" sz="1800" dirty="0">
            <a:solidFill>
              <a:schemeClr val="tx1"/>
            </a:solidFill>
          </a:endParaRPr>
        </a:p>
      </dgm:t>
    </dgm:pt>
    <dgm:pt modelId="{20581B09-0B29-4016-B425-6D370FC28C84}" type="parTrans" cxnId="{6BAE2307-B3E0-4A89-AC14-AC3E0BF8BC28}">
      <dgm:prSet/>
      <dgm:spPr/>
      <dgm:t>
        <a:bodyPr/>
        <a:lstStyle/>
        <a:p>
          <a:endParaRPr lang="id-ID"/>
        </a:p>
      </dgm:t>
    </dgm:pt>
    <dgm:pt modelId="{4C799F10-0212-4E94-BCE9-60EDA3C4C71E}" type="sibTrans" cxnId="{6BAE2307-B3E0-4A89-AC14-AC3E0BF8BC28}">
      <dgm:prSet/>
      <dgm:spPr/>
      <dgm:t>
        <a:bodyPr/>
        <a:lstStyle/>
        <a:p>
          <a:endParaRPr lang="id-ID"/>
        </a:p>
      </dgm:t>
    </dgm:pt>
    <dgm:pt modelId="{DB11A277-A143-4EA9-B5A4-5A8C0481A899}">
      <dgm:prSet phldrT="[Text]" custT="1"/>
      <dgm:spPr/>
      <dgm:t>
        <a:bodyPr/>
        <a:lstStyle/>
        <a:p>
          <a:r>
            <a:rPr lang="en-US" sz="1100" dirty="0" smtClean="0">
              <a:solidFill>
                <a:schemeClr val="tx1"/>
              </a:solidFill>
            </a:rPr>
            <a:t>e-</a:t>
          </a:r>
          <a:r>
            <a:rPr lang="en-US" sz="1100" dirty="0" err="1" smtClean="0">
              <a:solidFill>
                <a:schemeClr val="tx1"/>
              </a:solidFill>
            </a:rPr>
            <a:t>monev</a:t>
          </a:r>
          <a:endParaRPr lang="id-ID" sz="1100" dirty="0">
            <a:solidFill>
              <a:schemeClr val="tx1"/>
            </a:solidFill>
          </a:endParaRPr>
        </a:p>
      </dgm:t>
    </dgm:pt>
    <dgm:pt modelId="{356C5959-8DB4-4774-9279-9F85A26C7977}" type="parTrans" cxnId="{5C0679A6-7759-42E1-A461-CB5E16170B2C}">
      <dgm:prSet/>
      <dgm:spPr/>
      <dgm:t>
        <a:bodyPr/>
        <a:lstStyle/>
        <a:p>
          <a:endParaRPr lang="id-ID"/>
        </a:p>
      </dgm:t>
    </dgm:pt>
    <dgm:pt modelId="{B7EB007A-043F-4D50-B2F9-8D83405EBE6B}" type="sibTrans" cxnId="{5C0679A6-7759-42E1-A461-CB5E16170B2C}">
      <dgm:prSet/>
      <dgm:spPr/>
      <dgm:t>
        <a:bodyPr/>
        <a:lstStyle/>
        <a:p>
          <a:endParaRPr lang="id-ID"/>
        </a:p>
      </dgm:t>
    </dgm:pt>
    <dgm:pt modelId="{11697EFF-0109-4BDB-A94A-E3CB9430D64E}">
      <dgm:prSet phldrT="[Text]" custT="1"/>
      <dgm:spPr/>
      <dgm:t>
        <a:bodyPr/>
        <a:lstStyle/>
        <a:p>
          <a:r>
            <a:rPr lang="en-US" sz="1000" dirty="0" smtClean="0">
              <a:solidFill>
                <a:schemeClr val="tx1"/>
              </a:solidFill>
            </a:rPr>
            <a:t>e-budgeting</a:t>
          </a:r>
          <a:endParaRPr lang="id-ID" sz="1000" dirty="0">
            <a:solidFill>
              <a:schemeClr val="tx1"/>
            </a:solidFill>
          </a:endParaRPr>
        </a:p>
      </dgm:t>
    </dgm:pt>
    <dgm:pt modelId="{7829C0E1-8A73-4A63-9C49-2C1F605C5DDD}" type="parTrans" cxnId="{9FE1EEF0-21F0-416D-9B82-69BC1A7E13EF}">
      <dgm:prSet/>
      <dgm:spPr/>
      <dgm:t>
        <a:bodyPr/>
        <a:lstStyle/>
        <a:p>
          <a:endParaRPr lang="id-ID"/>
        </a:p>
      </dgm:t>
    </dgm:pt>
    <dgm:pt modelId="{C68667A8-BF02-473D-A396-B81BE0C92062}" type="sibTrans" cxnId="{9FE1EEF0-21F0-416D-9B82-69BC1A7E13EF}">
      <dgm:prSet/>
      <dgm:spPr/>
      <dgm:t>
        <a:bodyPr/>
        <a:lstStyle/>
        <a:p>
          <a:endParaRPr lang="id-ID"/>
        </a:p>
      </dgm:t>
    </dgm:pt>
    <dgm:pt modelId="{ECB6FDCF-8740-4E12-B9B9-F0DFBF9E373A}">
      <dgm:prSet phldrT="[Text]"/>
      <dgm:spPr/>
      <dgm:t>
        <a:bodyPr/>
        <a:lstStyle/>
        <a:p>
          <a:r>
            <a:rPr lang="en-US" dirty="0" smtClean="0">
              <a:solidFill>
                <a:schemeClr val="tx1"/>
              </a:solidFill>
            </a:rPr>
            <a:t>e-</a:t>
          </a:r>
          <a:r>
            <a:rPr lang="en-US" dirty="0" err="1" smtClean="0">
              <a:solidFill>
                <a:schemeClr val="tx1"/>
              </a:solidFill>
            </a:rPr>
            <a:t>musrenbang</a:t>
          </a:r>
          <a:endParaRPr lang="id-ID" dirty="0">
            <a:solidFill>
              <a:schemeClr val="tx1"/>
            </a:solidFill>
          </a:endParaRPr>
        </a:p>
      </dgm:t>
    </dgm:pt>
    <dgm:pt modelId="{42853F2C-B8E2-4818-9690-218F02E7875E}" type="parTrans" cxnId="{F67C9D7A-0639-4AB4-B752-867CB51E989C}">
      <dgm:prSet/>
      <dgm:spPr/>
      <dgm:t>
        <a:bodyPr/>
        <a:lstStyle/>
        <a:p>
          <a:endParaRPr lang="id-ID"/>
        </a:p>
      </dgm:t>
    </dgm:pt>
    <dgm:pt modelId="{3FEA6E12-ACB4-4CBE-84D5-6942A18B59D1}" type="sibTrans" cxnId="{F67C9D7A-0639-4AB4-B752-867CB51E989C}">
      <dgm:prSet/>
      <dgm:spPr/>
      <dgm:t>
        <a:bodyPr/>
        <a:lstStyle/>
        <a:p>
          <a:endParaRPr lang="id-ID"/>
        </a:p>
      </dgm:t>
    </dgm:pt>
    <dgm:pt modelId="{0AA4F80D-A1B8-49DA-A61B-738F1022D153}">
      <dgm:prSet phldrT="[Text]"/>
      <dgm:spPr/>
      <dgm:t>
        <a:bodyPr/>
        <a:lstStyle/>
        <a:p>
          <a:r>
            <a:rPr lang="en-US" dirty="0" smtClean="0">
              <a:solidFill>
                <a:schemeClr val="tx1"/>
              </a:solidFill>
            </a:rPr>
            <a:t>e-planning</a:t>
          </a:r>
          <a:endParaRPr lang="id-ID" dirty="0">
            <a:solidFill>
              <a:schemeClr val="tx1"/>
            </a:solidFill>
          </a:endParaRPr>
        </a:p>
      </dgm:t>
    </dgm:pt>
    <dgm:pt modelId="{4955AA7B-F5B5-41DF-AF10-F883A59F801C}" type="parTrans" cxnId="{8D53EDCE-DF69-46E6-9881-0F6F2E159127}">
      <dgm:prSet/>
      <dgm:spPr/>
      <dgm:t>
        <a:bodyPr/>
        <a:lstStyle/>
        <a:p>
          <a:endParaRPr lang="id-ID"/>
        </a:p>
      </dgm:t>
    </dgm:pt>
    <dgm:pt modelId="{7AC1DCEF-90CD-4A22-9385-0D1218029322}" type="sibTrans" cxnId="{8D53EDCE-DF69-46E6-9881-0F6F2E159127}">
      <dgm:prSet/>
      <dgm:spPr/>
      <dgm:t>
        <a:bodyPr/>
        <a:lstStyle/>
        <a:p>
          <a:endParaRPr lang="id-ID"/>
        </a:p>
      </dgm:t>
    </dgm:pt>
    <dgm:pt modelId="{12CE80A5-A5CC-4004-91D3-E81FC6849B0E}">
      <dgm:prSet phldrT="[Text]" custT="1"/>
      <dgm:spPr/>
      <dgm:t>
        <a:bodyPr/>
        <a:lstStyle/>
        <a:p>
          <a:r>
            <a:rPr lang="en-US" sz="1050" dirty="0" smtClean="0"/>
            <a:t>e-office</a:t>
          </a:r>
          <a:endParaRPr lang="id-ID" sz="900" dirty="0"/>
        </a:p>
      </dgm:t>
    </dgm:pt>
    <dgm:pt modelId="{D0A05832-2773-46FC-9E9F-7ECDA2D005DD}" type="parTrans" cxnId="{919C9AD3-3006-4755-A1E5-41FA51C2F379}">
      <dgm:prSet/>
      <dgm:spPr/>
      <dgm:t>
        <a:bodyPr/>
        <a:lstStyle/>
        <a:p>
          <a:endParaRPr lang="id-ID"/>
        </a:p>
      </dgm:t>
    </dgm:pt>
    <dgm:pt modelId="{19C117E2-84C7-48AA-ADE9-2B899AD28887}" type="sibTrans" cxnId="{919C9AD3-3006-4755-A1E5-41FA51C2F379}">
      <dgm:prSet/>
      <dgm:spPr/>
      <dgm:t>
        <a:bodyPr/>
        <a:lstStyle/>
        <a:p>
          <a:endParaRPr lang="id-ID"/>
        </a:p>
      </dgm:t>
    </dgm:pt>
    <dgm:pt modelId="{F67C1E54-F23F-4F02-BF88-B756ED2752EB}">
      <dgm:prSet phldrT="[Text]" custT="1"/>
      <dgm:spPr/>
      <dgm:t>
        <a:bodyPr/>
        <a:lstStyle/>
        <a:p>
          <a:r>
            <a:rPr lang="en-US" sz="900" dirty="0" smtClean="0">
              <a:solidFill>
                <a:schemeClr val="tx1"/>
              </a:solidFill>
            </a:rPr>
            <a:t>e-performance</a:t>
          </a:r>
          <a:endParaRPr lang="id-ID" sz="900" dirty="0">
            <a:solidFill>
              <a:schemeClr val="tx1"/>
            </a:solidFill>
          </a:endParaRPr>
        </a:p>
      </dgm:t>
    </dgm:pt>
    <dgm:pt modelId="{9367EB62-960D-4132-942F-6BE5C912B9DA}" type="parTrans" cxnId="{344AB343-72B2-4770-9193-EAC763335124}">
      <dgm:prSet/>
      <dgm:spPr/>
      <dgm:t>
        <a:bodyPr/>
        <a:lstStyle/>
        <a:p>
          <a:endParaRPr lang="id-ID"/>
        </a:p>
      </dgm:t>
    </dgm:pt>
    <dgm:pt modelId="{471AD4EA-979E-4D4E-9146-A0E6A27F8B79}" type="sibTrans" cxnId="{344AB343-72B2-4770-9193-EAC763335124}">
      <dgm:prSet/>
      <dgm:spPr/>
      <dgm:t>
        <a:bodyPr/>
        <a:lstStyle/>
        <a:p>
          <a:endParaRPr lang="id-ID"/>
        </a:p>
      </dgm:t>
    </dgm:pt>
    <dgm:pt modelId="{A500AC4E-9B8A-43B8-8205-616F90166204}" type="pres">
      <dgm:prSet presAssocID="{128A5F83-4F39-4F36-8E72-83C121F2893E}" presName="Name0" presStyleCnt="0">
        <dgm:presLayoutVars>
          <dgm:chMax val="1"/>
          <dgm:chPref val="1"/>
          <dgm:dir/>
          <dgm:animOne val="branch"/>
          <dgm:animLvl val="lvl"/>
        </dgm:presLayoutVars>
      </dgm:prSet>
      <dgm:spPr/>
      <dgm:t>
        <a:bodyPr/>
        <a:lstStyle/>
        <a:p>
          <a:endParaRPr lang="en-US"/>
        </a:p>
      </dgm:t>
    </dgm:pt>
    <dgm:pt modelId="{2B82ABEE-722A-448A-BCBC-FB01064F3B23}" type="pres">
      <dgm:prSet presAssocID="{7E12F221-04AB-4EC4-85D2-9A8C012714B4}" presName="Parent" presStyleLbl="node0" presStyleIdx="0" presStyleCnt="1">
        <dgm:presLayoutVars>
          <dgm:chMax val="6"/>
          <dgm:chPref val="6"/>
        </dgm:presLayoutVars>
      </dgm:prSet>
      <dgm:spPr/>
      <dgm:t>
        <a:bodyPr/>
        <a:lstStyle/>
        <a:p>
          <a:endParaRPr lang="id-ID"/>
        </a:p>
      </dgm:t>
    </dgm:pt>
    <dgm:pt modelId="{83911758-BF64-4EAF-8657-C7AFBEBB1F9B}" type="pres">
      <dgm:prSet presAssocID="{11697EFF-0109-4BDB-A94A-E3CB9430D64E}" presName="Accent1" presStyleCnt="0"/>
      <dgm:spPr/>
    </dgm:pt>
    <dgm:pt modelId="{A7D952FB-AD8C-4EB4-A72C-05693BE4E5DA}" type="pres">
      <dgm:prSet presAssocID="{11697EFF-0109-4BDB-A94A-E3CB9430D64E}" presName="Accent" presStyleLbl="bgShp" presStyleIdx="0" presStyleCnt="6"/>
      <dgm:spPr/>
    </dgm:pt>
    <dgm:pt modelId="{F67CF899-CDA3-4FE9-842E-9FBF7E107B0D}" type="pres">
      <dgm:prSet presAssocID="{11697EFF-0109-4BDB-A94A-E3CB9430D64E}" presName="Child1" presStyleLbl="node1" presStyleIdx="0" presStyleCnt="6">
        <dgm:presLayoutVars>
          <dgm:chMax val="0"/>
          <dgm:chPref val="0"/>
          <dgm:bulletEnabled val="1"/>
        </dgm:presLayoutVars>
      </dgm:prSet>
      <dgm:spPr/>
      <dgm:t>
        <a:bodyPr/>
        <a:lstStyle/>
        <a:p>
          <a:endParaRPr lang="en-US"/>
        </a:p>
      </dgm:t>
    </dgm:pt>
    <dgm:pt modelId="{35B94710-47AF-4DCC-B521-B0EAE7C849FD}" type="pres">
      <dgm:prSet presAssocID="{ECB6FDCF-8740-4E12-B9B9-F0DFBF9E373A}" presName="Accent2" presStyleCnt="0"/>
      <dgm:spPr/>
    </dgm:pt>
    <dgm:pt modelId="{640E7941-3FA0-48B0-A254-B7F38A51693E}" type="pres">
      <dgm:prSet presAssocID="{ECB6FDCF-8740-4E12-B9B9-F0DFBF9E373A}" presName="Accent" presStyleLbl="bgShp" presStyleIdx="1" presStyleCnt="6"/>
      <dgm:spPr/>
    </dgm:pt>
    <dgm:pt modelId="{565BB467-94F5-4D1B-9248-E8F1C57E750D}" type="pres">
      <dgm:prSet presAssocID="{ECB6FDCF-8740-4E12-B9B9-F0DFBF9E373A}" presName="Child2" presStyleLbl="node1" presStyleIdx="1" presStyleCnt="6">
        <dgm:presLayoutVars>
          <dgm:chMax val="0"/>
          <dgm:chPref val="0"/>
          <dgm:bulletEnabled val="1"/>
        </dgm:presLayoutVars>
      </dgm:prSet>
      <dgm:spPr/>
      <dgm:t>
        <a:bodyPr/>
        <a:lstStyle/>
        <a:p>
          <a:endParaRPr lang="en-US"/>
        </a:p>
      </dgm:t>
    </dgm:pt>
    <dgm:pt modelId="{99D7E876-BB2A-4D76-A3AF-58CD903966CA}" type="pres">
      <dgm:prSet presAssocID="{0AA4F80D-A1B8-49DA-A61B-738F1022D153}" presName="Accent3" presStyleCnt="0"/>
      <dgm:spPr/>
    </dgm:pt>
    <dgm:pt modelId="{2726985F-F2FF-4C17-A738-82543DB08CB9}" type="pres">
      <dgm:prSet presAssocID="{0AA4F80D-A1B8-49DA-A61B-738F1022D153}" presName="Accent" presStyleLbl="bgShp" presStyleIdx="2" presStyleCnt="6"/>
      <dgm:spPr/>
    </dgm:pt>
    <dgm:pt modelId="{D46ADBF8-FAF5-4C70-9EA7-563770623C0A}" type="pres">
      <dgm:prSet presAssocID="{0AA4F80D-A1B8-49DA-A61B-738F1022D153}" presName="Child3" presStyleLbl="node1" presStyleIdx="2" presStyleCnt="6">
        <dgm:presLayoutVars>
          <dgm:chMax val="0"/>
          <dgm:chPref val="0"/>
          <dgm:bulletEnabled val="1"/>
        </dgm:presLayoutVars>
      </dgm:prSet>
      <dgm:spPr/>
      <dgm:t>
        <a:bodyPr/>
        <a:lstStyle/>
        <a:p>
          <a:endParaRPr lang="en-US"/>
        </a:p>
      </dgm:t>
    </dgm:pt>
    <dgm:pt modelId="{BEE3C8B5-8CE9-438E-B718-36E7C353FAC7}" type="pres">
      <dgm:prSet presAssocID="{12CE80A5-A5CC-4004-91D3-E81FC6849B0E}" presName="Accent4" presStyleCnt="0"/>
      <dgm:spPr/>
    </dgm:pt>
    <dgm:pt modelId="{0235E7E8-4183-453A-B73B-E7705F165322}" type="pres">
      <dgm:prSet presAssocID="{12CE80A5-A5CC-4004-91D3-E81FC6849B0E}" presName="Accent" presStyleLbl="bgShp" presStyleIdx="3" presStyleCnt="6"/>
      <dgm:spPr/>
    </dgm:pt>
    <dgm:pt modelId="{7304A50A-AC1B-467B-A1A4-5FCF54EF65B2}" type="pres">
      <dgm:prSet presAssocID="{12CE80A5-A5CC-4004-91D3-E81FC6849B0E}" presName="Child4" presStyleLbl="node1" presStyleIdx="3" presStyleCnt="6">
        <dgm:presLayoutVars>
          <dgm:chMax val="0"/>
          <dgm:chPref val="0"/>
          <dgm:bulletEnabled val="1"/>
        </dgm:presLayoutVars>
      </dgm:prSet>
      <dgm:spPr/>
      <dgm:t>
        <a:bodyPr/>
        <a:lstStyle/>
        <a:p>
          <a:endParaRPr lang="id-ID"/>
        </a:p>
      </dgm:t>
    </dgm:pt>
    <dgm:pt modelId="{AFBBE7B4-9B68-4131-8358-27FBB6992F00}" type="pres">
      <dgm:prSet presAssocID="{F67C1E54-F23F-4F02-BF88-B756ED2752EB}" presName="Accent5" presStyleCnt="0"/>
      <dgm:spPr/>
    </dgm:pt>
    <dgm:pt modelId="{3712CD46-7B64-4E5B-B90E-B1BB27E5C558}" type="pres">
      <dgm:prSet presAssocID="{F67C1E54-F23F-4F02-BF88-B756ED2752EB}" presName="Accent" presStyleLbl="bgShp" presStyleIdx="4" presStyleCnt="6"/>
      <dgm:spPr/>
    </dgm:pt>
    <dgm:pt modelId="{433E86C3-3D25-43D9-80DD-8A6CEB4026B8}" type="pres">
      <dgm:prSet presAssocID="{F67C1E54-F23F-4F02-BF88-B756ED2752EB}" presName="Child5" presStyleLbl="node1" presStyleIdx="4" presStyleCnt="6">
        <dgm:presLayoutVars>
          <dgm:chMax val="0"/>
          <dgm:chPref val="0"/>
          <dgm:bulletEnabled val="1"/>
        </dgm:presLayoutVars>
      </dgm:prSet>
      <dgm:spPr/>
      <dgm:t>
        <a:bodyPr/>
        <a:lstStyle/>
        <a:p>
          <a:endParaRPr lang="en-US"/>
        </a:p>
      </dgm:t>
    </dgm:pt>
    <dgm:pt modelId="{BFB14458-B2DE-4DC2-9DBC-DB6F4A2926AC}" type="pres">
      <dgm:prSet presAssocID="{DB11A277-A143-4EA9-B5A4-5A8C0481A899}" presName="Accent6" presStyleCnt="0"/>
      <dgm:spPr/>
    </dgm:pt>
    <dgm:pt modelId="{50CDCCF7-02B3-4611-8929-2CAA9D05118C}" type="pres">
      <dgm:prSet presAssocID="{DB11A277-A143-4EA9-B5A4-5A8C0481A899}" presName="Accent" presStyleLbl="bgShp" presStyleIdx="5" presStyleCnt="6"/>
      <dgm:spPr/>
    </dgm:pt>
    <dgm:pt modelId="{FA5E9D22-EC08-4222-8D42-355A22EBC223}" type="pres">
      <dgm:prSet presAssocID="{DB11A277-A143-4EA9-B5A4-5A8C0481A899}" presName="Child6" presStyleLbl="node1" presStyleIdx="5" presStyleCnt="6">
        <dgm:presLayoutVars>
          <dgm:chMax val="0"/>
          <dgm:chPref val="0"/>
          <dgm:bulletEnabled val="1"/>
        </dgm:presLayoutVars>
      </dgm:prSet>
      <dgm:spPr/>
      <dgm:t>
        <a:bodyPr/>
        <a:lstStyle/>
        <a:p>
          <a:endParaRPr lang="en-US"/>
        </a:p>
      </dgm:t>
    </dgm:pt>
  </dgm:ptLst>
  <dgm:cxnLst>
    <dgm:cxn modelId="{0B13DDC9-592A-42B9-981A-0CFAE66AA73C}" type="presOf" srcId="{128A5F83-4F39-4F36-8E72-83C121F2893E}" destId="{A500AC4E-9B8A-43B8-8205-616F90166204}" srcOrd="0" destOrd="0" presId="urn:microsoft.com/office/officeart/2011/layout/HexagonRadial"/>
    <dgm:cxn modelId="{978FC42F-BEBA-44EB-815D-AA6D37F38755}" type="presOf" srcId="{12CE80A5-A5CC-4004-91D3-E81FC6849B0E}" destId="{7304A50A-AC1B-467B-A1A4-5FCF54EF65B2}" srcOrd="0" destOrd="0" presId="urn:microsoft.com/office/officeart/2011/layout/HexagonRadial"/>
    <dgm:cxn modelId="{8D53EDCE-DF69-46E6-9881-0F6F2E159127}" srcId="{7E12F221-04AB-4EC4-85D2-9A8C012714B4}" destId="{0AA4F80D-A1B8-49DA-A61B-738F1022D153}" srcOrd="2" destOrd="0" parTransId="{4955AA7B-F5B5-41DF-AF10-F883A59F801C}" sibTransId="{7AC1DCEF-90CD-4A22-9385-0D1218029322}"/>
    <dgm:cxn modelId="{919C9AD3-3006-4755-A1E5-41FA51C2F379}" srcId="{7E12F221-04AB-4EC4-85D2-9A8C012714B4}" destId="{12CE80A5-A5CC-4004-91D3-E81FC6849B0E}" srcOrd="3" destOrd="0" parTransId="{D0A05832-2773-46FC-9E9F-7ECDA2D005DD}" sibTransId="{19C117E2-84C7-48AA-ADE9-2B899AD28887}"/>
    <dgm:cxn modelId="{F67C9D7A-0639-4AB4-B752-867CB51E989C}" srcId="{7E12F221-04AB-4EC4-85D2-9A8C012714B4}" destId="{ECB6FDCF-8740-4E12-B9B9-F0DFBF9E373A}" srcOrd="1" destOrd="0" parTransId="{42853F2C-B8E2-4818-9690-218F02E7875E}" sibTransId="{3FEA6E12-ACB4-4CBE-84D5-6942A18B59D1}"/>
    <dgm:cxn modelId="{9E0C88D5-4E57-4C83-B070-1E9F2A361393}" type="presOf" srcId="{F67C1E54-F23F-4F02-BF88-B756ED2752EB}" destId="{433E86C3-3D25-43D9-80DD-8A6CEB4026B8}" srcOrd="0" destOrd="0" presId="urn:microsoft.com/office/officeart/2011/layout/HexagonRadial"/>
    <dgm:cxn modelId="{344AB343-72B2-4770-9193-EAC763335124}" srcId="{7E12F221-04AB-4EC4-85D2-9A8C012714B4}" destId="{F67C1E54-F23F-4F02-BF88-B756ED2752EB}" srcOrd="4" destOrd="0" parTransId="{9367EB62-960D-4132-942F-6BE5C912B9DA}" sibTransId="{471AD4EA-979E-4D4E-9146-A0E6A27F8B79}"/>
    <dgm:cxn modelId="{4A3C4C8A-DECF-4745-B606-28DC49D0D7A2}" type="presOf" srcId="{7E12F221-04AB-4EC4-85D2-9A8C012714B4}" destId="{2B82ABEE-722A-448A-BCBC-FB01064F3B23}" srcOrd="0" destOrd="0" presId="urn:microsoft.com/office/officeart/2011/layout/HexagonRadial"/>
    <dgm:cxn modelId="{A639E64E-EBAD-41E7-9AA9-C305B4DB1612}" type="presOf" srcId="{DB11A277-A143-4EA9-B5A4-5A8C0481A899}" destId="{FA5E9D22-EC08-4222-8D42-355A22EBC223}" srcOrd="0" destOrd="0" presId="urn:microsoft.com/office/officeart/2011/layout/HexagonRadial"/>
    <dgm:cxn modelId="{8015724A-CFB4-43C4-8C77-AAC5B0F0B374}" type="presOf" srcId="{0AA4F80D-A1B8-49DA-A61B-738F1022D153}" destId="{D46ADBF8-FAF5-4C70-9EA7-563770623C0A}" srcOrd="0" destOrd="0" presId="urn:microsoft.com/office/officeart/2011/layout/HexagonRadial"/>
    <dgm:cxn modelId="{4121B8B5-96F4-499B-BAE1-B21A4DEE39EC}" type="presOf" srcId="{ECB6FDCF-8740-4E12-B9B9-F0DFBF9E373A}" destId="{565BB467-94F5-4D1B-9248-E8F1C57E750D}" srcOrd="0" destOrd="0" presId="urn:microsoft.com/office/officeart/2011/layout/HexagonRadial"/>
    <dgm:cxn modelId="{5C0679A6-7759-42E1-A461-CB5E16170B2C}" srcId="{7E12F221-04AB-4EC4-85D2-9A8C012714B4}" destId="{DB11A277-A143-4EA9-B5A4-5A8C0481A899}" srcOrd="5" destOrd="0" parTransId="{356C5959-8DB4-4774-9279-9F85A26C7977}" sibTransId="{B7EB007A-043F-4D50-B2F9-8D83405EBE6B}"/>
    <dgm:cxn modelId="{6BAE2307-B3E0-4A89-AC14-AC3E0BF8BC28}" srcId="{128A5F83-4F39-4F36-8E72-83C121F2893E}" destId="{7E12F221-04AB-4EC4-85D2-9A8C012714B4}" srcOrd="0" destOrd="0" parTransId="{20581B09-0B29-4016-B425-6D370FC28C84}" sibTransId="{4C799F10-0212-4E94-BCE9-60EDA3C4C71E}"/>
    <dgm:cxn modelId="{9FE1EEF0-21F0-416D-9B82-69BC1A7E13EF}" srcId="{7E12F221-04AB-4EC4-85D2-9A8C012714B4}" destId="{11697EFF-0109-4BDB-A94A-E3CB9430D64E}" srcOrd="0" destOrd="0" parTransId="{7829C0E1-8A73-4A63-9C49-2C1F605C5DDD}" sibTransId="{C68667A8-BF02-473D-A396-B81BE0C92062}"/>
    <dgm:cxn modelId="{6E796CB1-3E56-4E84-90C1-5B8643978BA2}" type="presOf" srcId="{11697EFF-0109-4BDB-A94A-E3CB9430D64E}" destId="{F67CF899-CDA3-4FE9-842E-9FBF7E107B0D}" srcOrd="0" destOrd="0" presId="urn:microsoft.com/office/officeart/2011/layout/HexagonRadial"/>
    <dgm:cxn modelId="{C113C8C7-1056-4600-B784-7AB95093403F}" type="presParOf" srcId="{A500AC4E-9B8A-43B8-8205-616F90166204}" destId="{2B82ABEE-722A-448A-BCBC-FB01064F3B23}" srcOrd="0" destOrd="0" presId="urn:microsoft.com/office/officeart/2011/layout/HexagonRadial"/>
    <dgm:cxn modelId="{984CF8FE-0970-47B8-A012-93110C1FF5EF}" type="presParOf" srcId="{A500AC4E-9B8A-43B8-8205-616F90166204}" destId="{83911758-BF64-4EAF-8657-C7AFBEBB1F9B}" srcOrd="1" destOrd="0" presId="urn:microsoft.com/office/officeart/2011/layout/HexagonRadial"/>
    <dgm:cxn modelId="{7C637B7C-168F-4F18-A7F3-2DC8D3B81272}" type="presParOf" srcId="{83911758-BF64-4EAF-8657-C7AFBEBB1F9B}" destId="{A7D952FB-AD8C-4EB4-A72C-05693BE4E5DA}" srcOrd="0" destOrd="0" presId="urn:microsoft.com/office/officeart/2011/layout/HexagonRadial"/>
    <dgm:cxn modelId="{4E2F6A0D-4225-416C-BA7F-92AB5215BEFD}" type="presParOf" srcId="{A500AC4E-9B8A-43B8-8205-616F90166204}" destId="{F67CF899-CDA3-4FE9-842E-9FBF7E107B0D}" srcOrd="2" destOrd="0" presId="urn:microsoft.com/office/officeart/2011/layout/HexagonRadial"/>
    <dgm:cxn modelId="{3143D1EE-0469-41A7-86F9-D0C0263F4E8B}" type="presParOf" srcId="{A500AC4E-9B8A-43B8-8205-616F90166204}" destId="{35B94710-47AF-4DCC-B521-B0EAE7C849FD}" srcOrd="3" destOrd="0" presId="urn:microsoft.com/office/officeart/2011/layout/HexagonRadial"/>
    <dgm:cxn modelId="{F9C0D657-E3D9-4E52-A4F8-2B5520128E05}" type="presParOf" srcId="{35B94710-47AF-4DCC-B521-B0EAE7C849FD}" destId="{640E7941-3FA0-48B0-A254-B7F38A51693E}" srcOrd="0" destOrd="0" presId="urn:microsoft.com/office/officeart/2011/layout/HexagonRadial"/>
    <dgm:cxn modelId="{43F39D20-95D6-43C0-BA0E-BD3BE43426DB}" type="presParOf" srcId="{A500AC4E-9B8A-43B8-8205-616F90166204}" destId="{565BB467-94F5-4D1B-9248-E8F1C57E750D}" srcOrd="4" destOrd="0" presId="urn:microsoft.com/office/officeart/2011/layout/HexagonRadial"/>
    <dgm:cxn modelId="{A2AD8FDA-1FBD-4C95-85D4-B4CA595FEF40}" type="presParOf" srcId="{A500AC4E-9B8A-43B8-8205-616F90166204}" destId="{99D7E876-BB2A-4D76-A3AF-58CD903966CA}" srcOrd="5" destOrd="0" presId="urn:microsoft.com/office/officeart/2011/layout/HexagonRadial"/>
    <dgm:cxn modelId="{1260F0D1-071D-41B3-AABE-08AA7D5F6BA1}" type="presParOf" srcId="{99D7E876-BB2A-4D76-A3AF-58CD903966CA}" destId="{2726985F-F2FF-4C17-A738-82543DB08CB9}" srcOrd="0" destOrd="0" presId="urn:microsoft.com/office/officeart/2011/layout/HexagonRadial"/>
    <dgm:cxn modelId="{83273E79-2A42-4A7D-9E7A-292D45F25E44}" type="presParOf" srcId="{A500AC4E-9B8A-43B8-8205-616F90166204}" destId="{D46ADBF8-FAF5-4C70-9EA7-563770623C0A}" srcOrd="6" destOrd="0" presId="urn:microsoft.com/office/officeart/2011/layout/HexagonRadial"/>
    <dgm:cxn modelId="{EC5034AF-D919-4170-84F2-F8E5954F918B}" type="presParOf" srcId="{A500AC4E-9B8A-43B8-8205-616F90166204}" destId="{BEE3C8B5-8CE9-438E-B718-36E7C353FAC7}" srcOrd="7" destOrd="0" presId="urn:microsoft.com/office/officeart/2011/layout/HexagonRadial"/>
    <dgm:cxn modelId="{CFF67FC1-9F0B-43D5-B5F5-79127A2BE428}" type="presParOf" srcId="{BEE3C8B5-8CE9-438E-B718-36E7C353FAC7}" destId="{0235E7E8-4183-453A-B73B-E7705F165322}" srcOrd="0" destOrd="0" presId="urn:microsoft.com/office/officeart/2011/layout/HexagonRadial"/>
    <dgm:cxn modelId="{E1BF8207-8373-4E81-82F6-8E6E670245E1}" type="presParOf" srcId="{A500AC4E-9B8A-43B8-8205-616F90166204}" destId="{7304A50A-AC1B-467B-A1A4-5FCF54EF65B2}" srcOrd="8" destOrd="0" presId="urn:microsoft.com/office/officeart/2011/layout/HexagonRadial"/>
    <dgm:cxn modelId="{EF24FF1F-547B-4498-80CD-739338BD92AB}" type="presParOf" srcId="{A500AC4E-9B8A-43B8-8205-616F90166204}" destId="{AFBBE7B4-9B68-4131-8358-27FBB6992F00}" srcOrd="9" destOrd="0" presId="urn:microsoft.com/office/officeart/2011/layout/HexagonRadial"/>
    <dgm:cxn modelId="{A3EB5DDD-3AC5-4EBF-A033-E99F7BCDF2AB}" type="presParOf" srcId="{AFBBE7B4-9B68-4131-8358-27FBB6992F00}" destId="{3712CD46-7B64-4E5B-B90E-B1BB27E5C558}" srcOrd="0" destOrd="0" presId="urn:microsoft.com/office/officeart/2011/layout/HexagonRadial"/>
    <dgm:cxn modelId="{06D14F42-5ACD-4D08-AC4A-69D195855183}" type="presParOf" srcId="{A500AC4E-9B8A-43B8-8205-616F90166204}" destId="{433E86C3-3D25-43D9-80DD-8A6CEB4026B8}" srcOrd="10" destOrd="0" presId="urn:microsoft.com/office/officeart/2011/layout/HexagonRadial"/>
    <dgm:cxn modelId="{50533BD7-D2EF-4FD2-9EF4-E0AB4C5F5A71}" type="presParOf" srcId="{A500AC4E-9B8A-43B8-8205-616F90166204}" destId="{BFB14458-B2DE-4DC2-9DBC-DB6F4A2926AC}" srcOrd="11" destOrd="0" presId="urn:microsoft.com/office/officeart/2011/layout/HexagonRadial"/>
    <dgm:cxn modelId="{0F8E7A0B-3EC1-478B-B02E-9CD0239DB42A}" type="presParOf" srcId="{BFB14458-B2DE-4DC2-9DBC-DB6F4A2926AC}" destId="{50CDCCF7-02B3-4611-8929-2CAA9D05118C}" srcOrd="0" destOrd="0" presId="urn:microsoft.com/office/officeart/2011/layout/HexagonRadial"/>
    <dgm:cxn modelId="{85014319-348A-402C-A675-0672688EF4C9}" type="presParOf" srcId="{A500AC4E-9B8A-43B8-8205-616F90166204}" destId="{FA5E9D22-EC08-4222-8D42-355A22EBC223}" srcOrd="12" destOrd="0" presId="urn:microsoft.com/office/officeart/2011/layout/HexagonRadial"/>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99868C-9DB2-43F9-9424-D6877FB5DF55}">
      <dsp:nvSpPr>
        <dsp:cNvPr id="0" name=""/>
        <dsp:cNvSpPr/>
      </dsp:nvSpPr>
      <dsp:spPr>
        <a:xfrm>
          <a:off x="0" y="774000"/>
          <a:ext cx="8343900" cy="6300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0EC3D0E-A1F2-401C-809C-F52140D7AD9E}">
      <dsp:nvSpPr>
        <dsp:cNvPr id="0" name=""/>
        <dsp:cNvSpPr/>
      </dsp:nvSpPr>
      <dsp:spPr>
        <a:xfrm>
          <a:off x="417195" y="299399"/>
          <a:ext cx="6507507" cy="8436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766" tIns="0" rIns="220766" bIns="0" numCol="1" spcCol="1270" anchor="ctr" anchorCtr="0">
          <a:noAutofit/>
        </a:bodyPr>
        <a:lstStyle/>
        <a:p>
          <a:pPr lvl="0" algn="l" defTabSz="1111250">
            <a:lnSpc>
              <a:spcPct val="90000"/>
            </a:lnSpc>
            <a:spcBef>
              <a:spcPct val="0"/>
            </a:spcBef>
            <a:spcAft>
              <a:spcPct val="35000"/>
            </a:spcAft>
          </a:pPr>
          <a:r>
            <a:rPr lang="id-ID" sz="2500" b="1" kern="1200" dirty="0" smtClean="0">
              <a:solidFill>
                <a:schemeClr val="bg1"/>
              </a:solidFill>
              <a:latin typeface="Candara" pitchFamily="34" charset="0"/>
            </a:rPr>
            <a:t>Evaluasi Kinerja RB Berkaitan dengan </a:t>
          </a:r>
          <a:r>
            <a:rPr lang="en-US" sz="2500" b="1" kern="1200" dirty="0" err="1" smtClean="0">
              <a:solidFill>
                <a:schemeClr val="bg1"/>
              </a:solidFill>
              <a:latin typeface="Candara" pitchFamily="34" charset="0"/>
            </a:rPr>
            <a:t>Tunjangan</a:t>
          </a:r>
          <a:r>
            <a:rPr lang="en-US" sz="2500" b="1" kern="1200" dirty="0" smtClean="0">
              <a:solidFill>
                <a:schemeClr val="bg1"/>
              </a:solidFill>
              <a:latin typeface="Candara" pitchFamily="34" charset="0"/>
            </a:rPr>
            <a:t> </a:t>
          </a:r>
          <a:r>
            <a:rPr lang="en-US" sz="2500" b="1" kern="1200" dirty="0" err="1" smtClean="0">
              <a:solidFill>
                <a:schemeClr val="bg1"/>
              </a:solidFill>
              <a:latin typeface="Candara" pitchFamily="34" charset="0"/>
            </a:rPr>
            <a:t>Kinerja</a:t>
          </a:r>
          <a:endParaRPr lang="id-ID" sz="2500" b="1" kern="1200" dirty="0">
            <a:solidFill>
              <a:schemeClr val="bg1"/>
            </a:solidFill>
            <a:latin typeface="Candara" pitchFamily="34" charset="0"/>
          </a:endParaRPr>
        </a:p>
      </dsp:txBody>
      <dsp:txXfrm>
        <a:off x="458376" y="340580"/>
        <a:ext cx="6425145" cy="761238"/>
      </dsp:txXfrm>
    </dsp:sp>
    <dsp:sp modelId="{44E0234E-253B-41B7-B6CD-621BBD0E1D2C}">
      <dsp:nvSpPr>
        <dsp:cNvPr id="0" name=""/>
        <dsp:cNvSpPr/>
      </dsp:nvSpPr>
      <dsp:spPr>
        <a:xfrm>
          <a:off x="0" y="1908000"/>
          <a:ext cx="8343900" cy="6300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B18AD8-3236-4BB0-95F4-E135D34BE01A}">
      <dsp:nvSpPr>
        <dsp:cNvPr id="0" name=""/>
        <dsp:cNvSpPr/>
      </dsp:nvSpPr>
      <dsp:spPr>
        <a:xfrm>
          <a:off x="417195" y="1539000"/>
          <a:ext cx="5840730" cy="73800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766" tIns="0" rIns="220766" bIns="0" numCol="1" spcCol="1270" anchor="ctr" anchorCtr="0">
          <a:noAutofit/>
        </a:bodyPr>
        <a:lstStyle/>
        <a:p>
          <a:pPr lvl="0" algn="l" defTabSz="1111250">
            <a:lnSpc>
              <a:spcPct val="90000"/>
            </a:lnSpc>
            <a:spcBef>
              <a:spcPct val="0"/>
            </a:spcBef>
            <a:spcAft>
              <a:spcPct val="35000"/>
            </a:spcAft>
          </a:pPr>
          <a:r>
            <a:rPr lang="en-US" sz="2500" b="1" kern="1200" dirty="0" err="1" smtClean="0">
              <a:solidFill>
                <a:schemeClr val="tx1"/>
              </a:solidFill>
              <a:latin typeface="Candara" pitchFamily="34" charset="0"/>
            </a:rPr>
            <a:t>Capaian</a:t>
          </a:r>
          <a:r>
            <a:rPr lang="en-US" sz="2500" b="1" kern="1200" dirty="0" smtClean="0">
              <a:solidFill>
                <a:schemeClr val="tx1"/>
              </a:solidFill>
              <a:latin typeface="Candara" pitchFamily="34" charset="0"/>
            </a:rPr>
            <a:t> </a:t>
          </a:r>
          <a:r>
            <a:rPr lang="en-US" sz="2500" b="1" kern="1200" dirty="0" err="1" smtClean="0">
              <a:solidFill>
                <a:schemeClr val="tx1"/>
              </a:solidFill>
              <a:latin typeface="Candara" pitchFamily="34" charset="0"/>
            </a:rPr>
            <a:t>Kinerja</a:t>
          </a:r>
          <a:r>
            <a:rPr lang="en-US" sz="2500" b="1" kern="1200" dirty="0" smtClean="0">
              <a:solidFill>
                <a:schemeClr val="tx1"/>
              </a:solidFill>
              <a:latin typeface="Candara" pitchFamily="34" charset="0"/>
            </a:rPr>
            <a:t> </a:t>
          </a:r>
          <a:r>
            <a:rPr lang="id-ID" sz="2500" b="1" kern="1200" dirty="0" smtClean="0">
              <a:solidFill>
                <a:schemeClr val="tx1"/>
              </a:solidFill>
              <a:latin typeface="Candara" pitchFamily="34" charset="0"/>
            </a:rPr>
            <a:t>Kemen. PPN/</a:t>
          </a:r>
          <a:r>
            <a:rPr lang="en-US" sz="2500" b="1" kern="1200" dirty="0" err="1" smtClean="0">
              <a:solidFill>
                <a:schemeClr val="tx1"/>
              </a:solidFill>
              <a:latin typeface="Candara" pitchFamily="34" charset="0"/>
            </a:rPr>
            <a:t>Bappenas</a:t>
          </a:r>
          <a:endParaRPr lang="id-ID" sz="2500" b="1" kern="1200" dirty="0">
            <a:solidFill>
              <a:schemeClr val="tx1"/>
            </a:solidFill>
            <a:latin typeface="Candara" pitchFamily="34" charset="0"/>
          </a:endParaRPr>
        </a:p>
      </dsp:txBody>
      <dsp:txXfrm>
        <a:off x="453221" y="1575026"/>
        <a:ext cx="5768678" cy="665948"/>
      </dsp:txXfrm>
    </dsp:sp>
    <dsp:sp modelId="{43133B85-894E-4523-BEE0-B0B4E5EC4E3D}">
      <dsp:nvSpPr>
        <dsp:cNvPr id="0" name=""/>
        <dsp:cNvSpPr/>
      </dsp:nvSpPr>
      <dsp:spPr>
        <a:xfrm>
          <a:off x="0" y="3042000"/>
          <a:ext cx="8343900" cy="6300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B2FF1A1-7397-41E0-B750-4C80C083A715}">
      <dsp:nvSpPr>
        <dsp:cNvPr id="0" name=""/>
        <dsp:cNvSpPr/>
      </dsp:nvSpPr>
      <dsp:spPr>
        <a:xfrm>
          <a:off x="417195" y="2673000"/>
          <a:ext cx="5288255" cy="738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766" tIns="0" rIns="220766" bIns="0" numCol="1" spcCol="1270" anchor="ctr" anchorCtr="0">
          <a:noAutofit/>
        </a:bodyPr>
        <a:lstStyle/>
        <a:p>
          <a:pPr lvl="0" algn="l" defTabSz="1111250">
            <a:lnSpc>
              <a:spcPct val="90000"/>
            </a:lnSpc>
            <a:spcBef>
              <a:spcPct val="0"/>
            </a:spcBef>
            <a:spcAft>
              <a:spcPct val="35000"/>
            </a:spcAft>
          </a:pPr>
          <a:r>
            <a:rPr lang="id-ID" sz="2500" b="1" kern="1200" dirty="0" smtClean="0">
              <a:solidFill>
                <a:schemeClr val="bg2">
                  <a:lumMod val="90000"/>
                </a:schemeClr>
              </a:solidFill>
              <a:latin typeface="Candara" pitchFamily="34" charset="0"/>
            </a:rPr>
            <a:t>Hasil PMPRB Tahun 2015</a:t>
          </a:r>
          <a:endParaRPr lang="id-ID" sz="2500" b="1" kern="1200" dirty="0">
            <a:solidFill>
              <a:schemeClr val="bg2">
                <a:lumMod val="90000"/>
              </a:schemeClr>
            </a:solidFill>
            <a:latin typeface="Candara" pitchFamily="34" charset="0"/>
          </a:endParaRPr>
        </a:p>
      </dsp:txBody>
      <dsp:txXfrm>
        <a:off x="453221" y="2709026"/>
        <a:ext cx="5216203" cy="665948"/>
      </dsp:txXfrm>
    </dsp:sp>
    <dsp:sp modelId="{10AA17F0-65C6-441E-89AA-662D3DCDBA4A}">
      <dsp:nvSpPr>
        <dsp:cNvPr id="0" name=""/>
        <dsp:cNvSpPr/>
      </dsp:nvSpPr>
      <dsp:spPr>
        <a:xfrm>
          <a:off x="0" y="4176000"/>
          <a:ext cx="8343900" cy="6300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8AEC49A-CCCB-4C56-B139-66A5162C44BF}">
      <dsp:nvSpPr>
        <dsp:cNvPr id="0" name=""/>
        <dsp:cNvSpPr/>
      </dsp:nvSpPr>
      <dsp:spPr>
        <a:xfrm>
          <a:off x="417195" y="3807000"/>
          <a:ext cx="4678658" cy="73800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766" tIns="0" rIns="220766" bIns="0" numCol="1" spcCol="1270" anchor="ctr" anchorCtr="0">
          <a:noAutofit/>
        </a:bodyPr>
        <a:lstStyle/>
        <a:p>
          <a:pPr lvl="0" algn="l" defTabSz="1111250">
            <a:lnSpc>
              <a:spcPct val="90000"/>
            </a:lnSpc>
            <a:spcBef>
              <a:spcPct val="0"/>
            </a:spcBef>
            <a:spcAft>
              <a:spcPct val="35000"/>
            </a:spcAft>
          </a:pPr>
          <a:r>
            <a:rPr lang="en-US" sz="2500" b="1" kern="1200" dirty="0" err="1" smtClean="0">
              <a:solidFill>
                <a:schemeClr val="tx1"/>
              </a:solidFill>
              <a:latin typeface="Candara" pitchFamily="34" charset="0"/>
            </a:rPr>
            <a:t>Jadwal</a:t>
          </a:r>
          <a:r>
            <a:rPr lang="en-US" sz="2500" b="1" kern="1200" dirty="0" smtClean="0">
              <a:solidFill>
                <a:schemeClr val="tx1"/>
              </a:solidFill>
              <a:latin typeface="Candara" pitchFamily="34" charset="0"/>
            </a:rPr>
            <a:t> </a:t>
          </a:r>
          <a:r>
            <a:rPr lang="en-US" sz="2500" b="1" kern="1200" dirty="0" err="1" smtClean="0">
              <a:solidFill>
                <a:schemeClr val="tx1"/>
              </a:solidFill>
              <a:latin typeface="Candara" pitchFamily="34" charset="0"/>
            </a:rPr>
            <a:t>Evaluasi</a:t>
          </a:r>
          <a:r>
            <a:rPr lang="en-US" sz="2500" b="1" kern="1200" dirty="0" smtClean="0">
              <a:solidFill>
                <a:schemeClr val="tx1"/>
              </a:solidFill>
              <a:latin typeface="Candara" pitchFamily="34" charset="0"/>
            </a:rPr>
            <a:t> </a:t>
          </a:r>
          <a:endParaRPr lang="id-ID" sz="2500" b="1" kern="1200" dirty="0">
            <a:solidFill>
              <a:schemeClr val="tx1"/>
            </a:solidFill>
            <a:latin typeface="Candara" pitchFamily="34" charset="0"/>
          </a:endParaRPr>
        </a:p>
      </dsp:txBody>
      <dsp:txXfrm>
        <a:off x="453221" y="3843026"/>
        <a:ext cx="4606606" cy="6659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4552" cy="499824"/>
          </a:xfrm>
          <a:prstGeom prst="rect">
            <a:avLst/>
          </a:prstGeom>
        </p:spPr>
        <p:txBody>
          <a:bodyPr vert="horz" lIns="96341" tIns="48171" rIns="96341" bIns="48171" rtlCol="0"/>
          <a:lstStyle>
            <a:lvl1pPr algn="l">
              <a:defRPr sz="1300"/>
            </a:lvl1pPr>
          </a:lstStyle>
          <a:p>
            <a:endParaRPr lang="id-ID"/>
          </a:p>
        </p:txBody>
      </p:sp>
      <p:sp>
        <p:nvSpPr>
          <p:cNvPr id="3" name="Date Placeholder 2"/>
          <p:cNvSpPr>
            <a:spLocks noGrp="1"/>
          </p:cNvSpPr>
          <p:nvPr>
            <p:ph type="dt" sz="quarter" idx="1"/>
          </p:nvPr>
        </p:nvSpPr>
        <p:spPr>
          <a:xfrm>
            <a:off x="3888210" y="0"/>
            <a:ext cx="2974552" cy="499824"/>
          </a:xfrm>
          <a:prstGeom prst="rect">
            <a:avLst/>
          </a:prstGeom>
        </p:spPr>
        <p:txBody>
          <a:bodyPr vert="horz" lIns="96341" tIns="48171" rIns="96341" bIns="48171" rtlCol="0"/>
          <a:lstStyle>
            <a:lvl1pPr algn="r">
              <a:defRPr sz="1300"/>
            </a:lvl1pPr>
          </a:lstStyle>
          <a:p>
            <a:fld id="{C53C02DF-C5C6-4A16-A467-B52533005214}" type="datetimeFigureOut">
              <a:rPr lang="id-ID" smtClean="0"/>
              <a:t>23/08/2016</a:t>
            </a:fld>
            <a:endParaRPr lang="id-ID"/>
          </a:p>
        </p:txBody>
      </p:sp>
      <p:sp>
        <p:nvSpPr>
          <p:cNvPr id="4" name="Footer Placeholder 3"/>
          <p:cNvSpPr>
            <a:spLocks noGrp="1"/>
          </p:cNvSpPr>
          <p:nvPr>
            <p:ph type="ftr" sz="quarter" idx="2"/>
          </p:nvPr>
        </p:nvSpPr>
        <p:spPr>
          <a:xfrm>
            <a:off x="0" y="9494929"/>
            <a:ext cx="2974552" cy="499824"/>
          </a:xfrm>
          <a:prstGeom prst="rect">
            <a:avLst/>
          </a:prstGeom>
        </p:spPr>
        <p:txBody>
          <a:bodyPr vert="horz" lIns="96341" tIns="48171" rIns="96341" bIns="48171" rtlCol="0" anchor="b"/>
          <a:lstStyle>
            <a:lvl1pPr algn="l">
              <a:defRPr sz="1300"/>
            </a:lvl1pPr>
          </a:lstStyle>
          <a:p>
            <a:endParaRPr lang="id-ID"/>
          </a:p>
        </p:txBody>
      </p:sp>
      <p:sp>
        <p:nvSpPr>
          <p:cNvPr id="5" name="Slide Number Placeholder 4"/>
          <p:cNvSpPr>
            <a:spLocks noGrp="1"/>
          </p:cNvSpPr>
          <p:nvPr>
            <p:ph type="sldNum" sz="quarter" idx="3"/>
          </p:nvPr>
        </p:nvSpPr>
        <p:spPr>
          <a:xfrm>
            <a:off x="3888210" y="9494929"/>
            <a:ext cx="2974552" cy="499824"/>
          </a:xfrm>
          <a:prstGeom prst="rect">
            <a:avLst/>
          </a:prstGeom>
        </p:spPr>
        <p:txBody>
          <a:bodyPr vert="horz" lIns="96341" tIns="48171" rIns="96341" bIns="48171" rtlCol="0" anchor="b"/>
          <a:lstStyle>
            <a:lvl1pPr algn="r">
              <a:defRPr sz="1300"/>
            </a:lvl1pPr>
          </a:lstStyle>
          <a:p>
            <a:fld id="{2D90F516-5274-469B-8934-B448CC1483D7}" type="slidenum">
              <a:rPr lang="id-ID" smtClean="0"/>
              <a:t>‹#›</a:t>
            </a:fld>
            <a:endParaRPr lang="id-ID"/>
          </a:p>
        </p:txBody>
      </p:sp>
    </p:spTree>
    <p:extLst>
      <p:ext uri="{BB962C8B-B14F-4D97-AF65-F5344CB8AC3E}">
        <p14:creationId xmlns:p14="http://schemas.microsoft.com/office/powerpoint/2010/main" val="14883269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4552" cy="499824"/>
          </a:xfrm>
          <a:prstGeom prst="rect">
            <a:avLst/>
          </a:prstGeom>
        </p:spPr>
        <p:txBody>
          <a:bodyPr vert="horz" lIns="96341" tIns="48171" rIns="96341" bIns="48171" rtlCol="0"/>
          <a:lstStyle>
            <a:lvl1pPr algn="l">
              <a:defRPr sz="1300"/>
            </a:lvl1pPr>
          </a:lstStyle>
          <a:p>
            <a:endParaRPr lang="en-US"/>
          </a:p>
        </p:txBody>
      </p:sp>
      <p:sp>
        <p:nvSpPr>
          <p:cNvPr id="3" name="Date Placeholder 2"/>
          <p:cNvSpPr>
            <a:spLocks noGrp="1"/>
          </p:cNvSpPr>
          <p:nvPr>
            <p:ph type="dt" idx="1"/>
          </p:nvPr>
        </p:nvSpPr>
        <p:spPr>
          <a:xfrm>
            <a:off x="3888210" y="0"/>
            <a:ext cx="2974552" cy="499824"/>
          </a:xfrm>
          <a:prstGeom prst="rect">
            <a:avLst/>
          </a:prstGeom>
        </p:spPr>
        <p:txBody>
          <a:bodyPr vert="horz" lIns="96341" tIns="48171" rIns="96341" bIns="48171" rtlCol="0"/>
          <a:lstStyle>
            <a:lvl1pPr algn="r">
              <a:defRPr sz="1300"/>
            </a:lvl1pPr>
          </a:lstStyle>
          <a:p>
            <a:fld id="{93B2B897-8410-4DF5-BDA7-B8FEC5E1E548}" type="datetimeFigureOut">
              <a:rPr lang="en-US" smtClean="0"/>
              <a:t>8/23/2016</a:t>
            </a:fld>
            <a:endParaRPr lang="en-US"/>
          </a:p>
        </p:txBody>
      </p:sp>
      <p:sp>
        <p:nvSpPr>
          <p:cNvPr id="4" name="Slide Image Placeholder 3"/>
          <p:cNvSpPr>
            <a:spLocks noGrp="1" noRot="1" noChangeAspect="1"/>
          </p:cNvSpPr>
          <p:nvPr>
            <p:ph type="sldImg" idx="2"/>
          </p:nvPr>
        </p:nvSpPr>
        <p:spPr>
          <a:xfrm>
            <a:off x="933450" y="749300"/>
            <a:ext cx="4997450" cy="3749675"/>
          </a:xfrm>
          <a:prstGeom prst="rect">
            <a:avLst/>
          </a:prstGeom>
          <a:noFill/>
          <a:ln w="12700">
            <a:solidFill>
              <a:prstClr val="black"/>
            </a:solidFill>
          </a:ln>
        </p:spPr>
        <p:txBody>
          <a:bodyPr vert="horz" lIns="96341" tIns="48171" rIns="96341" bIns="48171" rtlCol="0" anchor="ctr"/>
          <a:lstStyle/>
          <a:p>
            <a:endParaRPr lang="en-US"/>
          </a:p>
        </p:txBody>
      </p:sp>
      <p:sp>
        <p:nvSpPr>
          <p:cNvPr id="5" name="Notes Placeholder 4"/>
          <p:cNvSpPr>
            <a:spLocks noGrp="1"/>
          </p:cNvSpPr>
          <p:nvPr>
            <p:ph type="body" sz="quarter" idx="3"/>
          </p:nvPr>
        </p:nvSpPr>
        <p:spPr>
          <a:xfrm>
            <a:off x="686435" y="4748332"/>
            <a:ext cx="5491480" cy="4498420"/>
          </a:xfrm>
          <a:prstGeom prst="rect">
            <a:avLst/>
          </a:prstGeom>
        </p:spPr>
        <p:txBody>
          <a:bodyPr vert="horz" lIns="96341" tIns="48171" rIns="96341" bIns="4817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94929"/>
            <a:ext cx="2974552" cy="499824"/>
          </a:xfrm>
          <a:prstGeom prst="rect">
            <a:avLst/>
          </a:prstGeom>
        </p:spPr>
        <p:txBody>
          <a:bodyPr vert="horz" lIns="96341" tIns="48171" rIns="96341" bIns="48171" rtlCol="0" anchor="b"/>
          <a:lstStyle>
            <a:lvl1pPr algn="l">
              <a:defRPr sz="1300"/>
            </a:lvl1pPr>
          </a:lstStyle>
          <a:p>
            <a:endParaRPr lang="en-US"/>
          </a:p>
        </p:txBody>
      </p:sp>
      <p:sp>
        <p:nvSpPr>
          <p:cNvPr id="7" name="Slide Number Placeholder 6"/>
          <p:cNvSpPr>
            <a:spLocks noGrp="1"/>
          </p:cNvSpPr>
          <p:nvPr>
            <p:ph type="sldNum" sz="quarter" idx="5"/>
          </p:nvPr>
        </p:nvSpPr>
        <p:spPr>
          <a:xfrm>
            <a:off x="3888210" y="9494929"/>
            <a:ext cx="2974552" cy="499824"/>
          </a:xfrm>
          <a:prstGeom prst="rect">
            <a:avLst/>
          </a:prstGeom>
        </p:spPr>
        <p:txBody>
          <a:bodyPr vert="horz" lIns="96341" tIns="48171" rIns="96341" bIns="48171" rtlCol="0" anchor="b"/>
          <a:lstStyle>
            <a:lvl1pPr algn="r">
              <a:defRPr sz="1300"/>
            </a:lvl1pPr>
          </a:lstStyle>
          <a:p>
            <a:fld id="{51CBAFCF-12DA-43CC-8E2F-0EB2AD443991}" type="slidenum">
              <a:rPr lang="en-US" smtClean="0"/>
              <a:t>‹#›</a:t>
            </a:fld>
            <a:endParaRPr lang="en-US"/>
          </a:p>
        </p:txBody>
      </p:sp>
    </p:spTree>
    <p:extLst>
      <p:ext uri="{BB962C8B-B14F-4D97-AF65-F5344CB8AC3E}">
        <p14:creationId xmlns:p14="http://schemas.microsoft.com/office/powerpoint/2010/main" val="330246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821FE888-C97D-4984-9F47-03616B3AF3E2}" type="slidenum">
              <a:rPr lang="id-ID" smtClean="0"/>
              <a:t>2</a:t>
            </a:fld>
            <a:endParaRPr lang="id-ID"/>
          </a:p>
        </p:txBody>
      </p:sp>
    </p:spTree>
    <p:extLst>
      <p:ext uri="{BB962C8B-B14F-4D97-AF65-F5344CB8AC3E}">
        <p14:creationId xmlns:p14="http://schemas.microsoft.com/office/powerpoint/2010/main" val="1259554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9FB9EFC-3345-46EE-8754-4B5C574E397B}" type="slidenum">
              <a:rPr lang="id-ID" smtClean="0"/>
              <a:pPr fontAlgn="base">
                <a:spcBef>
                  <a:spcPct val="0"/>
                </a:spcBef>
                <a:spcAft>
                  <a:spcPct val="0"/>
                </a:spcAft>
                <a:defRPr/>
              </a:pPr>
              <a:t>28</a:t>
            </a:fld>
            <a:endParaRPr lang="id-ID"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6FD7661-222A-4A41-A49B-6CFA41CE19DE}" type="slidenum">
              <a:rPr lang="id-ID" smtClean="0"/>
              <a:pPr fontAlgn="base">
                <a:spcBef>
                  <a:spcPct val="0"/>
                </a:spcBef>
                <a:spcAft>
                  <a:spcPct val="0"/>
                </a:spcAft>
                <a:defRPr/>
              </a:pPr>
              <a:t>29</a:t>
            </a:fld>
            <a:endParaRPr lang="id-ID"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D822BE-BB1A-475F-A0B8-7EE8A3910E1B}" type="slidenum">
              <a:rPr lang="id-ID" smtClean="0"/>
              <a:pPr fontAlgn="base">
                <a:spcBef>
                  <a:spcPct val="0"/>
                </a:spcBef>
                <a:spcAft>
                  <a:spcPct val="0"/>
                </a:spcAft>
                <a:defRPr/>
              </a:pPr>
              <a:t>30</a:t>
            </a:fld>
            <a:endParaRPr lang="id-ID"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85EA69-0CF1-442D-8E6B-1F241EA0C455}" type="slidenum">
              <a:rPr lang="id-ID" smtClean="0"/>
              <a:pPr fontAlgn="base">
                <a:spcBef>
                  <a:spcPct val="0"/>
                </a:spcBef>
                <a:spcAft>
                  <a:spcPct val="0"/>
                </a:spcAft>
                <a:defRPr/>
              </a:pPr>
              <a:t>31</a:t>
            </a:fld>
            <a:endParaRPr lang="id-ID"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6D117AC-B773-4D4E-8B25-110223C0FB55}" type="slidenum">
              <a:rPr lang="id-ID" smtClean="0"/>
              <a:pPr fontAlgn="base">
                <a:spcBef>
                  <a:spcPct val="0"/>
                </a:spcBef>
                <a:spcAft>
                  <a:spcPct val="0"/>
                </a:spcAft>
                <a:defRPr/>
              </a:pPr>
              <a:t>32</a:t>
            </a:fld>
            <a:endParaRPr lang="id-ID"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105D1A-2CD4-4652-8DBA-E1AE60EF2A79}" type="slidenum">
              <a:rPr lang="id-ID" smtClean="0"/>
              <a:pPr fontAlgn="base">
                <a:spcBef>
                  <a:spcPct val="0"/>
                </a:spcBef>
                <a:spcAft>
                  <a:spcPct val="0"/>
                </a:spcAft>
                <a:defRPr/>
              </a:pPr>
              <a:t>33</a:t>
            </a:fld>
            <a:endParaRPr lang="id-ID"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630CB7F-FB9E-4D4C-9D69-545C86B91C16}" type="slidenum">
              <a:rPr lang="id-ID" smtClean="0"/>
              <a:pPr fontAlgn="base">
                <a:spcBef>
                  <a:spcPct val="0"/>
                </a:spcBef>
                <a:spcAft>
                  <a:spcPct val="0"/>
                </a:spcAft>
                <a:defRPr/>
              </a:pPr>
              <a:t>34</a:t>
            </a:fld>
            <a:endParaRPr lang="id-ID"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8F5343D-E37B-48D7-A2B7-641753DAE148}" type="slidenum">
              <a:rPr lang="id-ID" smtClean="0"/>
              <a:pPr fontAlgn="base">
                <a:spcBef>
                  <a:spcPct val="0"/>
                </a:spcBef>
                <a:spcAft>
                  <a:spcPct val="0"/>
                </a:spcAft>
                <a:defRPr/>
              </a:pPr>
              <a:t>35</a:t>
            </a:fld>
            <a:endParaRPr lang="id-ID"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647A19A-79BF-415B-A920-B7468FEA9FA6}" type="slidenum">
              <a:rPr lang="id-ID" smtClean="0"/>
              <a:pPr fontAlgn="base">
                <a:spcBef>
                  <a:spcPct val="0"/>
                </a:spcBef>
                <a:spcAft>
                  <a:spcPct val="0"/>
                </a:spcAft>
                <a:defRPr/>
              </a:pPr>
              <a:t>36</a:t>
            </a:fld>
            <a:endParaRPr lang="id-ID"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927F072-DFDE-4860-8C13-42FA4E9AF3F6}" type="slidenum">
              <a:rPr lang="id-ID" smtClean="0"/>
              <a:pPr fontAlgn="base">
                <a:spcBef>
                  <a:spcPct val="0"/>
                </a:spcBef>
                <a:spcAft>
                  <a:spcPct val="0"/>
                </a:spcAft>
                <a:defRPr/>
              </a:pPr>
              <a:t>37</a:t>
            </a:fld>
            <a:endParaRPr lang="id-ID"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1249363"/>
            <a:ext cx="4495800" cy="337185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B84F27E-ACAC-4A58-9C3B-1ECD70BA4C1E}" type="slidenum">
              <a:rPr lang="en-US" smtClean="0"/>
              <a:t>5</a:t>
            </a:fld>
            <a:endParaRPr lang="en-US"/>
          </a:p>
        </p:txBody>
      </p:sp>
    </p:spTree>
    <p:extLst>
      <p:ext uri="{BB962C8B-B14F-4D97-AF65-F5344CB8AC3E}">
        <p14:creationId xmlns:p14="http://schemas.microsoft.com/office/powerpoint/2010/main" val="22217973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59C882-D462-4537-B472-E97B5E2A5903}" type="slidenum">
              <a:rPr lang="id-ID" smtClean="0"/>
              <a:pPr fontAlgn="base">
                <a:spcBef>
                  <a:spcPct val="0"/>
                </a:spcBef>
                <a:spcAft>
                  <a:spcPct val="0"/>
                </a:spcAft>
                <a:defRPr/>
              </a:pPr>
              <a:t>38</a:t>
            </a:fld>
            <a:endParaRPr lang="id-ID"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E182762-6C97-4882-88F9-1E634CCEEB00}" type="slidenum">
              <a:rPr lang="id-ID" smtClean="0"/>
              <a:pPr fontAlgn="base">
                <a:spcBef>
                  <a:spcPct val="0"/>
                </a:spcBef>
                <a:spcAft>
                  <a:spcPct val="0"/>
                </a:spcAft>
                <a:defRPr/>
              </a:pPr>
              <a:t>39</a:t>
            </a:fld>
            <a:endParaRPr lang="id-ID"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CBF3C32-67DB-4445-9332-68243D80DDEB}" type="slidenum">
              <a:rPr lang="id-ID" smtClean="0"/>
              <a:pPr fontAlgn="base">
                <a:spcBef>
                  <a:spcPct val="0"/>
                </a:spcBef>
                <a:spcAft>
                  <a:spcPct val="0"/>
                </a:spcAft>
                <a:defRPr/>
              </a:pPr>
              <a:t>40</a:t>
            </a:fld>
            <a:endParaRPr lang="id-ID"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CBF3C32-67DB-4445-9332-68243D80DDEB}" type="slidenum">
              <a:rPr lang="id-ID" smtClean="0"/>
              <a:pPr fontAlgn="base">
                <a:spcBef>
                  <a:spcPct val="0"/>
                </a:spcBef>
                <a:spcAft>
                  <a:spcPct val="0"/>
                </a:spcAft>
                <a:defRPr/>
              </a:pPr>
              <a:t>41</a:t>
            </a:fld>
            <a:endParaRPr lang="id-ID"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A048DC-2B3B-451D-BC85-26CC43616EC4}" type="slidenum">
              <a:rPr lang="id-ID" smtClean="0"/>
              <a:pPr fontAlgn="base">
                <a:spcBef>
                  <a:spcPct val="0"/>
                </a:spcBef>
                <a:spcAft>
                  <a:spcPct val="0"/>
                </a:spcAft>
                <a:defRPr/>
              </a:pPr>
              <a:t>42</a:t>
            </a:fld>
            <a:endParaRPr lang="id-ID"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id-ID" smtClean="0"/>
          </a:p>
        </p:txBody>
      </p:sp>
      <p:sp>
        <p:nvSpPr>
          <p:cNvPr id="4" name="Slide Number Placeholder 3"/>
          <p:cNvSpPr>
            <a:spLocks noGrp="1"/>
          </p:cNvSpPr>
          <p:nvPr>
            <p:ph type="sldNum" sz="quarter" idx="5"/>
          </p:nvPr>
        </p:nvSpPr>
        <p:spPr/>
        <p:txBody>
          <a:bodyPr/>
          <a:lstStyle/>
          <a:p>
            <a:pPr>
              <a:defRPr/>
            </a:pPr>
            <a:fld id="{1602C834-7914-4C94-AD33-BEFD53344398}" type="slidenum">
              <a:rPr lang="id-ID" smtClean="0"/>
              <a:pPr>
                <a:defRPr/>
              </a:pPr>
              <a:t>43</a:t>
            </a:fld>
            <a:endParaRPr lang="id-ID"/>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id-ID" smtClean="0"/>
          </a:p>
        </p:txBody>
      </p:sp>
      <p:sp>
        <p:nvSpPr>
          <p:cNvPr id="4" name="Slide Number Placeholder 3"/>
          <p:cNvSpPr>
            <a:spLocks noGrp="1"/>
          </p:cNvSpPr>
          <p:nvPr>
            <p:ph type="sldNum" sz="quarter" idx="5"/>
          </p:nvPr>
        </p:nvSpPr>
        <p:spPr/>
        <p:txBody>
          <a:bodyPr/>
          <a:lstStyle/>
          <a:p>
            <a:pPr>
              <a:defRPr/>
            </a:pPr>
            <a:fld id="{3C50B276-6BB5-4D18-A33B-F07817AFD156}" type="slidenum">
              <a:rPr lang="id-ID" smtClean="0"/>
              <a:pPr>
                <a:defRPr/>
              </a:pPr>
              <a:t>44</a:t>
            </a:fld>
            <a:endParaRPr lang="id-ID"/>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id-ID" smtClean="0"/>
          </a:p>
        </p:txBody>
      </p:sp>
      <p:sp>
        <p:nvSpPr>
          <p:cNvPr id="4" name="Slide Number Placeholder 3"/>
          <p:cNvSpPr>
            <a:spLocks noGrp="1"/>
          </p:cNvSpPr>
          <p:nvPr>
            <p:ph type="sldNum" sz="quarter" idx="5"/>
          </p:nvPr>
        </p:nvSpPr>
        <p:spPr/>
        <p:txBody>
          <a:bodyPr/>
          <a:lstStyle/>
          <a:p>
            <a:pPr>
              <a:defRPr/>
            </a:pPr>
            <a:fld id="{22DBA4E2-402D-4DC2-B211-45C08E11EA8A}" type="slidenum">
              <a:rPr lang="id-ID" smtClean="0"/>
              <a:pPr>
                <a:defRPr/>
              </a:pPr>
              <a:t>45</a:t>
            </a:fld>
            <a:endParaRPr lang="id-ID"/>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0E985A-372B-4BEA-A334-48F427F503BB}" type="slidenum">
              <a:rPr lang="id-ID" smtClean="0"/>
              <a:pPr fontAlgn="base">
                <a:spcBef>
                  <a:spcPct val="0"/>
                </a:spcBef>
                <a:spcAft>
                  <a:spcPct val="0"/>
                </a:spcAft>
                <a:defRPr/>
              </a:pPr>
              <a:t>46</a:t>
            </a:fld>
            <a:endParaRPr lang="id-ID"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6AAE38C-18B5-4FF4-BF94-BF9E53420D62}" type="slidenum">
              <a:rPr lang="id-ID" smtClean="0"/>
              <a:pPr fontAlgn="base">
                <a:spcBef>
                  <a:spcPct val="0"/>
                </a:spcBef>
                <a:spcAft>
                  <a:spcPct val="0"/>
                </a:spcAft>
                <a:defRPr/>
              </a:pPr>
              <a:t>47</a:t>
            </a:fld>
            <a:endParaRPr lang="id-ID"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1249363"/>
            <a:ext cx="4495800" cy="337185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B84F27E-ACAC-4A58-9C3B-1ECD70BA4C1E}" type="slidenum">
              <a:rPr lang="en-US" smtClean="0"/>
              <a:t>6</a:t>
            </a:fld>
            <a:endParaRPr lang="en-US"/>
          </a:p>
        </p:txBody>
      </p:sp>
    </p:spTree>
    <p:extLst>
      <p:ext uri="{BB962C8B-B14F-4D97-AF65-F5344CB8AC3E}">
        <p14:creationId xmlns:p14="http://schemas.microsoft.com/office/powerpoint/2010/main" val="30814910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BE29EE-2509-4AAC-9BBE-B3ED68F08FF3}" type="slidenum">
              <a:rPr lang="id-ID" smtClean="0"/>
              <a:pPr fontAlgn="base">
                <a:spcBef>
                  <a:spcPct val="0"/>
                </a:spcBef>
                <a:spcAft>
                  <a:spcPct val="0"/>
                </a:spcAft>
                <a:defRPr/>
              </a:pPr>
              <a:t>48</a:t>
            </a:fld>
            <a:endParaRPr lang="id-ID"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3949A5-D349-4A03-840D-17818672011E}" type="slidenum">
              <a:rPr lang="id-ID" smtClean="0"/>
              <a:pPr fontAlgn="base">
                <a:spcBef>
                  <a:spcPct val="0"/>
                </a:spcBef>
                <a:spcAft>
                  <a:spcPct val="0"/>
                </a:spcAft>
                <a:defRPr/>
              </a:pPr>
              <a:t>49</a:t>
            </a:fld>
            <a:endParaRPr lang="id-ID"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84F27E-ACAC-4A58-9C3B-1ECD70BA4C1E}" type="slidenum">
              <a:rPr lang="en-US" smtClean="0"/>
              <a:t>13</a:t>
            </a:fld>
            <a:endParaRPr lang="en-US"/>
          </a:p>
        </p:txBody>
      </p:sp>
    </p:spTree>
    <p:extLst>
      <p:ext uri="{BB962C8B-B14F-4D97-AF65-F5344CB8AC3E}">
        <p14:creationId xmlns:p14="http://schemas.microsoft.com/office/powerpoint/2010/main" val="2557813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xfrm>
            <a:off x="936625" y="752475"/>
            <a:ext cx="4991100" cy="3744913"/>
          </a:xfrm>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72708" name="Slide Number Placeholder 4"/>
          <p:cNvSpPr>
            <a:spLocks noGrp="1"/>
          </p:cNvSpPr>
          <p:nvPr>
            <p:ph type="sldNum" sz="quarter" idx="5"/>
          </p:nvPr>
        </p:nvSpPr>
        <p:spPr bwMode="auto">
          <a:noFill/>
          <a:ln>
            <a:miter lim="800000"/>
            <a:headEnd/>
            <a:tailEnd/>
          </a:ln>
        </p:spPr>
        <p:txBody>
          <a:bodyPr/>
          <a:lstStyle/>
          <a:p>
            <a:fld id="{D0875B72-84A6-498E-9A13-8037B1A48AA8}" type="slidenum">
              <a:rPr lang="en-US" altLang="en-US">
                <a:ea typeface="MS PGothic" pitchFamily="34" charset="-128"/>
              </a:rPr>
              <a:pPr/>
              <a:t>19</a:t>
            </a:fld>
            <a:endParaRPr lang="en-US" altLang="en-US">
              <a:ea typeface="MS PGothic" pitchFamily="34" charset="-128"/>
            </a:endParaRPr>
          </a:p>
        </p:txBody>
      </p:sp>
      <p:sp>
        <p:nvSpPr>
          <p:cNvPr id="53253" name="Header Placeholder 5"/>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96397" indent="-306308">
              <a:defRPr>
                <a:solidFill>
                  <a:schemeClr val="tx1"/>
                </a:solidFill>
                <a:latin typeface="Calibri" pitchFamily="34" charset="0"/>
              </a:defRPr>
            </a:lvl2pPr>
            <a:lvl3pPr marL="1225227" indent="-245045">
              <a:defRPr>
                <a:solidFill>
                  <a:schemeClr val="tx1"/>
                </a:solidFill>
                <a:latin typeface="Calibri" pitchFamily="34" charset="0"/>
              </a:defRPr>
            </a:lvl3pPr>
            <a:lvl4pPr marL="1715319" indent="-245045">
              <a:defRPr>
                <a:solidFill>
                  <a:schemeClr val="tx1"/>
                </a:solidFill>
                <a:latin typeface="Calibri" pitchFamily="34" charset="0"/>
              </a:defRPr>
            </a:lvl4pPr>
            <a:lvl5pPr marL="2205411" indent="-245045">
              <a:defRPr>
                <a:solidFill>
                  <a:schemeClr val="tx1"/>
                </a:solidFill>
                <a:latin typeface="Calibri" pitchFamily="34" charset="0"/>
              </a:defRPr>
            </a:lvl5pPr>
            <a:lvl6pPr marL="2695501" indent="-245045" fontAlgn="base">
              <a:spcBef>
                <a:spcPct val="0"/>
              </a:spcBef>
              <a:spcAft>
                <a:spcPct val="0"/>
              </a:spcAft>
              <a:defRPr>
                <a:solidFill>
                  <a:schemeClr val="tx1"/>
                </a:solidFill>
                <a:latin typeface="Calibri" pitchFamily="34" charset="0"/>
              </a:defRPr>
            </a:lvl6pPr>
            <a:lvl7pPr marL="3185592" indent="-245045" fontAlgn="base">
              <a:spcBef>
                <a:spcPct val="0"/>
              </a:spcBef>
              <a:spcAft>
                <a:spcPct val="0"/>
              </a:spcAft>
              <a:defRPr>
                <a:solidFill>
                  <a:schemeClr val="tx1"/>
                </a:solidFill>
                <a:latin typeface="Calibri" pitchFamily="34" charset="0"/>
              </a:defRPr>
            </a:lvl7pPr>
            <a:lvl8pPr marL="3675685" indent="-245045" fontAlgn="base">
              <a:spcBef>
                <a:spcPct val="0"/>
              </a:spcBef>
              <a:spcAft>
                <a:spcPct val="0"/>
              </a:spcAft>
              <a:defRPr>
                <a:solidFill>
                  <a:schemeClr val="tx1"/>
                </a:solidFill>
                <a:latin typeface="Calibri" pitchFamily="34" charset="0"/>
              </a:defRPr>
            </a:lvl8pPr>
            <a:lvl9pPr marL="4165775" indent="-245045"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endParaRPr lang="en-US" altLang="id-ID" smtClean="0"/>
          </a:p>
        </p:txBody>
      </p:sp>
    </p:spTree>
    <p:extLst>
      <p:ext uri="{BB962C8B-B14F-4D97-AF65-F5344CB8AC3E}">
        <p14:creationId xmlns:p14="http://schemas.microsoft.com/office/powerpoint/2010/main" val="3919985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C66E39D-406C-45B3-B99A-0E2B5557F9AC}" type="slidenum">
              <a:rPr lang="id-ID" smtClean="0"/>
              <a:t>20</a:t>
            </a:fld>
            <a:endParaRPr lang="id-ID"/>
          </a:p>
        </p:txBody>
      </p:sp>
    </p:spTree>
    <p:extLst>
      <p:ext uri="{BB962C8B-B14F-4D97-AF65-F5344CB8AC3E}">
        <p14:creationId xmlns:p14="http://schemas.microsoft.com/office/powerpoint/2010/main" val="3476467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id-ID"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1371CCF-9EEB-4ADF-96B4-C5B1CAF4B4A0}" type="slidenum">
              <a:rPr lang="id-ID" smtClean="0"/>
              <a:pPr fontAlgn="base">
                <a:spcBef>
                  <a:spcPct val="0"/>
                </a:spcBef>
                <a:spcAft>
                  <a:spcPct val="0"/>
                </a:spcAft>
                <a:defRPr/>
              </a:pPr>
              <a:t>25</a:t>
            </a:fld>
            <a:endParaRPr lang="id-ID"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8065B42-1C41-4C63-9E70-3C3DA442C66C}" type="slidenum">
              <a:rPr lang="id-ID" smtClean="0"/>
              <a:pPr fontAlgn="base">
                <a:spcBef>
                  <a:spcPct val="0"/>
                </a:spcBef>
                <a:spcAft>
                  <a:spcPct val="0"/>
                </a:spcAft>
                <a:defRPr/>
              </a:pPr>
              <a:t>26</a:t>
            </a:fld>
            <a:endParaRPr lang="id-ID"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0FECF8-4D57-45FD-B146-83EDE7BD8187}" type="slidenum">
              <a:rPr lang="id-ID" smtClean="0"/>
              <a:pPr fontAlgn="base">
                <a:spcBef>
                  <a:spcPct val="0"/>
                </a:spcBef>
                <a:spcAft>
                  <a:spcPct val="0"/>
                </a:spcAft>
                <a:defRPr/>
              </a:pPr>
              <a:t>27</a:t>
            </a:fld>
            <a:endParaRPr lang="id-ID"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2" descr="E:\Yanuar\Dropbox\Kerjaan\ppt_template_bappenas_newLogo\gradient-01.png"/>
          <p:cNvPicPr>
            <a:picLocks noChangeAspect="1" noChangeArrowheads="1"/>
          </p:cNvPicPr>
          <p:nvPr/>
        </p:nvPicPr>
        <p:blipFill>
          <a:blip r:embed="rId2"/>
          <a:srcRect/>
          <a:stretch>
            <a:fillRect/>
          </a:stretch>
        </p:blipFill>
        <p:spPr bwMode="auto">
          <a:xfrm>
            <a:off x="0" y="6500814"/>
            <a:ext cx="9144000" cy="357187"/>
          </a:xfrm>
          <a:prstGeom prst="rect">
            <a:avLst/>
          </a:prstGeom>
          <a:noFill/>
          <a:ln w="9525">
            <a:noFill/>
            <a:miter lim="800000"/>
            <a:headEnd/>
            <a:tailEnd/>
          </a:ln>
        </p:spPr>
      </p:pic>
      <p:sp>
        <p:nvSpPr>
          <p:cNvPr id="2" name="Title 1"/>
          <p:cNvSpPr>
            <a:spLocks noGrp="1"/>
          </p:cNvSpPr>
          <p:nvPr>
            <p:ph type="ctrTitle"/>
          </p:nvPr>
        </p:nvSpPr>
        <p:spPr>
          <a:xfrm>
            <a:off x="785786" y="2428868"/>
            <a:ext cx="7772400" cy="1214446"/>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defRPr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57290" y="4000504"/>
            <a:ext cx="6400800" cy="8572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7" name="Date Placeholder 3"/>
          <p:cNvSpPr>
            <a:spLocks noGrp="1"/>
          </p:cNvSpPr>
          <p:nvPr>
            <p:ph type="dt" sz="half" idx="10"/>
          </p:nvPr>
        </p:nvSpPr>
        <p:spPr/>
        <p:txBody>
          <a:bodyPr/>
          <a:lstStyle>
            <a:lvl1pPr>
              <a:defRPr/>
            </a:lvl1pPr>
          </a:lstStyle>
          <a:p>
            <a:fld id="{70C220FE-9246-4E4B-812D-D284E7D2807D}" type="datetime1">
              <a:rPr lang="en-US" smtClean="0"/>
              <a:t>8/23/2016</a:t>
            </a:fld>
            <a:endParaRPr lang="en-US"/>
          </a:p>
        </p:txBody>
      </p:sp>
      <p:sp>
        <p:nvSpPr>
          <p:cNvPr id="18" name="Footer Placeholder 4"/>
          <p:cNvSpPr>
            <a:spLocks noGrp="1"/>
          </p:cNvSpPr>
          <p:nvPr>
            <p:ph type="ftr" sz="quarter" idx="11"/>
          </p:nvPr>
        </p:nvSpPr>
        <p:spPr/>
        <p:txBody>
          <a:bodyPr/>
          <a:lstStyle>
            <a:lvl1pPr>
              <a:defRPr/>
            </a:lvl1pPr>
          </a:lstStyle>
          <a:p>
            <a:endParaRPr lang="en-US"/>
          </a:p>
        </p:txBody>
      </p:sp>
      <p:sp>
        <p:nvSpPr>
          <p:cNvPr id="19" name="Slide Number Placeholder 5"/>
          <p:cNvSpPr>
            <a:spLocks noGrp="1"/>
          </p:cNvSpPr>
          <p:nvPr>
            <p:ph type="sldNum" sz="quarter" idx="12"/>
          </p:nvPr>
        </p:nvSpPr>
        <p:spPr/>
        <p:txBody>
          <a:bodyPr/>
          <a:lstStyle>
            <a:lvl1pPr>
              <a:defRPr/>
            </a:lvl1pPr>
          </a:lstStyle>
          <a:p>
            <a:fld id="{2E94D8AE-66AA-49F8-B0BD-0E2934DA5C67}" type="slidenum">
              <a:rPr lang="en-US" smtClean="0"/>
              <a:t>‹#›</a:t>
            </a:fld>
            <a:endParaRPr lang="en-US"/>
          </a:p>
        </p:txBody>
      </p:sp>
      <p:sp>
        <p:nvSpPr>
          <p:cNvPr id="20" name="Rectangle 19"/>
          <p:cNvSpPr/>
          <p:nvPr/>
        </p:nvSpPr>
        <p:spPr>
          <a:xfrm>
            <a:off x="7735888" y="66676"/>
            <a:ext cx="647700" cy="6477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1" name="Rectangle 20"/>
          <p:cNvSpPr/>
          <p:nvPr/>
        </p:nvSpPr>
        <p:spPr>
          <a:xfrm>
            <a:off x="8424863" y="71438"/>
            <a:ext cx="647700" cy="647700"/>
          </a:xfrm>
          <a:prstGeom prst="rect">
            <a:avLst/>
          </a:prstGeom>
        </p:spPr>
        <p:style>
          <a:lnRef idx="1">
            <a:schemeClr val="accent3"/>
          </a:lnRef>
          <a:fillRef idx="3">
            <a:schemeClr val="accent3"/>
          </a:fillRef>
          <a:effectRef idx="2">
            <a:schemeClr val="accent3"/>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2" name="Rectangle 21"/>
          <p:cNvSpPr/>
          <p:nvPr/>
        </p:nvSpPr>
        <p:spPr>
          <a:xfrm>
            <a:off x="8424863" y="754063"/>
            <a:ext cx="647700" cy="6477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pic>
        <p:nvPicPr>
          <p:cNvPr id="23" name="Picture 3" descr="E:\Yanuar\Dropbox\Kerjaan\ppt_template_bappenas_newLogo\logo_Bappenas2-01.png"/>
          <p:cNvPicPr>
            <a:picLocks noChangeAspect="1" noChangeArrowheads="1"/>
          </p:cNvPicPr>
          <p:nvPr/>
        </p:nvPicPr>
        <p:blipFill>
          <a:blip r:embed="rId3"/>
          <a:srcRect/>
          <a:stretch>
            <a:fillRect/>
          </a:stretch>
        </p:blipFill>
        <p:spPr bwMode="auto">
          <a:xfrm>
            <a:off x="3214678" y="-24"/>
            <a:ext cx="2000264" cy="1785950"/>
          </a:xfrm>
          <a:prstGeom prst="rect">
            <a:avLst/>
          </a:prstGeom>
          <a:noFill/>
          <a:ln w="9525">
            <a:noFill/>
            <a:miter lim="800000"/>
            <a:headEnd/>
            <a:tailEnd/>
          </a:ln>
        </p:spPr>
      </p:pic>
      <p:sp>
        <p:nvSpPr>
          <p:cNvPr id="24" name="Rectangle 23"/>
          <p:cNvSpPr/>
          <p:nvPr/>
        </p:nvSpPr>
        <p:spPr>
          <a:xfrm>
            <a:off x="764520" y="71414"/>
            <a:ext cx="647700" cy="6477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5" name="Rectangle 24"/>
          <p:cNvSpPr/>
          <p:nvPr/>
        </p:nvSpPr>
        <p:spPr>
          <a:xfrm>
            <a:off x="71406" y="74263"/>
            <a:ext cx="647700" cy="647700"/>
          </a:xfrm>
          <a:prstGeom prst="rect">
            <a:avLst/>
          </a:prstGeom>
        </p:spPr>
        <p:style>
          <a:lnRef idx="1">
            <a:schemeClr val="accent3"/>
          </a:lnRef>
          <a:fillRef idx="3">
            <a:schemeClr val="accent3"/>
          </a:fillRef>
          <a:effectRef idx="2">
            <a:schemeClr val="accent3"/>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6" name="Rectangle 25"/>
          <p:cNvSpPr/>
          <p:nvPr/>
        </p:nvSpPr>
        <p:spPr>
          <a:xfrm>
            <a:off x="71406" y="756888"/>
            <a:ext cx="647700" cy="6477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1718232313"/>
      </p:ext>
    </p:extLst>
  </p:cSld>
  <p:clrMapOvr>
    <a:masterClrMapping/>
  </p:clrMapOvr>
  <p:transition>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0B9F3D95-77DE-4292-A3B4-75FD10613DD4}" type="datetime1">
              <a:rPr lang="en-US" smtClean="0"/>
              <a:t>8/23/2016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E94D8AE-66AA-49F8-B0BD-0E2934DA5C67}" type="slidenum">
              <a:rPr lang="en-US" smtClean="0"/>
              <a:t>‹#›</a:t>
            </a:fld>
            <a:endParaRPr lang="en-US"/>
          </a:p>
        </p:txBody>
      </p:sp>
    </p:spTree>
    <p:extLst>
      <p:ext uri="{BB962C8B-B14F-4D97-AF65-F5344CB8AC3E}">
        <p14:creationId xmlns:p14="http://schemas.microsoft.com/office/powerpoint/2010/main" val="3210309251"/>
      </p:ext>
    </p:extLst>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0A8C1808-0B5E-4E63-84E8-D3BDEBCF3C0D}" type="datetime1">
              <a:rPr lang="en-US" smtClean="0"/>
              <a:t>8/23/2016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E94D8AE-66AA-49F8-B0BD-0E2934DA5C67}" type="slidenum">
              <a:rPr lang="en-US" smtClean="0"/>
              <a:t>‹#›</a:t>
            </a:fld>
            <a:endParaRPr lang="en-US"/>
          </a:p>
        </p:txBody>
      </p:sp>
    </p:spTree>
    <p:extLst>
      <p:ext uri="{BB962C8B-B14F-4D97-AF65-F5344CB8AC3E}">
        <p14:creationId xmlns:p14="http://schemas.microsoft.com/office/powerpoint/2010/main" val="1133230521"/>
      </p:ext>
    </p:extLst>
  </p:cSld>
  <p:clrMapOvr>
    <a:masterClrMapping/>
  </p:clrMapOvr>
  <p:transition>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grpSp>
        <p:nvGrpSpPr>
          <p:cNvPr id="4" name="Group 6"/>
          <p:cNvGrpSpPr>
            <a:grpSpLocks/>
          </p:cNvGrpSpPr>
          <p:nvPr/>
        </p:nvGrpSpPr>
        <p:grpSpPr bwMode="auto">
          <a:xfrm>
            <a:off x="1" y="285750"/>
            <a:ext cx="8786813" cy="5868988"/>
            <a:chOff x="0" y="285728"/>
            <a:chExt cx="8786842" cy="5869028"/>
          </a:xfrm>
        </p:grpSpPr>
        <p:sp>
          <p:nvSpPr>
            <p:cNvPr id="5" name="Rectangle 4"/>
            <p:cNvSpPr/>
            <p:nvPr userDrawn="1"/>
          </p:nvSpPr>
          <p:spPr>
            <a:xfrm>
              <a:off x="428626" y="285728"/>
              <a:ext cx="8358216" cy="1035057"/>
            </a:xfrm>
            <a:prstGeom prst="rect">
              <a:avLst/>
            </a:prstGeom>
            <a:solidFill>
              <a:srgbClr val="0936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3200" b="1" dirty="0">
                <a:solidFill>
                  <a:prstClr val="white"/>
                </a:solidFill>
                <a:ea typeface="Cambria Math" pitchFamily="18" charset="0"/>
              </a:endParaRPr>
            </a:p>
          </p:txBody>
        </p:sp>
        <p:sp>
          <p:nvSpPr>
            <p:cNvPr id="6" name="Rectangle 5"/>
            <p:cNvSpPr>
              <a:spLocks noChangeArrowheads="1"/>
            </p:cNvSpPr>
            <p:nvPr userDrawn="1"/>
          </p:nvSpPr>
          <p:spPr bwMode="auto">
            <a:xfrm>
              <a:off x="428626" y="1376348"/>
              <a:ext cx="8358216" cy="107951"/>
            </a:xfrm>
            <a:prstGeom prst="rect">
              <a:avLst/>
            </a:prstGeom>
            <a:gradFill rotWithShape="1">
              <a:gsLst>
                <a:gs pos="0">
                  <a:srgbClr val="34B3D6"/>
                </a:gs>
                <a:gs pos="20000">
                  <a:srgbClr val="36B1D2"/>
                </a:gs>
                <a:gs pos="100000">
                  <a:srgbClr val="2787A0"/>
                </a:gs>
              </a:gsLst>
              <a:lin ang="5400000"/>
            </a:gradFill>
            <a:ln w="9525">
              <a:solidFill>
                <a:srgbClr val="46AAC5"/>
              </a:solidFill>
              <a:miter lim="800000"/>
              <a:headEnd/>
              <a:tailEnd/>
            </a:ln>
            <a:effectLst>
              <a:outerShdw dist="23000" dir="5400000" rotWithShape="0">
                <a:srgbClr val="808080">
                  <a:alpha val="34998"/>
                </a:srgbClr>
              </a:outerShdw>
            </a:effectLst>
          </p:spPr>
          <p:txBody>
            <a:bodyPr anchor="ctr"/>
            <a:lstStyle/>
            <a:p>
              <a:pPr algn="ctr" fontAlgn="base">
                <a:spcBef>
                  <a:spcPct val="0"/>
                </a:spcBef>
                <a:spcAft>
                  <a:spcPct val="0"/>
                </a:spcAft>
                <a:defRPr/>
              </a:pPr>
              <a:endParaRPr lang="id-ID">
                <a:solidFill>
                  <a:srgbClr val="FFFFFF"/>
                </a:solidFill>
                <a:ea typeface="ＭＳ Ｐゴシック" pitchFamily="34" charset="-128"/>
              </a:endParaRPr>
            </a:p>
          </p:txBody>
        </p:sp>
        <p:sp>
          <p:nvSpPr>
            <p:cNvPr id="7" name="Rounded Rectangle 6"/>
            <p:cNvSpPr/>
            <p:nvPr userDrawn="1"/>
          </p:nvSpPr>
          <p:spPr>
            <a:xfrm>
              <a:off x="142875" y="1643050"/>
              <a:ext cx="8429653" cy="4500593"/>
            </a:xfrm>
            <a:prstGeom prst="roundRect">
              <a:avLst>
                <a:gd name="adj" fmla="val 1536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solidFill>
                  <a:prstClr val="white"/>
                </a:solidFill>
              </a:endParaRPr>
            </a:p>
          </p:txBody>
        </p:sp>
        <p:sp>
          <p:nvSpPr>
            <p:cNvPr id="8" name="Rectangle 7"/>
            <p:cNvSpPr/>
            <p:nvPr userDrawn="1"/>
          </p:nvSpPr>
          <p:spPr>
            <a:xfrm>
              <a:off x="0" y="1643050"/>
              <a:ext cx="8072465" cy="4511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solidFill>
                  <a:prstClr val="white"/>
                </a:solidFill>
              </a:endParaRPr>
            </a:p>
          </p:txBody>
        </p:sp>
      </p:grpSp>
      <p:pic>
        <p:nvPicPr>
          <p:cNvPr id="10" name="Picture 9" descr="D:\BAPPENAS (Design)\BAPPENAS.WEB\garuda.png"/>
          <p:cNvPicPr>
            <a:picLocks noChangeAspect="1" noChangeArrowheads="1"/>
          </p:cNvPicPr>
          <p:nvPr/>
        </p:nvPicPr>
        <p:blipFill>
          <a:blip r:embed="rId2"/>
          <a:srcRect/>
          <a:stretch>
            <a:fillRect/>
          </a:stretch>
        </p:blipFill>
        <p:spPr bwMode="auto">
          <a:xfrm>
            <a:off x="674690" y="423863"/>
            <a:ext cx="496887" cy="539750"/>
          </a:xfrm>
          <a:prstGeom prst="rect">
            <a:avLst/>
          </a:prstGeom>
          <a:noFill/>
          <a:ln w="9525">
            <a:noFill/>
            <a:miter lim="800000"/>
            <a:headEnd/>
            <a:tailEnd/>
          </a:ln>
          <a:effectLst>
            <a:outerShdw dist="38100" dir="5400000" algn="t" rotWithShape="0">
              <a:srgbClr val="808080">
                <a:alpha val="39998"/>
              </a:srgbClr>
            </a:outerShdw>
          </a:effectLst>
        </p:spPr>
      </p:pic>
      <p:sp>
        <p:nvSpPr>
          <p:cNvPr id="11" name="TextBox 10"/>
          <p:cNvSpPr txBox="1"/>
          <p:nvPr/>
        </p:nvSpPr>
        <p:spPr>
          <a:xfrm>
            <a:off x="409575" y="957264"/>
            <a:ext cx="1066800" cy="307777"/>
          </a:xfrm>
          <a:prstGeom prst="rect">
            <a:avLst/>
          </a:prstGeom>
          <a:noFill/>
        </p:spPr>
        <p:txBody>
          <a:bodyPr>
            <a:spAutoFit/>
          </a:bodyPr>
          <a:lstStyle/>
          <a:p>
            <a:pPr algn="ctr" fontAlgn="base">
              <a:spcBef>
                <a:spcPct val="0"/>
              </a:spcBef>
              <a:spcAft>
                <a:spcPct val="0"/>
              </a:spcAft>
              <a:defRPr/>
            </a:pPr>
            <a:r>
              <a:rPr lang="en-US" sz="700" b="1">
                <a:solidFill>
                  <a:srgbClr val="FFFFFF"/>
                </a:solidFill>
                <a:effectLst>
                  <a:outerShdw blurRad="38100" dist="38100" dir="2700000" algn="tl">
                    <a:srgbClr val="C0C0C0"/>
                  </a:outerShdw>
                </a:effectLst>
                <a:latin typeface="Cambria" pitchFamily="18" charset="0"/>
                <a:ea typeface="ＭＳ Ｐゴシック" pitchFamily="34" charset="-128"/>
                <a:cs typeface="Arial" charset="0"/>
              </a:rPr>
              <a:t>KEMENTERIAN PPN/</a:t>
            </a:r>
          </a:p>
          <a:p>
            <a:pPr algn="ctr" fontAlgn="base">
              <a:spcBef>
                <a:spcPct val="0"/>
              </a:spcBef>
              <a:spcAft>
                <a:spcPct val="0"/>
              </a:spcAft>
              <a:defRPr/>
            </a:pPr>
            <a:r>
              <a:rPr lang="en-US" sz="700" b="1">
                <a:solidFill>
                  <a:srgbClr val="FFFFFF"/>
                </a:solidFill>
                <a:effectLst>
                  <a:outerShdw blurRad="38100" dist="38100" dir="2700000" algn="tl">
                    <a:srgbClr val="C0C0C0"/>
                  </a:outerShdw>
                </a:effectLst>
                <a:latin typeface="Cambria" pitchFamily="18" charset="0"/>
                <a:ea typeface="ＭＳ Ｐゴシック" pitchFamily="34" charset="-128"/>
                <a:cs typeface="Arial" charset="0"/>
              </a:rPr>
              <a:t>BAPPENAS</a:t>
            </a:r>
          </a:p>
        </p:txBody>
      </p:sp>
      <p:sp>
        <p:nvSpPr>
          <p:cNvPr id="12" name="Rectangle 11"/>
          <p:cNvSpPr>
            <a:spLocks noChangeArrowheads="1"/>
          </p:cNvSpPr>
          <p:nvPr/>
        </p:nvSpPr>
        <p:spPr bwMode="auto">
          <a:xfrm>
            <a:off x="409575" y="6597650"/>
            <a:ext cx="8358188" cy="34925"/>
          </a:xfrm>
          <a:prstGeom prst="rect">
            <a:avLst/>
          </a:prstGeom>
          <a:gradFill rotWithShape="1">
            <a:gsLst>
              <a:gs pos="0">
                <a:srgbClr val="34B3D6"/>
              </a:gs>
              <a:gs pos="20000">
                <a:srgbClr val="36B1D2"/>
              </a:gs>
              <a:gs pos="100000">
                <a:srgbClr val="2787A0"/>
              </a:gs>
            </a:gsLst>
            <a:lin ang="5400000"/>
          </a:gradFill>
          <a:ln w="9525">
            <a:solidFill>
              <a:srgbClr val="46AAC5"/>
            </a:solidFill>
            <a:miter lim="800000"/>
            <a:headEnd/>
            <a:tailEnd/>
          </a:ln>
          <a:effectLst>
            <a:outerShdw dist="23000" dir="5400000" rotWithShape="0">
              <a:srgbClr val="808080">
                <a:alpha val="34998"/>
              </a:srgbClr>
            </a:outerShdw>
          </a:effectLst>
        </p:spPr>
        <p:txBody>
          <a:bodyPr anchor="ctr"/>
          <a:lstStyle/>
          <a:p>
            <a:pPr algn="ctr" fontAlgn="base">
              <a:spcBef>
                <a:spcPct val="0"/>
              </a:spcBef>
              <a:spcAft>
                <a:spcPct val="0"/>
              </a:spcAft>
              <a:defRPr/>
            </a:pPr>
            <a:endParaRPr lang="id-ID">
              <a:solidFill>
                <a:srgbClr val="FFFFFF"/>
              </a:solidFill>
              <a:ea typeface="ＭＳ Ｐゴシック" pitchFamily="34" charset="-128"/>
            </a:endParaRPr>
          </a:p>
        </p:txBody>
      </p:sp>
      <p:sp>
        <p:nvSpPr>
          <p:cNvPr id="9" name="Title 1"/>
          <p:cNvSpPr>
            <a:spLocks noGrp="1"/>
          </p:cNvSpPr>
          <p:nvPr>
            <p:ph type="title"/>
          </p:nvPr>
        </p:nvSpPr>
        <p:spPr>
          <a:xfrm>
            <a:off x="916134" y="389062"/>
            <a:ext cx="8192373" cy="778098"/>
          </a:xfrm>
        </p:spPr>
        <p:txBody>
          <a:bodyPr/>
          <a:lstStyle>
            <a:lvl1pPr>
              <a:defRPr sz="4000" b="1">
                <a:solidFill>
                  <a:schemeClr val="bg1"/>
                </a:solidFill>
                <a:effectLst/>
                <a:latin typeface="Cambria" pitchFamily="18" charset="0"/>
              </a:defRPr>
            </a:lvl1pPr>
          </a:lstStyle>
          <a:p>
            <a:r>
              <a:rPr lang="en-US" smtClean="0"/>
              <a:t>Click to edit Master title style</a:t>
            </a:r>
            <a:endParaRPr lang="id-ID" dirty="0"/>
          </a:p>
        </p:txBody>
      </p:sp>
      <p:sp>
        <p:nvSpPr>
          <p:cNvPr id="15" name="Content Placeholder 2"/>
          <p:cNvSpPr>
            <a:spLocks noGrp="1"/>
          </p:cNvSpPr>
          <p:nvPr>
            <p:ph idx="1"/>
          </p:nvPr>
        </p:nvSpPr>
        <p:spPr>
          <a:xfrm>
            <a:off x="457200" y="1722438"/>
            <a:ext cx="8229600" cy="4525963"/>
          </a:xfrm>
        </p:spPr>
        <p:txBody>
          <a:bodyPr/>
          <a:lstStyle>
            <a:lvl1pPr>
              <a:defRPr>
                <a:latin typeface="Cambria" pitchFamily="18" charset="0"/>
              </a:defRPr>
            </a:lvl1pPr>
            <a:lvl2pPr>
              <a:defRPr>
                <a:latin typeface="Cambria" pitchFamily="18" charset="0"/>
              </a:defRPr>
            </a:lvl2pPr>
            <a:lvl3pPr>
              <a:defRPr>
                <a:latin typeface="Cambria" pitchFamily="18" charset="0"/>
              </a:defRPr>
            </a:lvl3pPr>
            <a:lvl4pPr>
              <a:defRPr>
                <a:latin typeface="Cambria" pitchFamily="18" charset="0"/>
              </a:defRPr>
            </a:lvl4pPr>
            <a:lvl5pPr>
              <a:defRPr>
                <a:latin typeface="Cambria" pitchFamily="18"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Date Placeholder 3"/>
          <p:cNvSpPr>
            <a:spLocks noGrp="1"/>
          </p:cNvSpPr>
          <p:nvPr>
            <p:ph type="dt" sz="half" idx="10"/>
          </p:nvPr>
        </p:nvSpPr>
        <p:spPr/>
        <p:txBody>
          <a:bodyPr/>
          <a:lstStyle>
            <a:lvl1pPr>
              <a:defRPr>
                <a:solidFill>
                  <a:srgbClr val="002060"/>
                </a:solidFill>
              </a:defRPr>
            </a:lvl1pPr>
          </a:lstStyle>
          <a:p>
            <a:fld id="{109E563D-F207-4478-944A-37304AFFF3DE}" type="datetime1">
              <a:rPr lang="en-US" smtClean="0"/>
              <a:t>8/23/2016</a:t>
            </a:fld>
            <a:endParaRPr lang="en-US"/>
          </a:p>
        </p:txBody>
      </p:sp>
      <p:sp>
        <p:nvSpPr>
          <p:cNvPr id="14" name="Footer Placeholder 4"/>
          <p:cNvSpPr>
            <a:spLocks noGrp="1"/>
          </p:cNvSpPr>
          <p:nvPr>
            <p:ph type="ftr" sz="quarter" idx="11"/>
          </p:nvPr>
        </p:nvSpPr>
        <p:spPr/>
        <p:txBody>
          <a:bodyPr/>
          <a:lstStyle>
            <a:lvl1pPr>
              <a:defRPr>
                <a:solidFill>
                  <a:srgbClr val="002060"/>
                </a:solidFill>
                <a:latin typeface="Cambria" pitchFamily="18" charset="0"/>
              </a:defRPr>
            </a:lvl1pPr>
          </a:lstStyle>
          <a:p>
            <a:endParaRPr lang="en-US"/>
          </a:p>
        </p:txBody>
      </p:sp>
      <p:sp>
        <p:nvSpPr>
          <p:cNvPr id="16" name="Slide Number Placeholder 5"/>
          <p:cNvSpPr>
            <a:spLocks noGrp="1"/>
          </p:cNvSpPr>
          <p:nvPr>
            <p:ph type="sldNum" sz="quarter" idx="12"/>
          </p:nvPr>
        </p:nvSpPr>
        <p:spPr>
          <a:xfrm>
            <a:off x="6975475" y="6356352"/>
            <a:ext cx="2133600" cy="365125"/>
          </a:xfrm>
        </p:spPr>
        <p:txBody>
          <a:bodyPr/>
          <a:lstStyle>
            <a:lvl1pPr>
              <a:defRPr>
                <a:solidFill>
                  <a:srgbClr val="002060"/>
                </a:solidFill>
              </a:defRPr>
            </a:lvl1pPr>
          </a:lstStyle>
          <a:p>
            <a:fld id="{2E94D8AE-66AA-49F8-B0BD-0E2934DA5C67}" type="slidenum">
              <a:rPr lang="en-US" smtClean="0"/>
              <a:t>‹#›</a:t>
            </a:fld>
            <a:endParaRPr lang="en-US"/>
          </a:p>
        </p:txBody>
      </p:sp>
    </p:spTree>
    <p:extLst>
      <p:ext uri="{BB962C8B-B14F-4D97-AF65-F5344CB8AC3E}">
        <p14:creationId xmlns:p14="http://schemas.microsoft.com/office/powerpoint/2010/main" val="2721738334"/>
      </p:ext>
    </p:extLst>
  </p:cSld>
  <p:clrMapOvr>
    <a:masterClrMapping/>
  </p:clrMapOvr>
  <p:transition spd="slow">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6513" y="577851"/>
            <a:ext cx="936626" cy="276999"/>
          </a:xfrm>
          <a:prstGeom prst="rect">
            <a:avLst/>
          </a:prstGeom>
          <a:noFill/>
          <a:ln>
            <a:noFill/>
          </a:ln>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base" hangingPunct="1">
              <a:spcBef>
                <a:spcPct val="0"/>
              </a:spcBef>
              <a:spcAft>
                <a:spcPct val="0"/>
              </a:spcAft>
              <a:defRPr/>
            </a:pPr>
            <a:r>
              <a:rPr lang="en-US" sz="600" b="1" smtClean="0">
                <a:solidFill>
                  <a:prstClr val="white"/>
                </a:solidFill>
                <a:latin typeface="Cambria" pitchFamily="18" charset="0"/>
                <a:ea typeface="ＭＳ Ｐゴシック" pitchFamily="34" charset="-128"/>
              </a:rPr>
              <a:t>KEMENTERIAN PPN/</a:t>
            </a:r>
          </a:p>
          <a:p>
            <a:pPr algn="ctr" eaLnBrk="1" fontAlgn="base" hangingPunct="1">
              <a:spcBef>
                <a:spcPct val="0"/>
              </a:spcBef>
              <a:spcAft>
                <a:spcPct val="0"/>
              </a:spcAft>
              <a:defRPr/>
            </a:pPr>
            <a:r>
              <a:rPr lang="en-US" sz="600" b="1" smtClean="0">
                <a:solidFill>
                  <a:prstClr val="white"/>
                </a:solidFill>
                <a:latin typeface="Cambria" pitchFamily="18" charset="0"/>
                <a:ea typeface="ＭＳ Ｐゴシック" pitchFamily="34" charset="-128"/>
              </a:rPr>
              <a:t>BAPPENAS</a:t>
            </a:r>
          </a:p>
        </p:txBody>
      </p:sp>
      <p:grpSp>
        <p:nvGrpSpPr>
          <p:cNvPr id="5" name="Group 6"/>
          <p:cNvGrpSpPr>
            <a:grpSpLocks/>
          </p:cNvGrpSpPr>
          <p:nvPr/>
        </p:nvGrpSpPr>
        <p:grpSpPr bwMode="auto">
          <a:xfrm>
            <a:off x="1" y="285752"/>
            <a:ext cx="8786813" cy="6215063"/>
            <a:chOff x="0" y="285728"/>
            <a:chExt cx="8786842" cy="6215106"/>
          </a:xfrm>
        </p:grpSpPr>
        <p:sp>
          <p:nvSpPr>
            <p:cNvPr id="6" name="Rectangle 5"/>
            <p:cNvSpPr/>
            <p:nvPr userDrawn="1"/>
          </p:nvSpPr>
          <p:spPr>
            <a:xfrm>
              <a:off x="428626" y="1643050"/>
              <a:ext cx="8358216" cy="485778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dirty="0">
                <a:solidFill>
                  <a:prstClr val="white"/>
                </a:solidFill>
              </a:endParaRPr>
            </a:p>
            <a:p>
              <a:pPr algn="ctr">
                <a:defRPr/>
              </a:pPr>
              <a:endParaRPr lang="id-ID" sz="1000" dirty="0">
                <a:solidFill>
                  <a:prstClr val="white"/>
                </a:solidFill>
              </a:endParaRPr>
            </a:p>
          </p:txBody>
        </p:sp>
        <p:sp>
          <p:nvSpPr>
            <p:cNvPr id="7" name="Rectangle 6"/>
            <p:cNvSpPr/>
            <p:nvPr userDrawn="1"/>
          </p:nvSpPr>
          <p:spPr>
            <a:xfrm>
              <a:off x="428626" y="285728"/>
              <a:ext cx="8358216" cy="1143008"/>
            </a:xfrm>
            <a:prstGeom prst="rect">
              <a:avLst/>
            </a:prstGeom>
            <a:solidFill>
              <a:srgbClr val="0936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3200" b="1" dirty="0">
                <a:solidFill>
                  <a:prstClr val="white"/>
                </a:solidFill>
                <a:ea typeface="Cambria Math" pitchFamily="18" charset="0"/>
              </a:endParaRPr>
            </a:p>
          </p:txBody>
        </p:sp>
        <p:sp>
          <p:nvSpPr>
            <p:cNvPr id="8" name="Rectangle 7"/>
            <p:cNvSpPr/>
            <p:nvPr userDrawn="1"/>
          </p:nvSpPr>
          <p:spPr>
            <a:xfrm>
              <a:off x="428626" y="1489061"/>
              <a:ext cx="8358216" cy="107951"/>
            </a:xfrm>
            <a:prstGeom prst="rect">
              <a:avLst/>
            </a:prstGeom>
            <a:solidFill>
              <a:srgbClr val="0936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solidFill>
                  <a:prstClr val="white"/>
                </a:solidFill>
              </a:endParaRPr>
            </a:p>
          </p:txBody>
        </p:sp>
        <p:sp>
          <p:nvSpPr>
            <p:cNvPr id="9" name="Rounded Rectangle 8"/>
            <p:cNvSpPr/>
            <p:nvPr userDrawn="1"/>
          </p:nvSpPr>
          <p:spPr>
            <a:xfrm>
              <a:off x="142875" y="1643050"/>
              <a:ext cx="8429653" cy="4500593"/>
            </a:xfrm>
            <a:prstGeom prst="roundRect">
              <a:avLst>
                <a:gd name="adj" fmla="val 1536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solidFill>
                  <a:prstClr val="white"/>
                </a:solidFill>
              </a:endParaRPr>
            </a:p>
          </p:txBody>
        </p:sp>
        <p:sp>
          <p:nvSpPr>
            <p:cNvPr id="10" name="Rectangle 9"/>
            <p:cNvSpPr/>
            <p:nvPr userDrawn="1"/>
          </p:nvSpPr>
          <p:spPr>
            <a:xfrm>
              <a:off x="0" y="1643050"/>
              <a:ext cx="8072465" cy="4511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solidFill>
                  <a:prstClr val="white"/>
                </a:solidFill>
              </a:endParaRPr>
            </a:p>
          </p:txBody>
        </p:sp>
      </p:grpSp>
      <p:pic>
        <p:nvPicPr>
          <p:cNvPr id="11" name="Picture 2" descr="D:\BAPPENAS (Design)\BAPPENAS.WEB\garuda.png"/>
          <p:cNvPicPr>
            <a:picLocks noChangeAspect="1" noChangeArrowheads="1"/>
          </p:cNvPicPr>
          <p:nvPr/>
        </p:nvPicPr>
        <p:blipFill>
          <a:blip r:embed="rId2">
            <a:clrChange>
              <a:clrFrom>
                <a:srgbClr val="000000"/>
              </a:clrFrom>
              <a:clrTo>
                <a:srgbClr val="000000">
                  <a:alpha val="0"/>
                </a:srgbClr>
              </a:clrTo>
            </a:clrChange>
          </a:blip>
          <a:srcRect/>
          <a:stretch>
            <a:fillRect/>
          </a:stretch>
        </p:blipFill>
        <p:spPr bwMode="auto">
          <a:xfrm>
            <a:off x="631827" y="384176"/>
            <a:ext cx="608013" cy="660400"/>
          </a:xfrm>
          <a:prstGeom prst="rect">
            <a:avLst/>
          </a:prstGeom>
          <a:noFill/>
          <a:ln w="9525">
            <a:noFill/>
            <a:miter lim="800000"/>
            <a:headEnd/>
            <a:tailEnd/>
          </a:ln>
          <a:effectLst>
            <a:outerShdw dist="38100" dir="5400000" algn="t" rotWithShape="0">
              <a:srgbClr val="808080">
                <a:alpha val="39998"/>
              </a:srgbClr>
            </a:outerShdw>
          </a:effectLst>
        </p:spPr>
      </p:pic>
      <p:sp>
        <p:nvSpPr>
          <p:cNvPr id="12" name="TextBox 11"/>
          <p:cNvSpPr txBox="1"/>
          <p:nvPr/>
        </p:nvSpPr>
        <p:spPr>
          <a:xfrm>
            <a:off x="411163" y="1079500"/>
            <a:ext cx="1066800" cy="307777"/>
          </a:xfrm>
          <a:prstGeom prst="rect">
            <a:avLst/>
          </a:prstGeom>
          <a:noFill/>
        </p:spPr>
        <p:txBody>
          <a:bodyPr>
            <a:spAutoFit/>
          </a:bodyPr>
          <a:lstStyle/>
          <a:p>
            <a:pPr algn="ctr" fontAlgn="base">
              <a:spcBef>
                <a:spcPct val="0"/>
              </a:spcBef>
              <a:spcAft>
                <a:spcPct val="0"/>
              </a:spcAft>
              <a:defRPr/>
            </a:pPr>
            <a:r>
              <a:rPr lang="en-US" sz="700" b="1">
                <a:solidFill>
                  <a:prstClr val="white"/>
                </a:solidFill>
                <a:effectLst>
                  <a:outerShdw blurRad="38100" dist="38100" dir="2700000" algn="tl">
                    <a:srgbClr val="C0C0C0"/>
                  </a:outerShdw>
                </a:effectLst>
                <a:ea typeface="ＭＳ Ｐゴシック" pitchFamily="34" charset="-128"/>
                <a:cs typeface="Arial" charset="0"/>
              </a:rPr>
              <a:t>KEMENTERIAN PPN/</a:t>
            </a:r>
          </a:p>
          <a:p>
            <a:pPr algn="ctr" fontAlgn="base">
              <a:spcBef>
                <a:spcPct val="0"/>
              </a:spcBef>
              <a:spcAft>
                <a:spcPct val="0"/>
              </a:spcAft>
              <a:defRPr/>
            </a:pPr>
            <a:r>
              <a:rPr lang="en-US" sz="700" b="1">
                <a:solidFill>
                  <a:prstClr val="white"/>
                </a:solidFill>
                <a:effectLst>
                  <a:outerShdw blurRad="38100" dist="38100" dir="2700000" algn="tl">
                    <a:srgbClr val="C0C0C0"/>
                  </a:outerShdw>
                </a:effectLst>
                <a:ea typeface="ＭＳ Ｐゴシック" pitchFamily="34" charset="-128"/>
                <a:cs typeface="Arial" charset="0"/>
              </a:rPr>
              <a:t>BAPPENAS</a:t>
            </a: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p:txBody>
          <a:bodyPr/>
          <a:lstStyle>
            <a:lvl1pPr>
              <a:defRPr/>
            </a:lvl1pPr>
          </a:lstStyle>
          <a:p>
            <a:fld id="{5EA8E06B-44D9-4B86-96BD-3E01D7D0A4F5}" type="datetime1">
              <a:rPr lang="en-US" smtClean="0"/>
              <a:t>8/23/2016</a:t>
            </a:fld>
            <a:endParaRPr lang="en-US"/>
          </a:p>
        </p:txBody>
      </p:sp>
      <p:sp>
        <p:nvSpPr>
          <p:cNvPr id="14" name="Footer Placeholder 4"/>
          <p:cNvSpPr>
            <a:spLocks noGrp="1"/>
          </p:cNvSpPr>
          <p:nvPr>
            <p:ph type="ftr" sz="quarter" idx="11"/>
          </p:nvPr>
        </p:nvSpPr>
        <p:spPr/>
        <p:txBody>
          <a:bodyPr/>
          <a:lstStyle>
            <a:lvl1pPr>
              <a:defRPr/>
            </a:lvl1pPr>
          </a:lstStyle>
          <a:p>
            <a:endParaRPr lang="en-US"/>
          </a:p>
        </p:txBody>
      </p:sp>
      <p:sp>
        <p:nvSpPr>
          <p:cNvPr id="15" name="Slide Number Placeholder 5"/>
          <p:cNvSpPr>
            <a:spLocks noGrp="1"/>
          </p:cNvSpPr>
          <p:nvPr>
            <p:ph type="sldNum" sz="quarter" idx="12"/>
          </p:nvPr>
        </p:nvSpPr>
        <p:spPr/>
        <p:txBody>
          <a:bodyPr/>
          <a:lstStyle>
            <a:lvl1pPr>
              <a:defRPr/>
            </a:lvl1pPr>
          </a:lstStyle>
          <a:p>
            <a:fld id="{2E94D8AE-66AA-49F8-B0BD-0E2934DA5C67}" type="slidenum">
              <a:rPr lang="en-US" smtClean="0"/>
              <a:t>‹#›</a:t>
            </a:fld>
            <a:endParaRPr lang="en-US"/>
          </a:p>
        </p:txBody>
      </p:sp>
    </p:spTree>
    <p:extLst>
      <p:ext uri="{BB962C8B-B14F-4D97-AF65-F5344CB8AC3E}">
        <p14:creationId xmlns:p14="http://schemas.microsoft.com/office/powerpoint/2010/main" val="78331408"/>
      </p:ext>
    </p:extLst>
  </p:cSld>
  <p:clrMapOvr>
    <a:masterClrMapping/>
  </p:clrMapOvr>
  <p:transition>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465139"/>
            <a:ext cx="7772400" cy="1431925"/>
          </a:xfrm>
        </p:spPr>
        <p:txBody>
          <a:bodyPr/>
          <a:lstStyle/>
          <a:p>
            <a:r>
              <a:rPr lang="en-US" smtClean="0"/>
              <a:t>Click to edit Master title style</a:t>
            </a:r>
            <a:endParaRPr lang="id-ID"/>
          </a:p>
        </p:txBody>
      </p:sp>
      <p:sp>
        <p:nvSpPr>
          <p:cNvPr id="3" name="Table Placeholder 2"/>
          <p:cNvSpPr>
            <a:spLocks noGrp="1"/>
          </p:cNvSpPr>
          <p:nvPr>
            <p:ph type="tbl" idx="1"/>
          </p:nvPr>
        </p:nvSpPr>
        <p:spPr>
          <a:xfrm>
            <a:off x="685800" y="1981200"/>
            <a:ext cx="7772400" cy="4114800"/>
          </a:xfrm>
        </p:spPr>
        <p:txBody>
          <a:bodyPr rtlCol="0">
            <a:normAutofit/>
          </a:bodyPr>
          <a:lstStyle/>
          <a:p>
            <a:pPr lvl="0"/>
            <a:r>
              <a:rPr lang="en-US" noProof="0" smtClean="0"/>
              <a:t>Click icon to add table</a:t>
            </a:r>
            <a:endParaRPr lang="id-ID" noProof="0" smtClean="0"/>
          </a:p>
        </p:txBody>
      </p:sp>
      <p:sp>
        <p:nvSpPr>
          <p:cNvPr id="4" name="Rectangle 32"/>
          <p:cNvSpPr>
            <a:spLocks noGrp="1" noChangeArrowheads="1"/>
          </p:cNvSpPr>
          <p:nvPr>
            <p:ph type="dt" sz="half" idx="10"/>
          </p:nvPr>
        </p:nvSpPr>
        <p:spPr/>
        <p:txBody>
          <a:bodyPr/>
          <a:lstStyle>
            <a:lvl1pPr>
              <a:defRPr/>
            </a:lvl1pPr>
          </a:lstStyle>
          <a:p>
            <a:fld id="{A1D430A2-1D5B-420F-BB59-682CFD2E38E0}" type="datetime1">
              <a:rPr lang="en-US" smtClean="0"/>
              <a:t>8/23/2016</a:t>
            </a:fld>
            <a:endParaRPr lang="en-US"/>
          </a:p>
        </p:txBody>
      </p:sp>
      <p:sp>
        <p:nvSpPr>
          <p:cNvPr id="5" name="Rectangle 33"/>
          <p:cNvSpPr>
            <a:spLocks noGrp="1" noChangeArrowheads="1"/>
          </p:cNvSpPr>
          <p:nvPr>
            <p:ph type="ftr" sz="quarter" idx="11"/>
          </p:nvPr>
        </p:nvSpPr>
        <p:spPr/>
        <p:txBody>
          <a:bodyPr/>
          <a:lstStyle>
            <a:lvl1pPr>
              <a:defRPr/>
            </a:lvl1pPr>
          </a:lstStyle>
          <a:p>
            <a:endParaRPr lang="en-US"/>
          </a:p>
        </p:txBody>
      </p:sp>
      <p:sp>
        <p:nvSpPr>
          <p:cNvPr id="6" name="Rectangle 34"/>
          <p:cNvSpPr>
            <a:spLocks noGrp="1" noChangeArrowheads="1"/>
          </p:cNvSpPr>
          <p:nvPr>
            <p:ph type="sldNum" sz="quarter" idx="12"/>
          </p:nvPr>
        </p:nvSpPr>
        <p:spPr/>
        <p:txBody>
          <a:bodyPr/>
          <a:lstStyle>
            <a:lvl1pPr>
              <a:defRPr/>
            </a:lvl1pPr>
          </a:lstStyle>
          <a:p>
            <a:fld id="{2E94D8AE-66AA-49F8-B0BD-0E2934DA5C67}" type="slidenum">
              <a:rPr lang="en-US" smtClean="0"/>
              <a:t>‹#›</a:t>
            </a:fld>
            <a:endParaRPr lang="en-US"/>
          </a:p>
        </p:txBody>
      </p:sp>
    </p:spTree>
    <p:extLst>
      <p:ext uri="{BB962C8B-B14F-4D97-AF65-F5344CB8AC3E}">
        <p14:creationId xmlns:p14="http://schemas.microsoft.com/office/powerpoint/2010/main" val="3315470610"/>
      </p:ext>
    </p:extLst>
  </p:cSld>
  <p:clrMapOvr>
    <a:masterClrMapping/>
  </p:clrMapOvr>
  <p:transition>
    <p:check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1371603"/>
            <a:ext cx="7772400" cy="2505076"/>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4" y="4068766"/>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1A28C9-FAA3-41F4-BCAC-19697EB7F683}" type="datetime1">
              <a:rPr lang="en-US" smtClean="0"/>
              <a:t>8/23/2016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94D8AE-66AA-49F8-B0BD-0E2934DA5C67}" type="slidenum">
              <a:rPr lang="en-US" smtClean="0"/>
              <a:t>‹#›</a:t>
            </a:fld>
            <a:endParaRPr lang="en-US"/>
          </a:p>
        </p:txBody>
      </p:sp>
      <p:sp>
        <p:nvSpPr>
          <p:cNvPr id="7" name="Oval 6"/>
          <p:cNvSpPr/>
          <p:nvPr/>
        </p:nvSpPr>
        <p:spPr>
          <a:xfrm>
            <a:off x="4495804" y="3924303"/>
            <a:ext cx="84773"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7" y="3924303"/>
            <a:ext cx="84773"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32" y="3924303"/>
            <a:ext cx="84773"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4221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pic>
        <p:nvPicPr>
          <p:cNvPr id="5" name="Picture 3" descr="E:\Yanuar\Dropbox\Kerjaan\ppt_template_bappenas_newLogo\logo_Bappenas2-01.png"/>
          <p:cNvPicPr>
            <a:picLocks noChangeAspect="1" noChangeArrowheads="1"/>
          </p:cNvPicPr>
          <p:nvPr userDrawn="1"/>
        </p:nvPicPr>
        <p:blipFill>
          <a:blip r:embed="rId2" cstate="print"/>
          <a:srcRect/>
          <a:stretch>
            <a:fillRect/>
          </a:stretch>
        </p:blipFill>
        <p:spPr bwMode="auto">
          <a:xfrm>
            <a:off x="223750" y="188640"/>
            <a:ext cx="757237" cy="757238"/>
          </a:xfrm>
          <a:prstGeom prst="rect">
            <a:avLst/>
          </a:prstGeom>
          <a:noFill/>
          <a:ln w="3175">
            <a:noFill/>
            <a:miter lim="800000"/>
            <a:headEnd/>
            <a:tailEnd/>
          </a:ln>
        </p:spPr>
      </p:pic>
      <p:cxnSp>
        <p:nvCxnSpPr>
          <p:cNvPr id="6" name="Straight Connector 13"/>
          <p:cNvCxnSpPr>
            <a:cxnSpLocks noChangeShapeType="1"/>
          </p:cNvCxnSpPr>
          <p:nvPr userDrawn="1"/>
        </p:nvCxnSpPr>
        <p:spPr bwMode="auto">
          <a:xfrm>
            <a:off x="354013" y="1268413"/>
            <a:ext cx="8412162" cy="0"/>
          </a:xfrm>
          <a:prstGeom prst="line">
            <a:avLst/>
          </a:prstGeom>
          <a:noFill/>
          <a:ln w="9525" algn="ctr">
            <a:solidFill>
              <a:srgbClr val="007DDA"/>
            </a:solidFill>
            <a:prstDash val="dash"/>
            <a:round/>
            <a:headEnd/>
            <a:tailEnd/>
          </a:ln>
        </p:spPr>
      </p:cxnSp>
      <p:sp>
        <p:nvSpPr>
          <p:cNvPr id="7" name="Rectangle 6"/>
          <p:cNvSpPr/>
          <p:nvPr userDrawn="1"/>
        </p:nvSpPr>
        <p:spPr>
          <a:xfrm>
            <a:off x="1" y="6518246"/>
            <a:ext cx="9144000" cy="339754"/>
          </a:xfrm>
          <a:prstGeom prst="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26553739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p:nvSpPr>
        <p:spPr>
          <a:xfrm>
            <a:off x="0" y="2"/>
            <a:ext cx="9144000" cy="1071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latin typeface="Candara" pitchFamily="34" charset="0"/>
            </a:endParaRPr>
          </a:p>
        </p:txBody>
      </p:sp>
      <p:pic>
        <p:nvPicPr>
          <p:cNvPr id="5" name="Picture 3" descr="E:\Yanuar\Dropbox\Kerjaan\ppt_template_bappenas_newLogo\logo_Bappenas2-01.png"/>
          <p:cNvPicPr>
            <a:picLocks noChangeAspect="1" noChangeArrowheads="1"/>
          </p:cNvPicPr>
          <p:nvPr/>
        </p:nvPicPr>
        <p:blipFill>
          <a:blip r:embed="rId2" cstate="print"/>
          <a:srcRect/>
          <a:stretch>
            <a:fillRect/>
          </a:stretch>
        </p:blipFill>
        <p:spPr bwMode="auto">
          <a:xfrm>
            <a:off x="11113" y="31750"/>
            <a:ext cx="933450" cy="933450"/>
          </a:xfrm>
          <a:prstGeom prst="rect">
            <a:avLst/>
          </a:prstGeom>
          <a:noFill/>
          <a:ln w="9525">
            <a:noFill/>
            <a:miter lim="800000"/>
            <a:headEnd/>
            <a:tailEnd/>
          </a:ln>
        </p:spPr>
      </p:pic>
      <p:pic>
        <p:nvPicPr>
          <p:cNvPr id="6" name="Picture 2" descr="E:\Yanuar\Dropbox\Kerjaan\ppt_template_bappenas_newLogo\gradient-01.png"/>
          <p:cNvPicPr>
            <a:picLocks noChangeAspect="1" noChangeArrowheads="1"/>
          </p:cNvPicPr>
          <p:nvPr/>
        </p:nvPicPr>
        <p:blipFill>
          <a:blip r:embed="rId3"/>
          <a:srcRect/>
          <a:stretch>
            <a:fillRect/>
          </a:stretch>
        </p:blipFill>
        <p:spPr bwMode="auto">
          <a:xfrm>
            <a:off x="0" y="1092200"/>
            <a:ext cx="9144000" cy="152400"/>
          </a:xfrm>
          <a:prstGeom prst="rect">
            <a:avLst/>
          </a:prstGeom>
          <a:noFill/>
          <a:ln w="9525">
            <a:noFill/>
            <a:miter lim="800000"/>
            <a:headEnd/>
            <a:tailEnd/>
          </a:ln>
        </p:spPr>
      </p:pic>
      <p:sp>
        <p:nvSpPr>
          <p:cNvPr id="7" name="Rectangle 6"/>
          <p:cNvSpPr/>
          <p:nvPr/>
        </p:nvSpPr>
        <p:spPr>
          <a:xfrm rot="9088777">
            <a:off x="44451" y="1044576"/>
            <a:ext cx="252413" cy="252413"/>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rot="9088777">
            <a:off x="258763" y="1044576"/>
            <a:ext cx="252412" cy="252413"/>
          </a:xfrm>
          <a:prstGeom prst="rect">
            <a:avLst/>
          </a:prstGeom>
        </p:spPr>
        <p:style>
          <a:lnRef idx="1">
            <a:schemeClr val="accent3"/>
          </a:lnRef>
          <a:fillRef idx="3">
            <a:schemeClr val="accent3"/>
          </a:fillRef>
          <a:effectRef idx="2">
            <a:schemeClr val="accent3"/>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9" name="Rectangle 8"/>
          <p:cNvSpPr/>
          <p:nvPr/>
        </p:nvSpPr>
        <p:spPr>
          <a:xfrm rot="9088777">
            <a:off x="446088" y="1044576"/>
            <a:ext cx="252412" cy="252413"/>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957266" y="71439"/>
            <a:ext cx="7686700" cy="928670"/>
          </a:xfrm>
        </p:spPr>
        <p:txBody>
          <a:bodyPr/>
          <a:lstStyle>
            <a:lvl1pPr>
              <a:defRPr>
                <a:solidFill>
                  <a:schemeClr val="accent5">
                    <a:lumMod val="75000"/>
                  </a:schemeClr>
                </a:solidFill>
                <a:latin typeface="Candara"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latin typeface="Corbel" pitchFamily="34" charset="0"/>
              </a:defRPr>
            </a:lvl1pPr>
            <a:lvl2pPr>
              <a:defRPr>
                <a:latin typeface="Corbel" pitchFamily="34" charset="0"/>
              </a:defRPr>
            </a:lvl2pPr>
            <a:lvl3pPr>
              <a:defRPr>
                <a:latin typeface="Corbel" pitchFamily="34" charset="0"/>
              </a:defRPr>
            </a:lvl3pPr>
            <a:lvl4pPr>
              <a:defRPr>
                <a:latin typeface="Corbel" pitchFamily="34" charset="0"/>
              </a:defRPr>
            </a:lvl4pPr>
            <a:lvl5pPr>
              <a:defRPr>
                <a:latin typeface="Corbe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Date Placeholder 3"/>
          <p:cNvSpPr>
            <a:spLocks noGrp="1"/>
          </p:cNvSpPr>
          <p:nvPr>
            <p:ph type="dt" sz="half" idx="10"/>
          </p:nvPr>
        </p:nvSpPr>
        <p:spPr/>
        <p:txBody>
          <a:bodyPr/>
          <a:lstStyle>
            <a:lvl1pPr>
              <a:defRPr/>
            </a:lvl1pPr>
          </a:lstStyle>
          <a:p>
            <a:fld id="{633BD895-CBAA-48A7-A5E6-8E0270376F39}" type="datetime1">
              <a:rPr lang="en-US" smtClean="0"/>
              <a:t>8/23/2016</a:t>
            </a:fld>
            <a:endParaRPr lang="en-US"/>
          </a:p>
        </p:txBody>
      </p:sp>
      <p:sp>
        <p:nvSpPr>
          <p:cNvPr id="11" name="Footer Placeholder 4"/>
          <p:cNvSpPr>
            <a:spLocks noGrp="1"/>
          </p:cNvSpPr>
          <p:nvPr>
            <p:ph type="ftr" sz="quarter" idx="11"/>
          </p:nvPr>
        </p:nvSpPr>
        <p:spPr/>
        <p:txBody>
          <a:bodyPr/>
          <a:lstStyle>
            <a:lvl1pPr>
              <a:defRPr/>
            </a:lvl1pPr>
          </a:lstStyle>
          <a:p>
            <a:endParaRPr lang="en-US"/>
          </a:p>
        </p:txBody>
      </p:sp>
      <p:sp>
        <p:nvSpPr>
          <p:cNvPr id="12" name="Slide Number Placeholder 5"/>
          <p:cNvSpPr>
            <a:spLocks noGrp="1"/>
          </p:cNvSpPr>
          <p:nvPr>
            <p:ph type="sldNum" sz="quarter" idx="12"/>
          </p:nvPr>
        </p:nvSpPr>
        <p:spPr/>
        <p:txBody>
          <a:bodyPr/>
          <a:lstStyle>
            <a:lvl1pPr>
              <a:defRPr/>
            </a:lvl1pPr>
          </a:lstStyle>
          <a:p>
            <a:fld id="{2E94D8AE-66AA-49F8-B0BD-0E2934DA5C67}" type="slidenum">
              <a:rPr lang="en-US" smtClean="0"/>
              <a:t>‹#›</a:t>
            </a:fld>
            <a:endParaRPr lang="en-US"/>
          </a:p>
        </p:txBody>
      </p:sp>
    </p:spTree>
    <p:extLst>
      <p:ext uri="{BB962C8B-B14F-4D97-AF65-F5344CB8AC3E}">
        <p14:creationId xmlns:p14="http://schemas.microsoft.com/office/powerpoint/2010/main" val="1707235406"/>
      </p:ext>
    </p:extLst>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928938"/>
            <a:ext cx="9144000" cy="1571626"/>
          </a:xfrm>
          <a:prstGeom prst="rect">
            <a:avLst/>
          </a:prstGeom>
          <a:gradFill rotWithShape="1">
            <a:gsLst>
              <a:gs pos="0">
                <a:srgbClr val="F5FFE6"/>
              </a:gs>
              <a:gs pos="64999">
                <a:srgbClr val="E4FDC2"/>
              </a:gs>
              <a:gs pos="100000">
                <a:srgbClr val="DAFDA7"/>
              </a:gs>
            </a:gsLst>
            <a:lin ang="5400000" scaled="1"/>
          </a:gradFill>
          <a:ln w="9525">
            <a:solidFill>
              <a:srgbClr val="98B954"/>
            </a:solidFill>
            <a:miter lim="800000"/>
            <a:headEnd/>
            <a:tailEnd/>
          </a:ln>
          <a:effectLst>
            <a:outerShdw dist="20000" dir="5400000" rotWithShape="0">
              <a:srgbClr val="808080">
                <a:alpha val="37999"/>
              </a:srgbClr>
            </a:outerShdw>
          </a:effectLst>
        </p:spPr>
        <p:txBody>
          <a:bodyPr anchor="ctr"/>
          <a:lstStyle/>
          <a:p>
            <a:pPr algn="ctr" fontAlgn="base">
              <a:spcBef>
                <a:spcPct val="0"/>
              </a:spcBef>
              <a:spcAft>
                <a:spcPct val="0"/>
              </a:spcAft>
              <a:defRPr/>
            </a:pPr>
            <a:endParaRPr lang="id-ID">
              <a:solidFill>
                <a:srgbClr val="000000"/>
              </a:solidFill>
              <a:ea typeface="ＭＳ Ｐゴシック" pitchFamily="34" charset="-128"/>
            </a:endParaRPr>
          </a:p>
        </p:txBody>
      </p:sp>
      <p:pic>
        <p:nvPicPr>
          <p:cNvPr id="4" name="Picture 7" descr="logo_Bappenas-01.png"/>
          <p:cNvPicPr>
            <a:picLocks noChangeAspect="1"/>
          </p:cNvPicPr>
          <p:nvPr/>
        </p:nvPicPr>
        <p:blipFill>
          <a:blip r:embed="rId2"/>
          <a:srcRect/>
          <a:stretch>
            <a:fillRect/>
          </a:stretch>
        </p:blipFill>
        <p:spPr bwMode="auto">
          <a:xfrm>
            <a:off x="2428877" y="1000126"/>
            <a:ext cx="3929063" cy="1546225"/>
          </a:xfrm>
          <a:prstGeom prst="rect">
            <a:avLst/>
          </a:prstGeom>
          <a:noFill/>
          <a:ln w="9525">
            <a:noFill/>
            <a:miter lim="800000"/>
            <a:headEnd/>
            <a:tailEnd/>
          </a:ln>
        </p:spPr>
      </p:pic>
      <p:sp>
        <p:nvSpPr>
          <p:cNvPr id="5" name="Rectangle 4"/>
          <p:cNvSpPr/>
          <p:nvPr/>
        </p:nvSpPr>
        <p:spPr>
          <a:xfrm>
            <a:off x="142875" y="3038476"/>
            <a:ext cx="396000" cy="3960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5"/>
          <p:cNvSpPr/>
          <p:nvPr/>
        </p:nvSpPr>
        <p:spPr>
          <a:xfrm>
            <a:off x="138082" y="3479800"/>
            <a:ext cx="396000" cy="396000"/>
          </a:xfrm>
          <a:prstGeom prst="rect">
            <a:avLst/>
          </a:prstGeom>
        </p:spPr>
        <p:style>
          <a:lnRef idx="1">
            <a:schemeClr val="accent3"/>
          </a:lnRef>
          <a:fillRef idx="3">
            <a:schemeClr val="accent3"/>
          </a:fillRef>
          <a:effectRef idx="2">
            <a:schemeClr val="accent3"/>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Rectangle 6"/>
          <p:cNvSpPr/>
          <p:nvPr/>
        </p:nvSpPr>
        <p:spPr>
          <a:xfrm>
            <a:off x="138082" y="3929066"/>
            <a:ext cx="396000" cy="396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1785918" y="3000372"/>
            <a:ext cx="7143800" cy="1362076"/>
          </a:xfrm>
        </p:spPr>
        <p:txBody>
          <a:bodyPr anchor="t"/>
          <a:lstStyle>
            <a:lvl1pPr algn="l">
              <a:defRPr sz="4000" b="1" cap="all"/>
            </a:lvl1pPr>
          </a:lstStyle>
          <a:p>
            <a:r>
              <a:rPr lang="en-US" smtClean="0"/>
              <a:t>Click to edit Master title style</a:t>
            </a:r>
            <a:endParaRPr lang="en-US" dirty="0"/>
          </a:p>
        </p:txBody>
      </p:sp>
      <p:sp>
        <p:nvSpPr>
          <p:cNvPr id="8" name="Date Placeholder 3"/>
          <p:cNvSpPr>
            <a:spLocks noGrp="1"/>
          </p:cNvSpPr>
          <p:nvPr>
            <p:ph type="dt" sz="half" idx="10"/>
          </p:nvPr>
        </p:nvSpPr>
        <p:spPr/>
        <p:txBody>
          <a:bodyPr/>
          <a:lstStyle>
            <a:lvl1pPr>
              <a:defRPr/>
            </a:lvl1pPr>
          </a:lstStyle>
          <a:p>
            <a:fld id="{28C8E8FD-9EDC-49C1-978D-3FD8D0D6B228}" type="datetime1">
              <a:rPr lang="en-US" smtClean="0"/>
              <a:t>8/23/2016</a:t>
            </a:fld>
            <a:endParaRPr lang="en-US"/>
          </a:p>
        </p:txBody>
      </p:sp>
      <p:sp>
        <p:nvSpPr>
          <p:cNvPr id="9" name="Footer Placeholder 4"/>
          <p:cNvSpPr>
            <a:spLocks noGrp="1"/>
          </p:cNvSpPr>
          <p:nvPr>
            <p:ph type="ftr" sz="quarter" idx="11"/>
          </p:nvPr>
        </p:nvSpPr>
        <p:spPr/>
        <p:txBody>
          <a:bodyPr/>
          <a:lstStyle>
            <a:lvl1pPr>
              <a:defRPr/>
            </a:lvl1pPr>
          </a:lstStyle>
          <a:p>
            <a:endParaRPr lang="en-US"/>
          </a:p>
        </p:txBody>
      </p:sp>
      <p:sp>
        <p:nvSpPr>
          <p:cNvPr id="10" name="Slide Number Placeholder 5"/>
          <p:cNvSpPr>
            <a:spLocks noGrp="1"/>
          </p:cNvSpPr>
          <p:nvPr>
            <p:ph type="sldNum" sz="quarter" idx="12"/>
          </p:nvPr>
        </p:nvSpPr>
        <p:spPr/>
        <p:txBody>
          <a:bodyPr/>
          <a:lstStyle>
            <a:lvl1pPr>
              <a:defRPr/>
            </a:lvl1pPr>
          </a:lstStyle>
          <a:p>
            <a:fld id="{2E94D8AE-66AA-49F8-B0BD-0E2934DA5C67}" type="slidenum">
              <a:rPr lang="en-US" smtClean="0"/>
              <a:t>‹#›</a:t>
            </a:fld>
            <a:endParaRPr lang="en-US"/>
          </a:p>
        </p:txBody>
      </p:sp>
    </p:spTree>
    <p:extLst>
      <p:ext uri="{BB962C8B-B14F-4D97-AF65-F5344CB8AC3E}">
        <p14:creationId xmlns:p14="http://schemas.microsoft.com/office/powerpoint/2010/main" val="3018277387"/>
      </p:ext>
    </p:extLst>
  </p:cSld>
  <p:clrMapOvr>
    <a:masterClrMapping/>
  </p:clrMapOvr>
  <p:transition>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C29766C5-42D4-48F1-BF64-80928087815E}" type="datetime1">
              <a:rPr lang="en-US" smtClean="0"/>
              <a:t>8/23/2016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2E94D8AE-66AA-49F8-B0BD-0E2934DA5C67}" type="slidenum">
              <a:rPr lang="en-US" smtClean="0"/>
              <a:t>‹#›</a:t>
            </a:fld>
            <a:endParaRPr lang="en-US"/>
          </a:p>
        </p:txBody>
      </p:sp>
      <p:sp>
        <p:nvSpPr>
          <p:cNvPr id="8" name="Rectangle 7"/>
          <p:cNvSpPr/>
          <p:nvPr/>
        </p:nvSpPr>
        <p:spPr>
          <a:xfrm>
            <a:off x="0" y="2"/>
            <a:ext cx="944563" cy="1071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pic>
        <p:nvPicPr>
          <p:cNvPr id="9" name="Picture 3" descr="E:\Yanuar\Dropbox\Kerjaan\ppt_template_bappenas_newLogo\logo_Bappenas2-01.png"/>
          <p:cNvPicPr>
            <a:picLocks noChangeAspect="1" noChangeArrowheads="1"/>
          </p:cNvPicPr>
          <p:nvPr/>
        </p:nvPicPr>
        <p:blipFill>
          <a:blip r:embed="rId2" cstate="print"/>
          <a:srcRect/>
          <a:stretch>
            <a:fillRect/>
          </a:stretch>
        </p:blipFill>
        <p:spPr bwMode="auto">
          <a:xfrm>
            <a:off x="11113" y="31750"/>
            <a:ext cx="933450" cy="933450"/>
          </a:xfrm>
          <a:prstGeom prst="rect">
            <a:avLst/>
          </a:prstGeom>
          <a:noFill/>
          <a:ln w="9525">
            <a:noFill/>
            <a:miter lim="800000"/>
            <a:headEnd/>
            <a:tailEnd/>
          </a:ln>
        </p:spPr>
      </p:pic>
      <p:pic>
        <p:nvPicPr>
          <p:cNvPr id="10" name="Picture 2" descr="E:\Yanuar\Dropbox\Kerjaan\ppt_template_bappenas_newLogo\gradient-01.png"/>
          <p:cNvPicPr>
            <a:picLocks noChangeAspect="1" noChangeArrowheads="1"/>
          </p:cNvPicPr>
          <p:nvPr/>
        </p:nvPicPr>
        <p:blipFill>
          <a:blip r:embed="rId3"/>
          <a:srcRect/>
          <a:stretch>
            <a:fillRect/>
          </a:stretch>
        </p:blipFill>
        <p:spPr bwMode="auto">
          <a:xfrm>
            <a:off x="0" y="1092200"/>
            <a:ext cx="9144000" cy="152400"/>
          </a:xfrm>
          <a:prstGeom prst="rect">
            <a:avLst/>
          </a:prstGeom>
          <a:noFill/>
          <a:ln w="9525">
            <a:noFill/>
            <a:miter lim="800000"/>
            <a:headEnd/>
            <a:tailEnd/>
          </a:ln>
        </p:spPr>
      </p:pic>
      <p:sp>
        <p:nvSpPr>
          <p:cNvPr id="11" name="Rectangle 10"/>
          <p:cNvSpPr/>
          <p:nvPr/>
        </p:nvSpPr>
        <p:spPr>
          <a:xfrm rot="9088777">
            <a:off x="44451" y="1044576"/>
            <a:ext cx="252413" cy="252413"/>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2" name="Rectangle 11"/>
          <p:cNvSpPr/>
          <p:nvPr/>
        </p:nvSpPr>
        <p:spPr>
          <a:xfrm rot="9088777">
            <a:off x="258763" y="1044576"/>
            <a:ext cx="252412" cy="252413"/>
          </a:xfrm>
          <a:prstGeom prst="rect">
            <a:avLst/>
          </a:prstGeom>
        </p:spPr>
        <p:style>
          <a:lnRef idx="1">
            <a:schemeClr val="accent3"/>
          </a:lnRef>
          <a:fillRef idx="3">
            <a:schemeClr val="accent3"/>
          </a:fillRef>
          <a:effectRef idx="2">
            <a:schemeClr val="accent3"/>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3" name="Rectangle 12"/>
          <p:cNvSpPr/>
          <p:nvPr/>
        </p:nvSpPr>
        <p:spPr>
          <a:xfrm rot="9088777">
            <a:off x="446088" y="1044576"/>
            <a:ext cx="252412" cy="252413"/>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4" name="Title 1"/>
          <p:cNvSpPr>
            <a:spLocks noGrp="1"/>
          </p:cNvSpPr>
          <p:nvPr>
            <p:ph type="title"/>
          </p:nvPr>
        </p:nvSpPr>
        <p:spPr>
          <a:xfrm>
            <a:off x="957266" y="71439"/>
            <a:ext cx="7686700" cy="928670"/>
          </a:xfrm>
        </p:spPr>
        <p:txBody>
          <a:bodyPr/>
          <a:lstStyle>
            <a:lvl1pPr>
              <a:defRPr>
                <a:solidFill>
                  <a:schemeClr val="accent5">
                    <a:lumMod val="7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4265926795"/>
      </p:ext>
    </p:extLst>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B2F81CA8-8F91-4F66-8F3E-AA647F41DFD4}" type="datetime1">
              <a:rPr lang="en-US" smtClean="0"/>
              <a:t>8/23/2016</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E94D8AE-66AA-49F8-B0BD-0E2934DA5C67}" type="slidenum">
              <a:rPr lang="en-US" smtClean="0"/>
              <a:t>‹#›</a:t>
            </a:fld>
            <a:endParaRPr lang="en-US"/>
          </a:p>
        </p:txBody>
      </p:sp>
      <p:sp>
        <p:nvSpPr>
          <p:cNvPr id="17" name="Rectangle 16"/>
          <p:cNvSpPr/>
          <p:nvPr/>
        </p:nvSpPr>
        <p:spPr>
          <a:xfrm>
            <a:off x="0" y="2"/>
            <a:ext cx="9144000" cy="1071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pic>
        <p:nvPicPr>
          <p:cNvPr id="18" name="Picture 3" descr="E:\Yanuar\Dropbox\Kerjaan\ppt_template_bappenas_newLogo\logo_Bappenas2-01.png"/>
          <p:cNvPicPr>
            <a:picLocks noChangeAspect="1" noChangeArrowheads="1"/>
          </p:cNvPicPr>
          <p:nvPr/>
        </p:nvPicPr>
        <p:blipFill>
          <a:blip r:embed="rId2" cstate="print"/>
          <a:srcRect/>
          <a:stretch>
            <a:fillRect/>
          </a:stretch>
        </p:blipFill>
        <p:spPr bwMode="auto">
          <a:xfrm>
            <a:off x="11113" y="31750"/>
            <a:ext cx="933450" cy="933450"/>
          </a:xfrm>
          <a:prstGeom prst="rect">
            <a:avLst/>
          </a:prstGeom>
          <a:noFill/>
          <a:ln w="9525">
            <a:noFill/>
            <a:miter lim="800000"/>
            <a:headEnd/>
            <a:tailEnd/>
          </a:ln>
        </p:spPr>
      </p:pic>
      <p:pic>
        <p:nvPicPr>
          <p:cNvPr id="19" name="Picture 2" descr="E:\Yanuar\Dropbox\Kerjaan\ppt_template_bappenas_newLogo\gradient-01.png"/>
          <p:cNvPicPr>
            <a:picLocks noChangeAspect="1" noChangeArrowheads="1"/>
          </p:cNvPicPr>
          <p:nvPr/>
        </p:nvPicPr>
        <p:blipFill>
          <a:blip r:embed="rId3"/>
          <a:srcRect/>
          <a:stretch>
            <a:fillRect/>
          </a:stretch>
        </p:blipFill>
        <p:spPr bwMode="auto">
          <a:xfrm>
            <a:off x="0" y="1092200"/>
            <a:ext cx="9144000" cy="152400"/>
          </a:xfrm>
          <a:prstGeom prst="rect">
            <a:avLst/>
          </a:prstGeom>
          <a:noFill/>
          <a:ln w="9525">
            <a:noFill/>
            <a:miter lim="800000"/>
            <a:headEnd/>
            <a:tailEnd/>
          </a:ln>
        </p:spPr>
      </p:pic>
      <p:sp>
        <p:nvSpPr>
          <p:cNvPr id="20" name="Rectangle 19"/>
          <p:cNvSpPr/>
          <p:nvPr/>
        </p:nvSpPr>
        <p:spPr>
          <a:xfrm rot="9088777">
            <a:off x="44451" y="1044576"/>
            <a:ext cx="252413" cy="252413"/>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1" name="Rectangle 20"/>
          <p:cNvSpPr/>
          <p:nvPr/>
        </p:nvSpPr>
        <p:spPr>
          <a:xfrm rot="9088777">
            <a:off x="258763" y="1044576"/>
            <a:ext cx="252412" cy="252413"/>
          </a:xfrm>
          <a:prstGeom prst="rect">
            <a:avLst/>
          </a:prstGeom>
        </p:spPr>
        <p:style>
          <a:lnRef idx="1">
            <a:schemeClr val="accent3"/>
          </a:lnRef>
          <a:fillRef idx="3">
            <a:schemeClr val="accent3"/>
          </a:fillRef>
          <a:effectRef idx="2">
            <a:schemeClr val="accent3"/>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2" name="Rectangle 21"/>
          <p:cNvSpPr/>
          <p:nvPr/>
        </p:nvSpPr>
        <p:spPr>
          <a:xfrm rot="9088777">
            <a:off x="446088" y="1044576"/>
            <a:ext cx="252412" cy="252413"/>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3" name="Title 1"/>
          <p:cNvSpPr>
            <a:spLocks noGrp="1"/>
          </p:cNvSpPr>
          <p:nvPr>
            <p:ph type="title"/>
          </p:nvPr>
        </p:nvSpPr>
        <p:spPr>
          <a:xfrm>
            <a:off x="957266" y="71439"/>
            <a:ext cx="7686700" cy="928670"/>
          </a:xfrm>
        </p:spPr>
        <p:txBody>
          <a:bodyPr/>
          <a:lstStyle>
            <a:lvl1pPr>
              <a:defRPr>
                <a:solidFill>
                  <a:schemeClr val="accent5">
                    <a:lumMod val="7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184493618"/>
      </p:ext>
    </p:extLst>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A3ACE930-B86E-488C-B789-B881EE49FB69}" type="datetime1">
              <a:rPr lang="en-US" smtClean="0"/>
              <a:t>8/23/2016</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2E94D8AE-66AA-49F8-B0BD-0E2934DA5C67}" type="slidenum">
              <a:rPr lang="en-US" smtClean="0"/>
              <a:t>‹#›</a:t>
            </a:fld>
            <a:endParaRPr lang="en-US"/>
          </a:p>
        </p:txBody>
      </p:sp>
    </p:spTree>
    <p:extLst>
      <p:ext uri="{BB962C8B-B14F-4D97-AF65-F5344CB8AC3E}">
        <p14:creationId xmlns:p14="http://schemas.microsoft.com/office/powerpoint/2010/main" val="2255329483"/>
      </p:ext>
    </p:extLst>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09EB57FE-BE12-4AB0-9B9D-59C87A8EB19C}" type="datetime1">
              <a:rPr lang="en-US" smtClean="0"/>
              <a:t>8/23/2016</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2E94D8AE-66AA-49F8-B0BD-0E2934DA5C67}" type="slidenum">
              <a:rPr lang="en-US" smtClean="0"/>
              <a:t>‹#›</a:t>
            </a:fld>
            <a:endParaRPr lang="en-US"/>
          </a:p>
        </p:txBody>
      </p:sp>
    </p:spTree>
    <p:extLst>
      <p:ext uri="{BB962C8B-B14F-4D97-AF65-F5344CB8AC3E}">
        <p14:creationId xmlns:p14="http://schemas.microsoft.com/office/powerpoint/2010/main" val="3828352485"/>
      </p:ext>
    </p:extLst>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1"/>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8AB3619-8DD2-44A5-9F76-A15615B3D514}" type="datetime1">
              <a:rPr lang="en-US" smtClean="0"/>
              <a:t>8/23/2016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2E94D8AE-66AA-49F8-B0BD-0E2934DA5C67}" type="slidenum">
              <a:rPr lang="en-US" smtClean="0"/>
              <a:t>‹#›</a:t>
            </a:fld>
            <a:endParaRPr lang="en-US"/>
          </a:p>
        </p:txBody>
      </p:sp>
    </p:spTree>
    <p:extLst>
      <p:ext uri="{BB962C8B-B14F-4D97-AF65-F5344CB8AC3E}">
        <p14:creationId xmlns:p14="http://schemas.microsoft.com/office/powerpoint/2010/main" val="1583487017"/>
      </p:ext>
    </p:extLst>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05B77D42-1BB9-4853-B924-E05C7744D975}" type="datetime1">
              <a:rPr lang="en-US" smtClean="0"/>
              <a:t>8/23/2016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2E94D8AE-66AA-49F8-B0BD-0E2934DA5C67}" type="slidenum">
              <a:rPr lang="en-US" smtClean="0"/>
              <a:t>‹#›</a:t>
            </a:fld>
            <a:endParaRPr lang="en-US"/>
          </a:p>
        </p:txBody>
      </p:sp>
    </p:spTree>
    <p:extLst>
      <p:ext uri="{BB962C8B-B14F-4D97-AF65-F5344CB8AC3E}">
        <p14:creationId xmlns:p14="http://schemas.microsoft.com/office/powerpoint/2010/main" val="780814125"/>
      </p:ext>
    </p:extLst>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latin typeface="Cambria" pitchFamily="18" charset="0"/>
                <a:ea typeface="ＭＳ Ｐゴシック" pitchFamily="34" charset="-128"/>
                <a:cs typeface="Arial" charset="0"/>
              </a:defRPr>
            </a:lvl1pPr>
          </a:lstStyle>
          <a:p>
            <a:fld id="{F6453DC5-980A-4E22-85E1-7F9EBD96813B}" type="datetime1">
              <a:rPr lang="en-US" smtClean="0"/>
              <a:t>8/23/2016</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solidFill>
                <a:latin typeface="Cambria" pitchFamily="18" charset="0"/>
                <a:ea typeface="+mn-ea"/>
                <a:cs typeface="+mn-cs"/>
              </a:defRPr>
            </a:lvl1pPr>
          </a:lstStyle>
          <a:p>
            <a:endParaRPr lang="en-US"/>
          </a:p>
        </p:txBody>
      </p:sp>
      <p:sp>
        <p:nvSpPr>
          <p:cNvPr id="6" name="Slide Number Placeholder 5"/>
          <p:cNvSpPr>
            <a:spLocks noGrp="1"/>
          </p:cNvSpPr>
          <p:nvPr>
            <p:ph type="sldNum" sz="quarter" idx="4"/>
          </p:nvPr>
        </p:nvSpPr>
        <p:spPr>
          <a:xfrm>
            <a:off x="6978650" y="6461126"/>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100" b="1">
                <a:latin typeface="Cambria" pitchFamily="18" charset="0"/>
                <a:ea typeface="ＭＳ Ｐゴシック" pitchFamily="34" charset="-128"/>
                <a:cs typeface="Arial" charset="0"/>
              </a:defRPr>
            </a:lvl1pPr>
          </a:lstStyle>
          <a:p>
            <a:fld id="{2E94D8AE-66AA-49F8-B0BD-0E2934DA5C67}" type="slidenum">
              <a:rPr lang="en-US" smtClean="0"/>
              <a:t>‹#›</a:t>
            </a:fld>
            <a:endParaRPr lang="en-US"/>
          </a:p>
        </p:txBody>
      </p:sp>
    </p:spTree>
    <p:extLst>
      <p:ext uri="{BB962C8B-B14F-4D97-AF65-F5344CB8AC3E}">
        <p14:creationId xmlns:p14="http://schemas.microsoft.com/office/powerpoint/2010/main" val="19406166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7" r:id="rId16"/>
  </p:sldLayoutIdLst>
  <p:transition>
    <p:wipe dir="d"/>
  </p:transition>
  <p:hf hdr="0" ftr="0" dt="0"/>
  <p:txStyles>
    <p:titleStyle>
      <a:lvl1pPr algn="ctr" rtl="0" eaLnBrk="1" fontAlgn="base" hangingPunct="1">
        <a:spcBef>
          <a:spcPct val="0"/>
        </a:spcBef>
        <a:spcAft>
          <a:spcPct val="0"/>
        </a:spcAft>
        <a:defRPr sz="4400" b="1" kern="1200">
          <a:solidFill>
            <a:schemeClr val="tx1"/>
          </a:solidFill>
          <a:latin typeface="Cambria" pitchFamily="18" charset="0"/>
          <a:ea typeface="MS PGothic" pitchFamily="34" charset="-128"/>
          <a:cs typeface="ＭＳ Ｐゴシック" charset="0"/>
        </a:defRPr>
      </a:lvl1pPr>
      <a:lvl2pPr algn="ctr" rtl="0" eaLnBrk="1" fontAlgn="base" hangingPunct="1">
        <a:spcBef>
          <a:spcPct val="0"/>
        </a:spcBef>
        <a:spcAft>
          <a:spcPct val="0"/>
        </a:spcAft>
        <a:defRPr sz="4400" b="1">
          <a:solidFill>
            <a:schemeClr val="tx1"/>
          </a:solidFill>
          <a:latin typeface="Cambria" pitchFamily="18" charset="0"/>
          <a:ea typeface="MS PGothic" pitchFamily="34" charset="-128"/>
          <a:cs typeface="ＭＳ Ｐゴシック" charset="0"/>
        </a:defRPr>
      </a:lvl2pPr>
      <a:lvl3pPr algn="ctr" rtl="0" eaLnBrk="1" fontAlgn="base" hangingPunct="1">
        <a:spcBef>
          <a:spcPct val="0"/>
        </a:spcBef>
        <a:spcAft>
          <a:spcPct val="0"/>
        </a:spcAft>
        <a:defRPr sz="4400" b="1">
          <a:solidFill>
            <a:schemeClr val="tx1"/>
          </a:solidFill>
          <a:latin typeface="Cambria" pitchFamily="18" charset="0"/>
          <a:ea typeface="MS PGothic" pitchFamily="34" charset="-128"/>
          <a:cs typeface="ＭＳ Ｐゴシック" charset="0"/>
        </a:defRPr>
      </a:lvl3pPr>
      <a:lvl4pPr algn="ctr" rtl="0" eaLnBrk="1" fontAlgn="base" hangingPunct="1">
        <a:spcBef>
          <a:spcPct val="0"/>
        </a:spcBef>
        <a:spcAft>
          <a:spcPct val="0"/>
        </a:spcAft>
        <a:defRPr sz="4400" b="1">
          <a:solidFill>
            <a:schemeClr val="tx1"/>
          </a:solidFill>
          <a:latin typeface="Cambria" pitchFamily="18" charset="0"/>
          <a:ea typeface="MS PGothic" pitchFamily="34" charset="-128"/>
          <a:cs typeface="ＭＳ Ｐゴシック" charset="0"/>
        </a:defRPr>
      </a:lvl4pPr>
      <a:lvl5pPr algn="ctr" rtl="0" eaLnBrk="1" fontAlgn="base" hangingPunct="1">
        <a:spcBef>
          <a:spcPct val="0"/>
        </a:spcBef>
        <a:spcAft>
          <a:spcPct val="0"/>
        </a:spcAft>
        <a:defRPr sz="4400" b="1">
          <a:solidFill>
            <a:schemeClr val="tx1"/>
          </a:solidFill>
          <a:latin typeface="Cambria" pitchFamily="18" charset="0"/>
          <a:ea typeface="MS PGothic" pitchFamily="34" charset="-128"/>
          <a:cs typeface="ＭＳ Ｐゴシック" charset="0"/>
        </a:defRPr>
      </a:lvl5pPr>
      <a:lvl6pPr marL="457200" algn="ctr" rtl="0" eaLnBrk="1" fontAlgn="base" hangingPunct="1">
        <a:spcBef>
          <a:spcPct val="0"/>
        </a:spcBef>
        <a:spcAft>
          <a:spcPct val="0"/>
        </a:spcAft>
        <a:defRPr sz="4400" b="1">
          <a:solidFill>
            <a:schemeClr val="tx1"/>
          </a:solidFill>
          <a:latin typeface="Cambria" pitchFamily="18" charset="0"/>
        </a:defRPr>
      </a:lvl6pPr>
      <a:lvl7pPr marL="914400" algn="ctr" rtl="0" eaLnBrk="1" fontAlgn="base" hangingPunct="1">
        <a:spcBef>
          <a:spcPct val="0"/>
        </a:spcBef>
        <a:spcAft>
          <a:spcPct val="0"/>
        </a:spcAft>
        <a:defRPr sz="4400" b="1">
          <a:solidFill>
            <a:schemeClr val="tx1"/>
          </a:solidFill>
          <a:latin typeface="Cambria" pitchFamily="18" charset="0"/>
        </a:defRPr>
      </a:lvl7pPr>
      <a:lvl8pPr marL="1371600" algn="ctr" rtl="0" eaLnBrk="1" fontAlgn="base" hangingPunct="1">
        <a:spcBef>
          <a:spcPct val="0"/>
        </a:spcBef>
        <a:spcAft>
          <a:spcPct val="0"/>
        </a:spcAft>
        <a:defRPr sz="4400" b="1">
          <a:solidFill>
            <a:schemeClr val="tx1"/>
          </a:solidFill>
          <a:latin typeface="Cambria" pitchFamily="18" charset="0"/>
        </a:defRPr>
      </a:lvl8pPr>
      <a:lvl9pPr marL="1828800" algn="ctr" rtl="0" eaLnBrk="1" fontAlgn="base" hangingPunct="1">
        <a:spcBef>
          <a:spcPct val="0"/>
        </a:spcBef>
        <a:spcAft>
          <a:spcPct val="0"/>
        </a:spcAft>
        <a:defRPr sz="4400" b="1">
          <a:solidFill>
            <a:schemeClr val="tx1"/>
          </a:solidFill>
          <a:latin typeface="Cambria" pitchFamily="18"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Cambria" pitchFamily="18" charset="0"/>
          <a:ea typeface="MS PGothic" pitchFamily="34" charset="-128"/>
          <a:cs typeface="ＭＳ Ｐゴシック" charset="0"/>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Cambria" pitchFamily="18" charset="0"/>
          <a:ea typeface="MS PGothic" pitchFamily="34" charset="-128"/>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Cambria" pitchFamily="18" charset="0"/>
          <a:ea typeface="MS PGothic" pitchFamily="34" charset="-128"/>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Cambria" pitchFamily="18" charset="0"/>
          <a:ea typeface="MS PGothic" pitchFamily="34" charset="-128"/>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Cambria" pitchFamily="18" charset="0"/>
          <a:ea typeface="MS PGothic"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mailto:pusbindiklatren@bappenas.go.id" TargetMode="Externa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hemeOverride" Target="../theme/themeOverride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828800"/>
            <a:ext cx="8382000" cy="1905000"/>
          </a:xfrm>
          <a:solidFill>
            <a:schemeClr val="accent3">
              <a:lumMod val="20000"/>
              <a:lumOff val="80000"/>
            </a:schemeClr>
          </a:solidFill>
        </p:spPr>
        <p:txBody>
          <a:bodyPr/>
          <a:lstStyle/>
          <a:p>
            <a:r>
              <a:rPr lang="en-US" sz="4000" dirty="0" err="1" smtClean="0">
                <a:solidFill>
                  <a:schemeClr val="tx1"/>
                </a:solidFill>
                <a:latin typeface="Candara" pitchFamily="34" charset="0"/>
              </a:rPr>
              <a:t>Kinerja</a:t>
            </a:r>
            <a:r>
              <a:rPr lang="en-US" sz="4000" dirty="0" smtClean="0">
                <a:solidFill>
                  <a:schemeClr val="tx1"/>
                </a:solidFill>
                <a:latin typeface="Candara" pitchFamily="34" charset="0"/>
              </a:rPr>
              <a:t> </a:t>
            </a:r>
            <a:r>
              <a:rPr lang="en-US" sz="4000" dirty="0" err="1" smtClean="0">
                <a:solidFill>
                  <a:schemeClr val="tx1"/>
                </a:solidFill>
                <a:latin typeface="Candara" pitchFamily="34" charset="0"/>
              </a:rPr>
              <a:t>Birokrasi</a:t>
            </a:r>
            <a:r>
              <a:rPr lang="en-US" sz="4000" dirty="0" smtClean="0">
                <a:solidFill>
                  <a:schemeClr val="tx1"/>
                </a:solidFill>
                <a:latin typeface="Candara" pitchFamily="34" charset="0"/>
              </a:rPr>
              <a:t> </a:t>
            </a:r>
            <a:br>
              <a:rPr lang="en-US" sz="4000" dirty="0" smtClean="0">
                <a:solidFill>
                  <a:schemeClr val="tx1"/>
                </a:solidFill>
                <a:latin typeface="Candara" pitchFamily="34" charset="0"/>
              </a:rPr>
            </a:br>
            <a:r>
              <a:rPr lang="en-US" sz="4000" dirty="0" err="1" smtClean="0">
                <a:solidFill>
                  <a:schemeClr val="tx1"/>
                </a:solidFill>
                <a:latin typeface="Candara" pitchFamily="34" charset="0"/>
              </a:rPr>
              <a:t>Kementerian</a:t>
            </a:r>
            <a:r>
              <a:rPr lang="en-US" sz="4000" dirty="0" smtClean="0">
                <a:solidFill>
                  <a:schemeClr val="tx1"/>
                </a:solidFill>
                <a:latin typeface="Candara" pitchFamily="34" charset="0"/>
              </a:rPr>
              <a:t> PPN/</a:t>
            </a:r>
            <a:r>
              <a:rPr lang="en-US" sz="4000" dirty="0" err="1" smtClean="0">
                <a:solidFill>
                  <a:schemeClr val="tx1"/>
                </a:solidFill>
                <a:latin typeface="Candara" pitchFamily="34" charset="0"/>
              </a:rPr>
              <a:t>Bappenas</a:t>
            </a:r>
            <a:endParaRPr lang="en-US" sz="4000" dirty="0">
              <a:solidFill>
                <a:schemeClr val="tx1"/>
              </a:solidFill>
              <a:latin typeface="Candara" pitchFamily="34" charset="0"/>
            </a:endParaRPr>
          </a:p>
        </p:txBody>
      </p:sp>
      <p:sp>
        <p:nvSpPr>
          <p:cNvPr id="3" name="Subtitle 2"/>
          <p:cNvSpPr>
            <a:spLocks noGrp="1"/>
          </p:cNvSpPr>
          <p:nvPr>
            <p:ph type="subTitle" idx="1"/>
          </p:nvPr>
        </p:nvSpPr>
        <p:spPr>
          <a:xfrm>
            <a:off x="762000" y="5029200"/>
            <a:ext cx="8001000" cy="857256"/>
          </a:xfrm>
        </p:spPr>
        <p:txBody>
          <a:bodyPr anchor="ctr"/>
          <a:lstStyle/>
          <a:p>
            <a:r>
              <a:rPr lang="en-US" sz="1400" dirty="0" err="1" smtClean="0">
                <a:solidFill>
                  <a:schemeClr val="tx1"/>
                </a:solidFill>
                <a:latin typeface="Candara" pitchFamily="34" charset="0"/>
              </a:rPr>
              <a:t>Disampaikan</a:t>
            </a:r>
            <a:r>
              <a:rPr lang="en-US" sz="1400" dirty="0" smtClean="0">
                <a:solidFill>
                  <a:schemeClr val="tx1"/>
                </a:solidFill>
                <a:latin typeface="Candara" pitchFamily="34" charset="0"/>
              </a:rPr>
              <a:t> </a:t>
            </a:r>
            <a:r>
              <a:rPr lang="en-US" sz="1400" dirty="0" err="1" smtClean="0">
                <a:solidFill>
                  <a:schemeClr val="tx1"/>
                </a:solidFill>
                <a:latin typeface="Candara" pitchFamily="34" charset="0"/>
              </a:rPr>
              <a:t>dalam</a:t>
            </a:r>
            <a:r>
              <a:rPr lang="en-US" sz="1400" dirty="0" smtClean="0">
                <a:solidFill>
                  <a:schemeClr val="tx1"/>
                </a:solidFill>
                <a:latin typeface="Candara" pitchFamily="34" charset="0"/>
              </a:rPr>
              <a:t> Forum </a:t>
            </a:r>
            <a:r>
              <a:rPr lang="en-US" sz="1400" i="1" dirty="0" smtClean="0">
                <a:solidFill>
                  <a:schemeClr val="tx1"/>
                </a:solidFill>
                <a:latin typeface="Candara" pitchFamily="34" charset="0"/>
              </a:rPr>
              <a:t>Entry Meeting </a:t>
            </a:r>
            <a:r>
              <a:rPr lang="en-US" sz="1400" dirty="0" err="1" smtClean="0">
                <a:solidFill>
                  <a:schemeClr val="tx1"/>
                </a:solidFill>
                <a:latin typeface="Candara" pitchFamily="34" charset="0"/>
              </a:rPr>
              <a:t>Evaluasi</a:t>
            </a:r>
            <a:r>
              <a:rPr lang="en-US" sz="1400" dirty="0" smtClean="0">
                <a:solidFill>
                  <a:schemeClr val="tx1"/>
                </a:solidFill>
                <a:latin typeface="Candara" pitchFamily="34" charset="0"/>
              </a:rPr>
              <a:t> </a:t>
            </a:r>
            <a:r>
              <a:rPr lang="en-US" sz="1400" dirty="0" err="1" smtClean="0">
                <a:solidFill>
                  <a:schemeClr val="tx1"/>
                </a:solidFill>
                <a:latin typeface="Candara" pitchFamily="34" charset="0"/>
              </a:rPr>
              <a:t>Reformasi</a:t>
            </a:r>
            <a:r>
              <a:rPr lang="en-US" sz="1400" dirty="0" smtClean="0">
                <a:solidFill>
                  <a:schemeClr val="tx1"/>
                </a:solidFill>
                <a:latin typeface="Candara" pitchFamily="34" charset="0"/>
              </a:rPr>
              <a:t> </a:t>
            </a:r>
            <a:r>
              <a:rPr lang="en-US" sz="1400" dirty="0" err="1" smtClean="0">
                <a:solidFill>
                  <a:schemeClr val="tx1"/>
                </a:solidFill>
                <a:latin typeface="Candara" pitchFamily="34" charset="0"/>
              </a:rPr>
              <a:t>Birokrasi</a:t>
            </a:r>
            <a:r>
              <a:rPr lang="en-US" sz="1400" dirty="0" smtClean="0">
                <a:solidFill>
                  <a:schemeClr val="tx1"/>
                </a:solidFill>
                <a:latin typeface="Candara" pitchFamily="34" charset="0"/>
              </a:rPr>
              <a:t>, </a:t>
            </a:r>
            <a:endParaRPr lang="id-ID" sz="1400" dirty="0" smtClean="0">
              <a:solidFill>
                <a:schemeClr val="tx1"/>
              </a:solidFill>
              <a:latin typeface="Candara" pitchFamily="34" charset="0"/>
            </a:endParaRPr>
          </a:p>
          <a:p>
            <a:r>
              <a:rPr lang="en-US" sz="1400" dirty="0" err="1" smtClean="0">
                <a:solidFill>
                  <a:schemeClr val="tx1"/>
                </a:solidFill>
                <a:latin typeface="Candara" pitchFamily="34" charset="0"/>
              </a:rPr>
              <a:t>Akuntabilitas</a:t>
            </a:r>
            <a:r>
              <a:rPr lang="en-US" sz="1400" dirty="0" smtClean="0">
                <a:solidFill>
                  <a:schemeClr val="tx1"/>
                </a:solidFill>
                <a:latin typeface="Candara" pitchFamily="34" charset="0"/>
              </a:rPr>
              <a:t> </a:t>
            </a:r>
            <a:r>
              <a:rPr lang="en-US" sz="1400" dirty="0" err="1" smtClean="0">
                <a:solidFill>
                  <a:schemeClr val="tx1"/>
                </a:solidFill>
                <a:latin typeface="Candara" pitchFamily="34" charset="0"/>
              </a:rPr>
              <a:t>Kinerja</a:t>
            </a:r>
            <a:r>
              <a:rPr lang="en-US" sz="1400" dirty="0" smtClean="0">
                <a:solidFill>
                  <a:schemeClr val="tx1"/>
                </a:solidFill>
                <a:latin typeface="Candara" pitchFamily="34" charset="0"/>
              </a:rPr>
              <a:t> </a:t>
            </a:r>
            <a:r>
              <a:rPr lang="en-US" sz="1400" dirty="0" err="1" smtClean="0">
                <a:solidFill>
                  <a:schemeClr val="tx1"/>
                </a:solidFill>
                <a:latin typeface="Candara" pitchFamily="34" charset="0"/>
              </a:rPr>
              <a:t>Instansi</a:t>
            </a:r>
            <a:r>
              <a:rPr lang="en-US" sz="1400" dirty="0" smtClean="0">
                <a:solidFill>
                  <a:schemeClr val="tx1"/>
                </a:solidFill>
                <a:latin typeface="Candara" pitchFamily="34" charset="0"/>
              </a:rPr>
              <a:t> </a:t>
            </a:r>
            <a:r>
              <a:rPr lang="en-US" sz="1400" dirty="0" err="1" smtClean="0">
                <a:solidFill>
                  <a:schemeClr val="tx1"/>
                </a:solidFill>
                <a:latin typeface="Candara" pitchFamily="34" charset="0"/>
              </a:rPr>
              <a:t>Pemerintah</a:t>
            </a:r>
            <a:r>
              <a:rPr lang="en-US" sz="1400" dirty="0" smtClean="0">
                <a:solidFill>
                  <a:schemeClr val="tx1"/>
                </a:solidFill>
                <a:latin typeface="Candara" pitchFamily="34" charset="0"/>
              </a:rPr>
              <a:t> </a:t>
            </a:r>
            <a:r>
              <a:rPr lang="en-US" sz="1400" dirty="0" err="1" smtClean="0">
                <a:solidFill>
                  <a:schemeClr val="tx1"/>
                </a:solidFill>
                <a:latin typeface="Candara" pitchFamily="34" charset="0"/>
              </a:rPr>
              <a:t>dan</a:t>
            </a:r>
            <a:r>
              <a:rPr lang="en-US" sz="1400" dirty="0" smtClean="0">
                <a:solidFill>
                  <a:schemeClr val="tx1"/>
                </a:solidFill>
                <a:latin typeface="Candara" pitchFamily="34" charset="0"/>
              </a:rPr>
              <a:t> </a:t>
            </a:r>
            <a:r>
              <a:rPr lang="en-US" sz="1400" dirty="0" err="1" smtClean="0">
                <a:solidFill>
                  <a:schemeClr val="tx1"/>
                </a:solidFill>
                <a:latin typeface="Candara" pitchFamily="34" charset="0"/>
              </a:rPr>
              <a:t>Zona</a:t>
            </a:r>
            <a:r>
              <a:rPr lang="en-US" sz="1400" dirty="0" smtClean="0">
                <a:solidFill>
                  <a:schemeClr val="tx1"/>
                </a:solidFill>
                <a:latin typeface="Candara" pitchFamily="34" charset="0"/>
              </a:rPr>
              <a:t> </a:t>
            </a:r>
            <a:r>
              <a:rPr lang="en-US" sz="1400" dirty="0" err="1" smtClean="0">
                <a:solidFill>
                  <a:schemeClr val="tx1"/>
                </a:solidFill>
                <a:latin typeface="Candara" pitchFamily="34" charset="0"/>
              </a:rPr>
              <a:t>Integritas</a:t>
            </a:r>
            <a:r>
              <a:rPr lang="en-US" sz="1400" dirty="0" smtClean="0">
                <a:solidFill>
                  <a:schemeClr val="tx1"/>
                </a:solidFill>
                <a:latin typeface="Candara" pitchFamily="34" charset="0"/>
              </a:rPr>
              <a:t> </a:t>
            </a:r>
            <a:r>
              <a:rPr lang="en-US" sz="1400" dirty="0" err="1" smtClean="0">
                <a:solidFill>
                  <a:schemeClr val="tx1"/>
                </a:solidFill>
                <a:latin typeface="Candara" pitchFamily="34" charset="0"/>
              </a:rPr>
              <a:t>Tahun</a:t>
            </a:r>
            <a:r>
              <a:rPr lang="en-US" sz="1400" dirty="0" smtClean="0">
                <a:solidFill>
                  <a:schemeClr val="tx1"/>
                </a:solidFill>
                <a:latin typeface="Candara" pitchFamily="34" charset="0"/>
              </a:rPr>
              <a:t> 2016</a:t>
            </a:r>
            <a:endParaRPr lang="en-US" sz="1400" dirty="0">
              <a:solidFill>
                <a:schemeClr val="tx1"/>
              </a:solidFill>
              <a:latin typeface="Candara" pitchFamily="34" charset="0"/>
            </a:endParaRPr>
          </a:p>
        </p:txBody>
      </p:sp>
      <p:sp>
        <p:nvSpPr>
          <p:cNvPr id="4" name="Subtitle 2"/>
          <p:cNvSpPr txBox="1">
            <a:spLocks/>
          </p:cNvSpPr>
          <p:nvPr/>
        </p:nvSpPr>
        <p:spPr bwMode="auto">
          <a:xfrm>
            <a:off x="228600" y="3810000"/>
            <a:ext cx="8693727" cy="85725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ctr" rtl="0" eaLnBrk="1" fontAlgn="base" hangingPunct="1">
              <a:spcBef>
                <a:spcPct val="20000"/>
              </a:spcBef>
              <a:spcAft>
                <a:spcPct val="0"/>
              </a:spcAft>
              <a:buFont typeface="Arial" pitchFamily="34" charset="0"/>
              <a:buNone/>
              <a:defRPr sz="3200" kern="1200">
                <a:solidFill>
                  <a:schemeClr val="tx1">
                    <a:tint val="75000"/>
                  </a:schemeClr>
                </a:solidFill>
                <a:latin typeface="Cambria" pitchFamily="18" charset="0"/>
                <a:ea typeface="MS PGothic" pitchFamily="34" charset="-128"/>
                <a:cs typeface="ＭＳ Ｐゴシック" charset="0"/>
              </a:defRPr>
            </a:lvl1pPr>
            <a:lvl2pPr marL="457200" indent="0" algn="ctr" rtl="0" eaLnBrk="1" fontAlgn="base" hangingPunct="1">
              <a:spcBef>
                <a:spcPct val="20000"/>
              </a:spcBef>
              <a:spcAft>
                <a:spcPct val="0"/>
              </a:spcAft>
              <a:buFont typeface="Arial" pitchFamily="34" charset="0"/>
              <a:buNone/>
              <a:defRPr sz="2800" kern="1200">
                <a:solidFill>
                  <a:schemeClr val="tx1">
                    <a:tint val="75000"/>
                  </a:schemeClr>
                </a:solidFill>
                <a:latin typeface="Cambria" pitchFamily="18" charset="0"/>
                <a:ea typeface="MS PGothic" pitchFamily="34" charset="-128"/>
                <a:cs typeface="+mn-cs"/>
              </a:defRPr>
            </a:lvl2pPr>
            <a:lvl3pPr marL="914400" indent="0" algn="ctr" rtl="0" eaLnBrk="1" fontAlgn="base" hangingPunct="1">
              <a:spcBef>
                <a:spcPct val="20000"/>
              </a:spcBef>
              <a:spcAft>
                <a:spcPct val="0"/>
              </a:spcAft>
              <a:buFont typeface="Arial" pitchFamily="34" charset="0"/>
              <a:buNone/>
              <a:defRPr sz="2400" kern="1200">
                <a:solidFill>
                  <a:schemeClr val="tx1">
                    <a:tint val="75000"/>
                  </a:schemeClr>
                </a:solidFill>
                <a:latin typeface="Cambria" pitchFamily="18" charset="0"/>
                <a:ea typeface="MS PGothic" pitchFamily="34" charset="-128"/>
                <a:cs typeface="+mn-cs"/>
              </a:defRPr>
            </a:lvl3pPr>
            <a:lvl4pPr marL="1371600" indent="0" algn="ctr" rtl="0" eaLnBrk="1" fontAlgn="base" hangingPunct="1">
              <a:spcBef>
                <a:spcPct val="20000"/>
              </a:spcBef>
              <a:spcAft>
                <a:spcPct val="0"/>
              </a:spcAft>
              <a:buFont typeface="Arial" pitchFamily="34" charset="0"/>
              <a:buNone/>
              <a:defRPr sz="2000" kern="1200">
                <a:solidFill>
                  <a:schemeClr val="tx1">
                    <a:tint val="75000"/>
                  </a:schemeClr>
                </a:solidFill>
                <a:latin typeface="Cambria" pitchFamily="18" charset="0"/>
                <a:ea typeface="MS PGothic" pitchFamily="34" charset="-128"/>
                <a:cs typeface="+mn-cs"/>
              </a:defRPr>
            </a:lvl4pPr>
            <a:lvl5pPr marL="1828800" indent="0" algn="ctr" rtl="0" eaLnBrk="1" fontAlgn="base" hangingPunct="1">
              <a:spcBef>
                <a:spcPct val="20000"/>
              </a:spcBef>
              <a:spcAft>
                <a:spcPct val="0"/>
              </a:spcAft>
              <a:buFont typeface="Arial" pitchFamily="34" charset="0"/>
              <a:buNone/>
              <a:defRPr sz="2000" kern="1200">
                <a:solidFill>
                  <a:schemeClr val="tx1">
                    <a:tint val="75000"/>
                  </a:schemeClr>
                </a:solidFill>
                <a:latin typeface="Cambria" pitchFamily="18" charset="0"/>
                <a:ea typeface="MS PGothic" pitchFamily="34" charset="-128"/>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600" dirty="0" err="1" smtClean="0">
                <a:solidFill>
                  <a:schemeClr val="accent1">
                    <a:lumMod val="75000"/>
                  </a:schemeClr>
                </a:solidFill>
                <a:latin typeface="Candara" pitchFamily="34" charset="0"/>
              </a:rPr>
              <a:t>Oleh</a:t>
            </a:r>
            <a:r>
              <a:rPr lang="en-US" sz="1600" dirty="0" smtClean="0">
                <a:solidFill>
                  <a:schemeClr val="accent1">
                    <a:lumMod val="75000"/>
                  </a:schemeClr>
                </a:solidFill>
                <a:latin typeface="Candara" pitchFamily="34" charset="0"/>
              </a:rPr>
              <a:t> : </a:t>
            </a:r>
          </a:p>
          <a:p>
            <a:r>
              <a:rPr lang="en-US" sz="1800" b="1" dirty="0" err="1" smtClean="0">
                <a:solidFill>
                  <a:schemeClr val="accent1">
                    <a:lumMod val="75000"/>
                  </a:schemeClr>
                </a:solidFill>
                <a:latin typeface="Candara" pitchFamily="34" charset="0"/>
              </a:rPr>
              <a:t>Sekretaris</a:t>
            </a:r>
            <a:r>
              <a:rPr lang="en-US" sz="1800" b="1" dirty="0" smtClean="0">
                <a:solidFill>
                  <a:schemeClr val="accent1">
                    <a:lumMod val="75000"/>
                  </a:schemeClr>
                </a:solidFill>
                <a:latin typeface="Candara" pitchFamily="34" charset="0"/>
              </a:rPr>
              <a:t> </a:t>
            </a:r>
            <a:r>
              <a:rPr lang="en-US" sz="1800" b="1" dirty="0" err="1" smtClean="0">
                <a:solidFill>
                  <a:schemeClr val="accent1">
                    <a:lumMod val="75000"/>
                  </a:schemeClr>
                </a:solidFill>
                <a:latin typeface="Candara" pitchFamily="34" charset="0"/>
              </a:rPr>
              <a:t>Kementerian</a:t>
            </a:r>
            <a:r>
              <a:rPr lang="en-US" sz="1800" b="1" dirty="0" smtClean="0">
                <a:solidFill>
                  <a:schemeClr val="accent1">
                    <a:lumMod val="75000"/>
                  </a:schemeClr>
                </a:solidFill>
                <a:latin typeface="Candara" pitchFamily="34" charset="0"/>
              </a:rPr>
              <a:t> PPN/</a:t>
            </a:r>
            <a:r>
              <a:rPr lang="en-US" sz="1800" b="1" dirty="0" err="1" smtClean="0">
                <a:solidFill>
                  <a:schemeClr val="accent1">
                    <a:lumMod val="75000"/>
                  </a:schemeClr>
                </a:solidFill>
                <a:latin typeface="Candara" pitchFamily="34" charset="0"/>
              </a:rPr>
              <a:t>Sekretaris</a:t>
            </a:r>
            <a:r>
              <a:rPr lang="en-US" sz="1800" b="1" dirty="0" smtClean="0">
                <a:solidFill>
                  <a:schemeClr val="accent1">
                    <a:lumMod val="75000"/>
                  </a:schemeClr>
                </a:solidFill>
                <a:latin typeface="Candara" pitchFamily="34" charset="0"/>
              </a:rPr>
              <a:t> </a:t>
            </a:r>
            <a:r>
              <a:rPr lang="en-US" sz="1800" b="1" dirty="0" err="1" smtClean="0">
                <a:solidFill>
                  <a:schemeClr val="accent1">
                    <a:lumMod val="75000"/>
                  </a:schemeClr>
                </a:solidFill>
                <a:latin typeface="Candara" pitchFamily="34" charset="0"/>
              </a:rPr>
              <a:t>Utama</a:t>
            </a:r>
            <a:r>
              <a:rPr lang="en-US" sz="1800" b="1" dirty="0" smtClean="0">
                <a:solidFill>
                  <a:schemeClr val="accent1">
                    <a:lumMod val="75000"/>
                  </a:schemeClr>
                </a:solidFill>
                <a:latin typeface="Candara" pitchFamily="34" charset="0"/>
              </a:rPr>
              <a:t> </a:t>
            </a:r>
            <a:r>
              <a:rPr lang="en-US" sz="1800" b="1" dirty="0" err="1" smtClean="0">
                <a:solidFill>
                  <a:schemeClr val="accent1">
                    <a:lumMod val="75000"/>
                  </a:schemeClr>
                </a:solidFill>
                <a:latin typeface="Candara" pitchFamily="34" charset="0"/>
              </a:rPr>
              <a:t>Bappenas</a:t>
            </a:r>
            <a:r>
              <a:rPr lang="en-US" sz="1800" b="1" dirty="0" smtClean="0">
                <a:solidFill>
                  <a:schemeClr val="accent1">
                    <a:lumMod val="75000"/>
                  </a:schemeClr>
                </a:solidFill>
                <a:latin typeface="Candara" pitchFamily="34" charset="0"/>
              </a:rPr>
              <a:t> </a:t>
            </a:r>
            <a:endParaRPr lang="en-US" sz="1800" b="1" dirty="0">
              <a:solidFill>
                <a:schemeClr val="accent1">
                  <a:lumMod val="75000"/>
                </a:schemeClr>
              </a:solidFill>
              <a:latin typeface="Candara" pitchFamily="34" charset="0"/>
            </a:endParaRPr>
          </a:p>
        </p:txBody>
      </p:sp>
      <p:sp>
        <p:nvSpPr>
          <p:cNvPr id="5" name="Slide Number Placeholder 4"/>
          <p:cNvSpPr>
            <a:spLocks noGrp="1"/>
          </p:cNvSpPr>
          <p:nvPr>
            <p:ph type="sldNum" sz="quarter" idx="12"/>
          </p:nvPr>
        </p:nvSpPr>
        <p:spPr/>
        <p:txBody>
          <a:bodyPr/>
          <a:lstStyle/>
          <a:p>
            <a:fld id="{2E94D8AE-66AA-49F8-B0BD-0E2934DA5C67}" type="slidenum">
              <a:rPr lang="en-US" smtClean="0">
                <a:solidFill>
                  <a:schemeClr val="bg1"/>
                </a:solidFill>
                <a:latin typeface="Calibri Light" pitchFamily="34" charset="0"/>
              </a:rPr>
              <a:t>1</a:t>
            </a:fld>
            <a:endParaRPr lang="en-US" dirty="0">
              <a:solidFill>
                <a:schemeClr val="bg1"/>
              </a:solidFill>
              <a:latin typeface="Calibri Light" pitchFamily="34" charset="0"/>
            </a:endParaRPr>
          </a:p>
        </p:txBody>
      </p:sp>
      <p:sp>
        <p:nvSpPr>
          <p:cNvPr id="6" name="Subtitle 2"/>
          <p:cNvSpPr txBox="1">
            <a:spLocks/>
          </p:cNvSpPr>
          <p:nvPr/>
        </p:nvSpPr>
        <p:spPr bwMode="auto">
          <a:xfrm>
            <a:off x="304800" y="6490855"/>
            <a:ext cx="8430490" cy="304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ctr" rtl="0" eaLnBrk="1" fontAlgn="base" hangingPunct="1">
              <a:spcBef>
                <a:spcPct val="20000"/>
              </a:spcBef>
              <a:spcAft>
                <a:spcPct val="0"/>
              </a:spcAft>
              <a:buFont typeface="Arial" pitchFamily="34" charset="0"/>
              <a:buNone/>
              <a:defRPr sz="3200" kern="1200">
                <a:solidFill>
                  <a:schemeClr val="tx1">
                    <a:tint val="75000"/>
                  </a:schemeClr>
                </a:solidFill>
                <a:latin typeface="Cambria" pitchFamily="18" charset="0"/>
                <a:ea typeface="MS PGothic" pitchFamily="34" charset="-128"/>
                <a:cs typeface="ＭＳ Ｐゴシック" charset="0"/>
              </a:defRPr>
            </a:lvl1pPr>
            <a:lvl2pPr marL="457200" indent="0" algn="ctr" rtl="0" eaLnBrk="1" fontAlgn="base" hangingPunct="1">
              <a:spcBef>
                <a:spcPct val="20000"/>
              </a:spcBef>
              <a:spcAft>
                <a:spcPct val="0"/>
              </a:spcAft>
              <a:buFont typeface="Arial" pitchFamily="34" charset="0"/>
              <a:buNone/>
              <a:defRPr sz="2800" kern="1200">
                <a:solidFill>
                  <a:schemeClr val="tx1">
                    <a:tint val="75000"/>
                  </a:schemeClr>
                </a:solidFill>
                <a:latin typeface="Cambria" pitchFamily="18" charset="0"/>
                <a:ea typeface="MS PGothic" pitchFamily="34" charset="-128"/>
                <a:cs typeface="+mn-cs"/>
              </a:defRPr>
            </a:lvl2pPr>
            <a:lvl3pPr marL="914400" indent="0" algn="ctr" rtl="0" eaLnBrk="1" fontAlgn="base" hangingPunct="1">
              <a:spcBef>
                <a:spcPct val="20000"/>
              </a:spcBef>
              <a:spcAft>
                <a:spcPct val="0"/>
              </a:spcAft>
              <a:buFont typeface="Arial" pitchFamily="34" charset="0"/>
              <a:buNone/>
              <a:defRPr sz="2400" kern="1200">
                <a:solidFill>
                  <a:schemeClr val="tx1">
                    <a:tint val="75000"/>
                  </a:schemeClr>
                </a:solidFill>
                <a:latin typeface="Cambria" pitchFamily="18" charset="0"/>
                <a:ea typeface="MS PGothic" pitchFamily="34" charset="-128"/>
                <a:cs typeface="+mn-cs"/>
              </a:defRPr>
            </a:lvl3pPr>
            <a:lvl4pPr marL="1371600" indent="0" algn="ctr" rtl="0" eaLnBrk="1" fontAlgn="base" hangingPunct="1">
              <a:spcBef>
                <a:spcPct val="20000"/>
              </a:spcBef>
              <a:spcAft>
                <a:spcPct val="0"/>
              </a:spcAft>
              <a:buFont typeface="Arial" pitchFamily="34" charset="0"/>
              <a:buNone/>
              <a:defRPr sz="2000" kern="1200">
                <a:solidFill>
                  <a:schemeClr val="tx1">
                    <a:tint val="75000"/>
                  </a:schemeClr>
                </a:solidFill>
                <a:latin typeface="Cambria" pitchFamily="18" charset="0"/>
                <a:ea typeface="MS PGothic" pitchFamily="34" charset="-128"/>
                <a:cs typeface="+mn-cs"/>
              </a:defRPr>
            </a:lvl4pPr>
            <a:lvl5pPr marL="1828800" indent="0" algn="ctr" rtl="0" eaLnBrk="1" fontAlgn="base" hangingPunct="1">
              <a:spcBef>
                <a:spcPct val="20000"/>
              </a:spcBef>
              <a:spcAft>
                <a:spcPct val="0"/>
              </a:spcAft>
              <a:buFont typeface="Arial" pitchFamily="34" charset="0"/>
              <a:buNone/>
              <a:defRPr sz="2000" kern="1200">
                <a:solidFill>
                  <a:schemeClr val="tx1">
                    <a:tint val="75000"/>
                  </a:schemeClr>
                </a:solidFill>
                <a:latin typeface="Cambria" pitchFamily="18" charset="0"/>
                <a:ea typeface="MS PGothic" pitchFamily="34" charset="-128"/>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600" dirty="0" smtClean="0">
                <a:solidFill>
                  <a:schemeClr val="tx1"/>
                </a:solidFill>
                <a:latin typeface="Candara" pitchFamily="34" charset="0"/>
              </a:rPr>
              <a:t>Jakarta, 24 </a:t>
            </a:r>
            <a:r>
              <a:rPr lang="en-US" sz="1600" dirty="0" err="1" smtClean="0">
                <a:solidFill>
                  <a:schemeClr val="tx1"/>
                </a:solidFill>
                <a:latin typeface="Candara" pitchFamily="34" charset="0"/>
              </a:rPr>
              <a:t>Agustus</a:t>
            </a:r>
            <a:r>
              <a:rPr lang="en-US" sz="1600" dirty="0" smtClean="0">
                <a:solidFill>
                  <a:schemeClr val="tx1"/>
                </a:solidFill>
                <a:latin typeface="Candara" pitchFamily="34" charset="0"/>
              </a:rPr>
              <a:t> 2016</a:t>
            </a:r>
            <a:endParaRPr lang="en-US" sz="1600" dirty="0">
              <a:solidFill>
                <a:schemeClr val="tx1"/>
              </a:solidFill>
              <a:latin typeface="Candara" pitchFamily="34" charset="0"/>
            </a:endParaRPr>
          </a:p>
        </p:txBody>
      </p:sp>
    </p:spTree>
    <p:extLst>
      <p:ext uri="{BB962C8B-B14F-4D97-AF65-F5344CB8AC3E}">
        <p14:creationId xmlns:p14="http://schemas.microsoft.com/office/powerpoint/2010/main" val="947880055"/>
      </p:ext>
    </p:extLst>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978650" y="6212533"/>
            <a:ext cx="2133600" cy="365125"/>
          </a:xfrm>
        </p:spPr>
        <p:txBody>
          <a:bodyPr/>
          <a:lstStyle/>
          <a:p>
            <a:fld id="{2E94D8AE-66AA-49F8-B0BD-0E2934DA5C67}" type="slidenum">
              <a:rPr lang="en-US" smtClean="0"/>
              <a:t>10</a:t>
            </a:fld>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214" t="11567" r="9861" b="63029"/>
          <a:stretch/>
        </p:blipFill>
        <p:spPr bwMode="auto">
          <a:xfrm>
            <a:off x="3589020" y="2819400"/>
            <a:ext cx="52959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835" t="15260" r="9708" b="62887"/>
          <a:stretch/>
        </p:blipFill>
        <p:spPr bwMode="auto">
          <a:xfrm>
            <a:off x="3581400" y="1585415"/>
            <a:ext cx="5349240" cy="1233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7146" t="45662" r="16250" b="17112"/>
          <a:stretch/>
        </p:blipFill>
        <p:spPr bwMode="auto">
          <a:xfrm>
            <a:off x="533400" y="4572000"/>
            <a:ext cx="2895600" cy="2114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5"/>
          <p:cNvSpPr>
            <a:spLocks noChangeArrowheads="1"/>
          </p:cNvSpPr>
          <p:nvPr/>
        </p:nvSpPr>
        <p:spPr bwMode="auto">
          <a:xfrm>
            <a:off x="151263" y="1661769"/>
            <a:ext cx="305761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spcAft>
                <a:spcPts val="200"/>
              </a:spcAft>
              <a:buFont typeface="Arial" pitchFamily="34" charset="0"/>
              <a:buChar char="•"/>
            </a:pPr>
            <a:r>
              <a:rPr lang="id-ID" sz="1600" dirty="0" smtClean="0">
                <a:latin typeface="Calibri" pitchFamily="34" charset="0"/>
              </a:rPr>
              <a:t>Penyusunan dan  pengendalian  Peraturan Perundang-undangan dengan menggunakan sistem aplikasi Sistem Harmonisasi Peraturan (SIHARUN) dan Sistem Evaluasi Peraturan Partisipatif (SIPEPI)</a:t>
            </a:r>
          </a:p>
        </p:txBody>
      </p:sp>
      <p:sp>
        <p:nvSpPr>
          <p:cNvPr id="10" name="Title 4"/>
          <p:cNvSpPr txBox="1">
            <a:spLocks noGrp="1"/>
          </p:cNvSpPr>
          <p:nvPr>
            <p:ph type="title"/>
          </p:nvPr>
        </p:nvSpPr>
        <p:spPr>
          <a:xfrm>
            <a:off x="762000" y="71439"/>
            <a:ext cx="8186734" cy="92867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nSpc>
                <a:spcPct val="90000"/>
              </a:lnSpc>
            </a:pPr>
            <a:r>
              <a:rPr lang="id-ID" sz="2400" b="1" dirty="0" smtClean="0">
                <a:solidFill>
                  <a:srgbClr val="00508F"/>
                </a:solidFill>
                <a:latin typeface="Candara" pitchFamily="34" charset="0"/>
              </a:rPr>
              <a:t>CAPAIAN </a:t>
            </a:r>
            <a:r>
              <a:rPr lang="id-ID" sz="2400" dirty="0" smtClean="0">
                <a:solidFill>
                  <a:srgbClr val="00508F"/>
                </a:solidFill>
                <a:latin typeface="Candara" pitchFamily="34" charset="0"/>
              </a:rPr>
              <a:t>PENATAAN PERATURAN PERUNDANG-UNDANGAN</a:t>
            </a:r>
            <a:endParaRPr lang="id-ID" sz="2400" b="1" dirty="0" smtClean="0">
              <a:solidFill>
                <a:srgbClr val="00508F"/>
              </a:solidFill>
              <a:latin typeface="Candara" pitchFamily="34" charset="0"/>
            </a:endParaRPr>
          </a:p>
          <a:p>
            <a:pPr lvl="0">
              <a:lnSpc>
                <a:spcPct val="90000"/>
              </a:lnSpc>
            </a:pPr>
            <a:r>
              <a:rPr lang="id-ID" sz="2400" b="1" dirty="0" smtClean="0">
                <a:solidFill>
                  <a:srgbClr val="00508F"/>
                </a:solidFill>
                <a:latin typeface="Candara" pitchFamily="34" charset="0"/>
              </a:rPr>
              <a:t>(</a:t>
            </a:r>
            <a:r>
              <a:rPr lang="id-ID" sz="1800" b="1" dirty="0" smtClean="0">
                <a:solidFill>
                  <a:srgbClr val="00508F"/>
                </a:solidFill>
                <a:latin typeface="Candara" pitchFamily="34" charset="0"/>
              </a:rPr>
              <a:t>RB PENGUNGKIT 2</a:t>
            </a:r>
            <a:r>
              <a:rPr lang="id-ID" sz="2400" b="1" dirty="0" smtClean="0">
                <a:solidFill>
                  <a:srgbClr val="00508F"/>
                </a:solidFill>
                <a:latin typeface="Candara" pitchFamily="34" charset="0"/>
              </a:rPr>
              <a:t>)</a:t>
            </a:r>
            <a:endParaRPr lang="id-ID" sz="2400" b="1" dirty="0">
              <a:solidFill>
                <a:srgbClr val="00508F"/>
              </a:solidFill>
              <a:latin typeface="Candara" pitchFamily="34" charset="0"/>
            </a:endParaRPr>
          </a:p>
        </p:txBody>
      </p:sp>
    </p:spTree>
    <p:extLst>
      <p:ext uri="{BB962C8B-B14F-4D97-AF65-F5344CB8AC3E}">
        <p14:creationId xmlns:p14="http://schemas.microsoft.com/office/powerpoint/2010/main" val="1405392024"/>
      </p:ext>
    </p:extLst>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92C646E-8A71-4229-9321-274B093DFD02}" type="slidenum">
              <a:rPr lang="en-US" smtClean="0"/>
              <a:pPr/>
              <a:t>11</a:t>
            </a:fld>
            <a:endParaRPr lang="en-US" dirty="0"/>
          </a:p>
        </p:txBody>
      </p:sp>
      <p:graphicFrame>
        <p:nvGraphicFramePr>
          <p:cNvPr id="5" name="Diagram 4"/>
          <p:cNvGraphicFramePr/>
          <p:nvPr>
            <p:extLst>
              <p:ext uri="{D42A27DB-BD31-4B8C-83A1-F6EECF244321}">
                <p14:modId xmlns:p14="http://schemas.microsoft.com/office/powerpoint/2010/main" val="3094682431"/>
              </p:ext>
            </p:extLst>
          </p:nvPr>
        </p:nvGraphicFramePr>
        <p:xfrm>
          <a:off x="138558" y="1669791"/>
          <a:ext cx="7557642" cy="37404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166914" y="1262742"/>
            <a:ext cx="6400800" cy="369332"/>
          </a:xfrm>
          <a:prstGeom prst="rect">
            <a:avLst/>
          </a:prstGeom>
          <a:solidFill>
            <a:srgbClr val="FFC000"/>
          </a:solidFill>
        </p:spPr>
        <p:txBody>
          <a:bodyPr wrap="square" rtlCol="0">
            <a:spAutoFit/>
          </a:bodyPr>
          <a:lstStyle/>
          <a:p>
            <a:r>
              <a:rPr lang="en-US" dirty="0" err="1" smtClean="0"/>
              <a:t>Peraturan</a:t>
            </a:r>
            <a:r>
              <a:rPr lang="en-US" dirty="0"/>
              <a:t> </a:t>
            </a:r>
            <a:r>
              <a:rPr lang="en-US" dirty="0" err="1" smtClean="0"/>
              <a:t>mengenai</a:t>
            </a:r>
            <a:r>
              <a:rPr lang="en-US" dirty="0" smtClean="0"/>
              <a:t> proses </a:t>
            </a:r>
            <a:r>
              <a:rPr lang="en-US" dirty="0" err="1"/>
              <a:t>bisnis</a:t>
            </a:r>
            <a:r>
              <a:rPr lang="en-US" dirty="0"/>
              <a:t> dan </a:t>
            </a:r>
            <a:r>
              <a:rPr lang="en-US" dirty="0" err="1"/>
              <a:t>prosedur</a:t>
            </a:r>
            <a:r>
              <a:rPr lang="en-US" dirty="0"/>
              <a:t> </a:t>
            </a:r>
            <a:r>
              <a:rPr lang="en-US" dirty="0" err="1"/>
              <a:t>operasional</a:t>
            </a:r>
            <a:r>
              <a:rPr lang="en-US" dirty="0"/>
              <a:t> </a:t>
            </a:r>
            <a:r>
              <a:rPr lang="en-US" dirty="0" err="1" smtClean="0"/>
              <a:t>tetap</a:t>
            </a:r>
            <a:r>
              <a:rPr lang="en-US" dirty="0" smtClean="0"/>
              <a:t>:</a:t>
            </a:r>
            <a:endParaRPr lang="en-US" dirty="0"/>
          </a:p>
        </p:txBody>
      </p:sp>
      <p:graphicFrame>
        <p:nvGraphicFramePr>
          <p:cNvPr id="7" name="Diagram 6"/>
          <p:cNvGraphicFramePr/>
          <p:nvPr>
            <p:extLst>
              <p:ext uri="{D42A27DB-BD31-4B8C-83A1-F6EECF244321}">
                <p14:modId xmlns:p14="http://schemas.microsoft.com/office/powerpoint/2010/main" val="193463066"/>
              </p:ext>
            </p:extLst>
          </p:nvPr>
        </p:nvGraphicFramePr>
        <p:xfrm>
          <a:off x="5469466" y="3903496"/>
          <a:ext cx="4131734" cy="291253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Rounded Rectangle 7"/>
          <p:cNvSpPr/>
          <p:nvPr/>
        </p:nvSpPr>
        <p:spPr>
          <a:xfrm>
            <a:off x="6273800" y="3471333"/>
            <a:ext cx="2794000" cy="414867"/>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Penerapan</a:t>
            </a:r>
            <a:r>
              <a:rPr lang="en-US" dirty="0" smtClean="0"/>
              <a:t> </a:t>
            </a:r>
            <a:r>
              <a:rPr lang="en-US" i="1" dirty="0" smtClean="0"/>
              <a:t>e-government</a:t>
            </a:r>
            <a:endParaRPr lang="id-ID" i="1" dirty="0"/>
          </a:p>
        </p:txBody>
      </p:sp>
      <p:sp>
        <p:nvSpPr>
          <p:cNvPr id="9" name="Title 4"/>
          <p:cNvSpPr txBox="1">
            <a:spLocks/>
          </p:cNvSpPr>
          <p:nvPr/>
        </p:nvSpPr>
        <p:spPr>
          <a:xfrm>
            <a:off x="1043608" y="339670"/>
            <a:ext cx="7185992" cy="65661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nSpc>
                <a:spcPct val="90000"/>
              </a:lnSpc>
            </a:pPr>
            <a:r>
              <a:rPr lang="id-ID" sz="2800" b="1" dirty="0" smtClean="0">
                <a:solidFill>
                  <a:srgbClr val="00508F"/>
                </a:solidFill>
                <a:latin typeface="Candara" pitchFamily="34" charset="0"/>
              </a:rPr>
              <a:t>CAPAIAN TATALAKSANA</a:t>
            </a:r>
          </a:p>
          <a:p>
            <a:pPr>
              <a:lnSpc>
                <a:spcPct val="90000"/>
              </a:lnSpc>
            </a:pPr>
            <a:r>
              <a:rPr lang="id-ID" sz="1800" b="1" dirty="0">
                <a:solidFill>
                  <a:srgbClr val="00508F"/>
                </a:solidFill>
                <a:latin typeface="Candara" pitchFamily="34" charset="0"/>
              </a:rPr>
              <a:t>(RB PENGUNGKIT </a:t>
            </a:r>
            <a:r>
              <a:rPr lang="id-ID" sz="1800" b="1" dirty="0" smtClean="0">
                <a:solidFill>
                  <a:srgbClr val="00508F"/>
                </a:solidFill>
                <a:latin typeface="Candara" pitchFamily="34" charset="0"/>
              </a:rPr>
              <a:t>4)</a:t>
            </a:r>
            <a:endParaRPr lang="id-ID" sz="1800" b="1" dirty="0">
              <a:solidFill>
                <a:srgbClr val="00508F"/>
              </a:solidFill>
              <a:latin typeface="Candara" pitchFamily="34" charset="0"/>
            </a:endParaRPr>
          </a:p>
          <a:p>
            <a:pPr lvl="0" algn="l">
              <a:lnSpc>
                <a:spcPct val="90000"/>
              </a:lnSpc>
            </a:pPr>
            <a:endParaRPr lang="id-ID" sz="2800" b="1" dirty="0">
              <a:solidFill>
                <a:srgbClr val="00508F"/>
              </a:solidFill>
              <a:latin typeface="Candara" pitchFamily="34" charset="0"/>
            </a:endParaRPr>
          </a:p>
        </p:txBody>
      </p:sp>
    </p:spTree>
    <p:extLst>
      <p:ext uri="{BB962C8B-B14F-4D97-AF65-F5344CB8AC3E}">
        <p14:creationId xmlns:p14="http://schemas.microsoft.com/office/powerpoint/2010/main" val="115426921"/>
      </p:ext>
    </p:extLst>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ChangeArrowheads="1"/>
          </p:cNvSpPr>
          <p:nvPr/>
        </p:nvSpPr>
        <p:spPr bwMode="auto">
          <a:xfrm>
            <a:off x="76200" y="1676400"/>
            <a:ext cx="35052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spcAft>
                <a:spcPts val="1200"/>
              </a:spcAft>
              <a:buBlip>
                <a:blip r:embed="rId2"/>
              </a:buBlip>
            </a:pPr>
            <a:r>
              <a:rPr lang="id-ID" sz="2000" dirty="0" smtClean="0">
                <a:latin typeface="Calibri" pitchFamily="34" charset="0"/>
              </a:rPr>
              <a:t>Rekrutmen </a:t>
            </a:r>
            <a:r>
              <a:rPr lang="id-ID" sz="2000" dirty="0">
                <a:latin typeface="Calibri" pitchFamily="34" charset="0"/>
              </a:rPr>
              <a:t>CPNS secara transparan melalui </a:t>
            </a:r>
            <a:r>
              <a:rPr lang="id-ID" sz="2000" i="1" dirty="0">
                <a:latin typeface="Calibri" pitchFamily="34" charset="0"/>
              </a:rPr>
              <a:t>website</a:t>
            </a:r>
            <a:endParaRPr lang="id-ID" sz="2000" dirty="0" smtClean="0">
              <a:latin typeface="Calibri" pitchFamily="34" charset="0"/>
            </a:endParaRPr>
          </a:p>
          <a:p>
            <a:pPr marL="457200" indent="-457200">
              <a:spcAft>
                <a:spcPts val="1200"/>
              </a:spcAft>
              <a:buBlip>
                <a:blip r:embed="rId2"/>
              </a:buBlip>
            </a:pPr>
            <a:r>
              <a:rPr lang="id-ID" sz="2000" dirty="0" smtClean="0">
                <a:latin typeface="Calibri" pitchFamily="34" charset="0"/>
              </a:rPr>
              <a:t>Terlaksananya </a:t>
            </a:r>
            <a:r>
              <a:rPr lang="id-ID" sz="2000" dirty="0">
                <a:latin typeface="Calibri" pitchFamily="34" charset="0"/>
              </a:rPr>
              <a:t>promosi terbuka untuk </a:t>
            </a:r>
            <a:r>
              <a:rPr lang="id-ID" sz="2000" dirty="0" smtClean="0">
                <a:latin typeface="Calibri" pitchFamily="34" charset="0"/>
              </a:rPr>
              <a:t>JPT Pratama dan Madya</a:t>
            </a:r>
          </a:p>
          <a:p>
            <a:pPr marL="457200" indent="-457200">
              <a:spcAft>
                <a:spcPts val="1200"/>
              </a:spcAft>
              <a:buBlip>
                <a:blip r:embed="rId2"/>
              </a:buBlip>
            </a:pPr>
            <a:r>
              <a:rPr lang="id-ID" sz="2000" dirty="0" smtClean="0">
                <a:latin typeface="Calibri" pitchFamily="34" charset="0"/>
              </a:rPr>
              <a:t>Peringkat ke-3 kategori Implementasi Penilaian Kinerja BKN Award 2016</a:t>
            </a:r>
            <a:endParaRPr lang="en-US" sz="2000" dirty="0">
              <a:latin typeface="Calibri" pitchFamily="34" charset="0"/>
            </a:endParaRPr>
          </a:p>
        </p:txBody>
      </p:sp>
      <p:sp>
        <p:nvSpPr>
          <p:cNvPr id="13" name="Slide Number Placeholder 10"/>
          <p:cNvSpPr>
            <a:spLocks noGrp="1"/>
          </p:cNvSpPr>
          <p:nvPr>
            <p:ph type="sldNum" sz="quarter" idx="12"/>
          </p:nvPr>
        </p:nvSpPr>
        <p:spPr bwMode="auto">
          <a:extLst/>
        </p:spPr>
        <p:txBody>
          <a:bodyPr anchor="t"/>
          <a:lstStyle>
            <a:lvl1pPr eaLnBrk="0" hangingPunct="0">
              <a:defRPr>
                <a:solidFill>
                  <a:schemeClr val="tx1"/>
                </a:solidFill>
                <a:latin typeface="Gill Sans MT"/>
                <a:cs typeface="Arial" pitchFamily="34" charset="0"/>
              </a:defRPr>
            </a:lvl1pPr>
            <a:lvl2pPr marL="742950" indent="-285750" eaLnBrk="0" hangingPunct="0">
              <a:defRPr>
                <a:solidFill>
                  <a:schemeClr val="tx1"/>
                </a:solidFill>
                <a:latin typeface="Gill Sans MT"/>
                <a:cs typeface="Arial" pitchFamily="34" charset="0"/>
              </a:defRPr>
            </a:lvl2pPr>
            <a:lvl3pPr marL="1143000" indent="-228600" eaLnBrk="0" hangingPunct="0">
              <a:defRPr>
                <a:solidFill>
                  <a:schemeClr val="tx1"/>
                </a:solidFill>
                <a:latin typeface="Gill Sans MT"/>
                <a:cs typeface="Arial" pitchFamily="34" charset="0"/>
              </a:defRPr>
            </a:lvl3pPr>
            <a:lvl4pPr marL="1600200" indent="-228600" eaLnBrk="0" hangingPunct="0">
              <a:defRPr>
                <a:solidFill>
                  <a:schemeClr val="tx1"/>
                </a:solidFill>
                <a:latin typeface="Gill Sans MT"/>
                <a:cs typeface="Arial" pitchFamily="34" charset="0"/>
              </a:defRPr>
            </a:lvl4pPr>
            <a:lvl5pPr marL="2057400" indent="-228600" eaLnBrk="0" hangingPunct="0">
              <a:defRPr>
                <a:solidFill>
                  <a:schemeClr val="tx1"/>
                </a:solidFill>
                <a:latin typeface="Gill Sans MT"/>
                <a:cs typeface="Arial" pitchFamily="34" charset="0"/>
              </a:defRPr>
            </a:lvl5pPr>
            <a:lvl6pPr marL="2514600" indent="-228600" eaLnBrk="0" fontAlgn="base" hangingPunct="0">
              <a:spcBef>
                <a:spcPct val="0"/>
              </a:spcBef>
              <a:spcAft>
                <a:spcPct val="0"/>
              </a:spcAft>
              <a:defRPr>
                <a:solidFill>
                  <a:schemeClr val="tx1"/>
                </a:solidFill>
                <a:latin typeface="Gill Sans MT"/>
                <a:cs typeface="Arial" pitchFamily="34" charset="0"/>
              </a:defRPr>
            </a:lvl6pPr>
            <a:lvl7pPr marL="2971800" indent="-228600" eaLnBrk="0" fontAlgn="base" hangingPunct="0">
              <a:spcBef>
                <a:spcPct val="0"/>
              </a:spcBef>
              <a:spcAft>
                <a:spcPct val="0"/>
              </a:spcAft>
              <a:defRPr>
                <a:solidFill>
                  <a:schemeClr val="tx1"/>
                </a:solidFill>
                <a:latin typeface="Gill Sans MT"/>
                <a:cs typeface="Arial" pitchFamily="34" charset="0"/>
              </a:defRPr>
            </a:lvl7pPr>
            <a:lvl8pPr marL="3429000" indent="-228600" eaLnBrk="0" fontAlgn="base" hangingPunct="0">
              <a:spcBef>
                <a:spcPct val="0"/>
              </a:spcBef>
              <a:spcAft>
                <a:spcPct val="0"/>
              </a:spcAft>
              <a:defRPr>
                <a:solidFill>
                  <a:schemeClr val="tx1"/>
                </a:solidFill>
                <a:latin typeface="Gill Sans MT"/>
                <a:cs typeface="Arial" pitchFamily="34" charset="0"/>
              </a:defRPr>
            </a:lvl8pPr>
            <a:lvl9pPr marL="3886200" indent="-228600" eaLnBrk="0" fontAlgn="base" hangingPunct="0">
              <a:spcBef>
                <a:spcPct val="0"/>
              </a:spcBef>
              <a:spcAft>
                <a:spcPct val="0"/>
              </a:spcAft>
              <a:defRPr>
                <a:solidFill>
                  <a:schemeClr val="tx1"/>
                </a:solidFill>
                <a:latin typeface="Gill Sans MT"/>
                <a:cs typeface="Arial" pitchFamily="34" charset="0"/>
              </a:defRPr>
            </a:lvl9pPr>
          </a:lstStyle>
          <a:p>
            <a:pPr eaLnBrk="1" hangingPunct="1">
              <a:defRPr/>
            </a:pPr>
            <a:fld id="{A64DEA88-FD79-4CE3-985A-7E952DE51905}" type="slidenum">
              <a:rPr lang="en-US" altLang="id-ID">
                <a:solidFill>
                  <a:schemeClr val="accent6"/>
                </a:solidFill>
                <a:latin typeface="Calibri Light" pitchFamily="34" charset="0"/>
                <a:cs typeface="+mn-cs"/>
              </a:rPr>
              <a:pPr eaLnBrk="1" hangingPunct="1">
                <a:defRPr/>
              </a:pPr>
              <a:t>12</a:t>
            </a:fld>
            <a:endParaRPr lang="en-US" altLang="id-ID" dirty="0">
              <a:solidFill>
                <a:schemeClr val="accent6"/>
              </a:solidFill>
              <a:latin typeface="Calibri Light" pitchFamily="34" charset="0"/>
              <a:cs typeface="+mn-cs"/>
            </a:endParaRPr>
          </a:p>
        </p:txBody>
      </p:sp>
      <p:sp>
        <p:nvSpPr>
          <p:cNvPr id="10" name="Rounded Rectangle 9"/>
          <p:cNvSpPr/>
          <p:nvPr/>
        </p:nvSpPr>
        <p:spPr>
          <a:xfrm>
            <a:off x="1346095" y="13648"/>
            <a:ext cx="6291181" cy="103374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r>
              <a:rPr lang="id-ID" sz="2800" b="1" dirty="0" smtClean="0">
                <a:solidFill>
                  <a:srgbClr val="00508F"/>
                </a:solidFill>
                <a:latin typeface="Candara" pitchFamily="34" charset="0"/>
                <a:ea typeface="+mj-ea"/>
                <a:cs typeface="+mj-cs"/>
              </a:rPr>
              <a:t>CAPAIAN  BIDANG MANAJEMEN SDM</a:t>
            </a:r>
          </a:p>
          <a:p>
            <a:pPr algn="ctr">
              <a:lnSpc>
                <a:spcPct val="90000"/>
              </a:lnSpc>
              <a:spcBef>
                <a:spcPct val="0"/>
              </a:spcBef>
            </a:pPr>
            <a:r>
              <a:rPr lang="id-ID" b="1" dirty="0">
                <a:solidFill>
                  <a:srgbClr val="00508F"/>
                </a:solidFill>
                <a:latin typeface="Candara" pitchFamily="34" charset="0"/>
              </a:rPr>
              <a:t>(RB PENGUNGKIT </a:t>
            </a:r>
            <a:r>
              <a:rPr lang="id-ID" b="1" dirty="0" smtClean="0">
                <a:solidFill>
                  <a:srgbClr val="00508F"/>
                </a:solidFill>
                <a:latin typeface="Candara" pitchFamily="34" charset="0"/>
              </a:rPr>
              <a:t>5)</a:t>
            </a:r>
            <a:endParaRPr lang="id-ID" b="1" dirty="0">
              <a:solidFill>
                <a:srgbClr val="00508F"/>
              </a:solidFill>
              <a:latin typeface="Candara" pitchFamily="34" charset="0"/>
            </a:endParaRPr>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447" t="11209" r="16637" b="-3449"/>
          <a:stretch/>
        </p:blipFill>
        <p:spPr bwMode="auto">
          <a:xfrm>
            <a:off x="4038600" y="1600200"/>
            <a:ext cx="4753319"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0187602"/>
      </p:ext>
    </p:extLst>
  </p:cSld>
  <p:clrMapOvr>
    <a:masterClrMapping/>
  </p:clrMapOvr>
  <p:transition>
    <p:cut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92C646E-8A71-4229-9321-274B093DFD02}" type="slidenum">
              <a:rPr lang="en-US" smtClean="0">
                <a:latin typeface="Calibri Light" pitchFamily="34" charset="0"/>
              </a:rPr>
              <a:pPr/>
              <a:t>13</a:t>
            </a:fld>
            <a:endParaRPr lang="en-US" dirty="0">
              <a:latin typeface="Calibri Light" pitchFamily="34" charset="0"/>
            </a:endParaRPr>
          </a:p>
        </p:txBody>
      </p:sp>
      <p:pic>
        <p:nvPicPr>
          <p:cNvPr id="62" name="Picture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6741" y="4390056"/>
            <a:ext cx="2805046" cy="2106708"/>
          </a:xfrm>
          <a:prstGeom prst="rect">
            <a:avLst/>
          </a:prstGeom>
          <a:ln>
            <a:noFill/>
          </a:ln>
          <a:effectLst>
            <a:outerShdw blurRad="190500" algn="tl" rotWithShape="0">
              <a:srgbClr val="000000">
                <a:alpha val="70000"/>
              </a:srgbClr>
            </a:outerShdw>
          </a:effectLst>
        </p:spPr>
      </p:pic>
      <p:sp>
        <p:nvSpPr>
          <p:cNvPr id="63" name="Rounded Rectangle 62"/>
          <p:cNvSpPr/>
          <p:nvPr/>
        </p:nvSpPr>
        <p:spPr>
          <a:xfrm>
            <a:off x="211168" y="1359165"/>
            <a:ext cx="3116471" cy="26766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1400" b="1" dirty="0" smtClean="0">
                <a:solidFill>
                  <a:schemeClr val="accent4">
                    <a:lumMod val="50000"/>
                  </a:schemeClr>
                </a:solidFill>
              </a:rPr>
              <a:t>Capaian  atas Akuntabilitas Kinerja</a:t>
            </a:r>
            <a:endParaRPr lang="id-ID" sz="1400" b="1" dirty="0">
              <a:solidFill>
                <a:schemeClr val="accent4">
                  <a:lumMod val="50000"/>
                </a:schemeClr>
              </a:solidFill>
            </a:endParaRPr>
          </a:p>
        </p:txBody>
      </p:sp>
      <p:sp>
        <p:nvSpPr>
          <p:cNvPr id="81" name="Rounded Rectangle 80"/>
          <p:cNvSpPr/>
          <p:nvPr/>
        </p:nvSpPr>
        <p:spPr>
          <a:xfrm>
            <a:off x="5029200" y="1310953"/>
            <a:ext cx="3069144" cy="38420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1400" b="1" dirty="0" smtClean="0">
                <a:solidFill>
                  <a:schemeClr val="accent4">
                    <a:lumMod val="50000"/>
                  </a:schemeClr>
                </a:solidFill>
              </a:rPr>
              <a:t>Capaian Pengelolaan Anggaran</a:t>
            </a:r>
            <a:endParaRPr lang="id-ID" sz="1400" b="1" dirty="0">
              <a:solidFill>
                <a:schemeClr val="accent4">
                  <a:lumMod val="50000"/>
                </a:schemeClr>
              </a:solidFill>
            </a:endParaRPr>
          </a:p>
        </p:txBody>
      </p:sp>
      <p:grpSp>
        <p:nvGrpSpPr>
          <p:cNvPr id="85" name="Group 84"/>
          <p:cNvGrpSpPr/>
          <p:nvPr/>
        </p:nvGrpSpPr>
        <p:grpSpPr>
          <a:xfrm>
            <a:off x="5006401" y="1285111"/>
            <a:ext cx="4031565" cy="2857649"/>
            <a:chOff x="6574220" y="1282688"/>
            <a:chExt cx="5609109" cy="2981883"/>
          </a:xfrm>
        </p:grpSpPr>
        <p:sp>
          <p:nvSpPr>
            <p:cNvPr id="66" name="Rounded Rectangle 65"/>
            <p:cNvSpPr/>
            <p:nvPr/>
          </p:nvSpPr>
          <p:spPr>
            <a:xfrm>
              <a:off x="6574220" y="1710558"/>
              <a:ext cx="4422227" cy="2554013"/>
            </a:xfrm>
            <a:prstGeom prst="roundRect">
              <a:avLst/>
            </a:prstGeom>
            <a:gradFill>
              <a:gsLst>
                <a:gs pos="0">
                  <a:schemeClr val="accent2">
                    <a:lumMod val="40000"/>
                    <a:lumOff val="60000"/>
                  </a:schemeClr>
                </a:gs>
                <a:gs pos="50000">
                  <a:schemeClr val="accent4">
                    <a:lumMod val="105000"/>
                    <a:satMod val="103000"/>
                    <a:tint val="73000"/>
                  </a:schemeClr>
                </a:gs>
                <a:gs pos="100000">
                  <a:schemeClr val="accent6">
                    <a:lumMod val="60000"/>
                    <a:lumOff val="40000"/>
                  </a:schemeClr>
                </a:gs>
              </a:gsLst>
            </a:gra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id-ID"/>
            </a:p>
          </p:txBody>
        </p:sp>
        <p:sp>
          <p:nvSpPr>
            <p:cNvPr id="67" name="Rectangle 66"/>
            <p:cNvSpPr/>
            <p:nvPr/>
          </p:nvSpPr>
          <p:spPr>
            <a:xfrm>
              <a:off x="7158014" y="2097931"/>
              <a:ext cx="3423020" cy="174632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68" name="TextBox 67"/>
            <p:cNvSpPr txBox="1"/>
            <p:nvPr/>
          </p:nvSpPr>
          <p:spPr>
            <a:xfrm>
              <a:off x="7470359" y="3870070"/>
              <a:ext cx="694056" cy="289041"/>
            </a:xfrm>
            <a:prstGeom prst="rect">
              <a:avLst/>
            </a:prstGeom>
            <a:noFill/>
          </p:spPr>
          <p:txBody>
            <a:bodyPr wrap="none" rtlCol="0">
              <a:spAutoFit/>
            </a:bodyPr>
            <a:lstStyle/>
            <a:p>
              <a:r>
                <a:rPr lang="id-ID" sz="1200" i="1" dirty="0" smtClean="0"/>
                <a:t>2012</a:t>
              </a:r>
              <a:endParaRPr lang="id-ID" i="1" dirty="0"/>
            </a:p>
          </p:txBody>
        </p:sp>
        <p:sp>
          <p:nvSpPr>
            <p:cNvPr id="69" name="TextBox 68"/>
            <p:cNvSpPr txBox="1"/>
            <p:nvPr/>
          </p:nvSpPr>
          <p:spPr>
            <a:xfrm>
              <a:off x="8166355" y="3867944"/>
              <a:ext cx="694056" cy="289041"/>
            </a:xfrm>
            <a:prstGeom prst="rect">
              <a:avLst/>
            </a:prstGeom>
            <a:noFill/>
          </p:spPr>
          <p:txBody>
            <a:bodyPr wrap="none" rtlCol="0">
              <a:spAutoFit/>
            </a:bodyPr>
            <a:lstStyle/>
            <a:p>
              <a:r>
                <a:rPr lang="id-ID" sz="1200" i="1" dirty="0" smtClean="0"/>
                <a:t>2013</a:t>
              </a:r>
              <a:endParaRPr lang="id-ID" i="1" dirty="0"/>
            </a:p>
          </p:txBody>
        </p:sp>
        <p:sp>
          <p:nvSpPr>
            <p:cNvPr id="70" name="TextBox 69"/>
            <p:cNvSpPr txBox="1"/>
            <p:nvPr/>
          </p:nvSpPr>
          <p:spPr>
            <a:xfrm>
              <a:off x="8908310" y="3868092"/>
              <a:ext cx="694056" cy="289041"/>
            </a:xfrm>
            <a:prstGeom prst="rect">
              <a:avLst/>
            </a:prstGeom>
            <a:noFill/>
          </p:spPr>
          <p:txBody>
            <a:bodyPr wrap="none" rtlCol="0">
              <a:spAutoFit/>
            </a:bodyPr>
            <a:lstStyle/>
            <a:p>
              <a:r>
                <a:rPr lang="id-ID" sz="1200" i="1" dirty="0" smtClean="0"/>
                <a:t>2014</a:t>
              </a:r>
              <a:endParaRPr lang="id-ID" i="1" dirty="0"/>
            </a:p>
          </p:txBody>
        </p:sp>
        <p:sp>
          <p:nvSpPr>
            <p:cNvPr id="72" name="TextBox 71"/>
            <p:cNvSpPr txBox="1"/>
            <p:nvPr/>
          </p:nvSpPr>
          <p:spPr>
            <a:xfrm>
              <a:off x="6605940" y="2812595"/>
              <a:ext cx="662831" cy="289041"/>
            </a:xfrm>
            <a:prstGeom prst="rect">
              <a:avLst/>
            </a:prstGeom>
            <a:noFill/>
          </p:spPr>
          <p:txBody>
            <a:bodyPr wrap="none" rtlCol="0">
              <a:spAutoFit/>
            </a:bodyPr>
            <a:lstStyle/>
            <a:p>
              <a:r>
                <a:rPr lang="id-ID" sz="1200" dirty="0" smtClean="0"/>
                <a:t>WTP</a:t>
              </a:r>
              <a:endParaRPr lang="id-ID" sz="1400" dirty="0"/>
            </a:p>
          </p:txBody>
        </p:sp>
        <p:cxnSp>
          <p:nvCxnSpPr>
            <p:cNvPr id="73" name="Straight Arrow Connector 72"/>
            <p:cNvCxnSpPr>
              <a:stCxn id="72" idx="3"/>
            </p:cNvCxnSpPr>
            <p:nvPr/>
          </p:nvCxnSpPr>
          <p:spPr>
            <a:xfrm flipV="1">
              <a:off x="7268771" y="2942603"/>
              <a:ext cx="3270756" cy="14513"/>
            </a:xfrm>
            <a:prstGeom prst="straightConnector1">
              <a:avLst/>
            </a:prstGeom>
            <a:ln w="25400">
              <a:tailEnd type="arrow"/>
            </a:ln>
          </p:spPr>
          <p:style>
            <a:lnRef idx="3">
              <a:schemeClr val="accent1"/>
            </a:lnRef>
            <a:fillRef idx="0">
              <a:schemeClr val="accent1"/>
            </a:fillRef>
            <a:effectRef idx="2">
              <a:schemeClr val="accent1"/>
            </a:effectRef>
            <a:fontRef idx="minor">
              <a:schemeClr val="tx1"/>
            </a:fontRef>
          </p:style>
        </p:cxnSp>
        <p:cxnSp>
          <p:nvCxnSpPr>
            <p:cNvPr id="75" name="Straight Arrow Connector 74"/>
            <p:cNvCxnSpPr/>
            <p:nvPr/>
          </p:nvCxnSpPr>
          <p:spPr>
            <a:xfrm>
              <a:off x="7030962" y="3856496"/>
              <a:ext cx="3556732" cy="0"/>
            </a:xfrm>
            <a:prstGeom prst="straightConnector1">
              <a:avLst/>
            </a:prstGeom>
            <a:ln w="25400">
              <a:solidFill>
                <a:schemeClr val="tx1"/>
              </a:solidFill>
              <a:tailEnd type="arrow"/>
            </a:ln>
          </p:spPr>
          <p:style>
            <a:lnRef idx="3">
              <a:schemeClr val="accent1"/>
            </a:lnRef>
            <a:fillRef idx="0">
              <a:schemeClr val="accent1"/>
            </a:fillRef>
            <a:effectRef idx="2">
              <a:schemeClr val="accent1"/>
            </a:effectRef>
            <a:fontRef idx="minor">
              <a:schemeClr val="tx1"/>
            </a:fontRef>
          </p:style>
        </p:cxnSp>
        <p:cxnSp>
          <p:nvCxnSpPr>
            <p:cNvPr id="76" name="Straight Arrow Connector 75"/>
            <p:cNvCxnSpPr/>
            <p:nvPr/>
          </p:nvCxnSpPr>
          <p:spPr>
            <a:xfrm flipV="1">
              <a:off x="7164674" y="2041729"/>
              <a:ext cx="0" cy="195125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8" name="Oval 77"/>
            <p:cNvSpPr/>
            <p:nvPr/>
          </p:nvSpPr>
          <p:spPr>
            <a:xfrm>
              <a:off x="9023416" y="2791036"/>
              <a:ext cx="306340" cy="30634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id-ID"/>
            </a:p>
          </p:txBody>
        </p:sp>
        <p:sp>
          <p:nvSpPr>
            <p:cNvPr id="79" name="Oval 78"/>
            <p:cNvSpPr/>
            <p:nvPr/>
          </p:nvSpPr>
          <p:spPr>
            <a:xfrm>
              <a:off x="8284602" y="2784910"/>
              <a:ext cx="306340" cy="30634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id-ID"/>
            </a:p>
          </p:txBody>
        </p:sp>
        <p:sp>
          <p:nvSpPr>
            <p:cNvPr id="80" name="Oval 79"/>
            <p:cNvSpPr/>
            <p:nvPr/>
          </p:nvSpPr>
          <p:spPr>
            <a:xfrm>
              <a:off x="7566315" y="2771760"/>
              <a:ext cx="306340" cy="30634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id-ID"/>
            </a:p>
          </p:txBody>
        </p:sp>
        <p:sp>
          <p:nvSpPr>
            <p:cNvPr id="82" name="TextBox 81"/>
            <p:cNvSpPr txBox="1"/>
            <p:nvPr/>
          </p:nvSpPr>
          <p:spPr>
            <a:xfrm>
              <a:off x="9714922" y="3865763"/>
              <a:ext cx="694056" cy="289041"/>
            </a:xfrm>
            <a:prstGeom prst="rect">
              <a:avLst/>
            </a:prstGeom>
            <a:noFill/>
          </p:spPr>
          <p:txBody>
            <a:bodyPr wrap="none" rtlCol="0">
              <a:spAutoFit/>
            </a:bodyPr>
            <a:lstStyle/>
            <a:p>
              <a:r>
                <a:rPr lang="id-ID" sz="1200" i="1" dirty="0" smtClean="0"/>
                <a:t>2015</a:t>
              </a:r>
              <a:endParaRPr lang="id-ID" i="1" dirty="0"/>
            </a:p>
          </p:txBody>
        </p:sp>
        <p:sp>
          <p:nvSpPr>
            <p:cNvPr id="83" name="Oval 82"/>
            <p:cNvSpPr/>
            <p:nvPr/>
          </p:nvSpPr>
          <p:spPr>
            <a:xfrm>
              <a:off x="9817300" y="2792793"/>
              <a:ext cx="306340" cy="30634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id-ID"/>
            </a:p>
          </p:txBody>
        </p:sp>
        <p:sp>
          <p:nvSpPr>
            <p:cNvPr id="64" name="TextBox 63"/>
            <p:cNvSpPr txBox="1"/>
            <p:nvPr/>
          </p:nvSpPr>
          <p:spPr>
            <a:xfrm>
              <a:off x="10061050" y="1282688"/>
              <a:ext cx="2122279" cy="1445207"/>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id-ID" sz="1200" dirty="0" smtClean="0"/>
                <a:t>Kementerian PPN/Bappenas telah mendapatkan </a:t>
              </a:r>
            </a:p>
            <a:p>
              <a:pPr algn="ctr"/>
              <a:r>
                <a:rPr lang="id-ID" sz="1200" dirty="0" smtClean="0"/>
                <a:t>Opini WTP atas Laporan Keuangan selama 8 Tahun berturut-turut</a:t>
              </a:r>
              <a:endParaRPr lang="id-ID" sz="1200" dirty="0"/>
            </a:p>
          </p:txBody>
        </p:sp>
      </p:grpSp>
      <p:pic>
        <p:nvPicPr>
          <p:cNvPr id="84" name="Picture 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9431" y="4338315"/>
            <a:ext cx="3299540" cy="2158449"/>
          </a:xfrm>
          <a:prstGeom prst="rect">
            <a:avLst/>
          </a:prstGeom>
        </p:spPr>
      </p:pic>
      <p:graphicFrame>
        <p:nvGraphicFramePr>
          <p:cNvPr id="3" name="Chart 2"/>
          <p:cNvGraphicFramePr/>
          <p:nvPr>
            <p:extLst>
              <p:ext uri="{D42A27DB-BD31-4B8C-83A1-F6EECF244321}">
                <p14:modId xmlns:p14="http://schemas.microsoft.com/office/powerpoint/2010/main" val="3026855681"/>
              </p:ext>
            </p:extLst>
          </p:nvPr>
        </p:nvGraphicFramePr>
        <p:xfrm>
          <a:off x="-76200" y="471337"/>
          <a:ext cx="4952760" cy="4557863"/>
        </p:xfrm>
        <a:graphic>
          <a:graphicData uri="http://schemas.openxmlformats.org/drawingml/2006/chart">
            <c:chart xmlns:c="http://schemas.openxmlformats.org/drawingml/2006/chart" xmlns:r="http://schemas.openxmlformats.org/officeDocument/2006/relationships" r:id="rId5"/>
          </a:graphicData>
        </a:graphic>
      </p:graphicFrame>
      <p:sp>
        <p:nvSpPr>
          <p:cNvPr id="2" name="Title 1"/>
          <p:cNvSpPr>
            <a:spLocks noGrp="1"/>
          </p:cNvSpPr>
          <p:nvPr>
            <p:ph type="title"/>
          </p:nvPr>
        </p:nvSpPr>
        <p:spPr>
          <a:xfrm>
            <a:off x="898358" y="81947"/>
            <a:ext cx="8156384" cy="972000"/>
          </a:xfrm>
        </p:spPr>
        <p:txBody>
          <a:bodyPr>
            <a:normAutofit fontScale="90000"/>
          </a:bodyPr>
          <a:lstStyle/>
          <a:p>
            <a:pPr algn="ctr"/>
            <a:r>
              <a:rPr lang="id-ID" sz="2800" dirty="0" smtClean="0">
                <a:latin typeface="Candara" pitchFamily="34" charset="0"/>
              </a:rPr>
              <a:t>CAPAIAN ATAS AKIP DAN PENGELOLAAN ANGGARAN</a:t>
            </a:r>
            <a:br>
              <a:rPr lang="id-ID" sz="2800" dirty="0" smtClean="0">
                <a:latin typeface="Candara" pitchFamily="34" charset="0"/>
              </a:rPr>
            </a:br>
            <a:r>
              <a:rPr lang="id-ID" sz="1800" dirty="0">
                <a:latin typeface="Candara" pitchFamily="34" charset="0"/>
              </a:rPr>
              <a:t>(RB PENGUNGKIT </a:t>
            </a:r>
            <a:r>
              <a:rPr lang="id-ID" sz="1800" dirty="0" smtClean="0">
                <a:latin typeface="Candara" pitchFamily="34" charset="0"/>
              </a:rPr>
              <a:t>6 dan 7)</a:t>
            </a:r>
            <a:endParaRPr lang="en-US" sz="1800" dirty="0">
              <a:latin typeface="Candara" pitchFamily="34" charset="0"/>
            </a:endParaRPr>
          </a:p>
        </p:txBody>
      </p:sp>
      <p:grpSp>
        <p:nvGrpSpPr>
          <p:cNvPr id="9" name="Group 8"/>
          <p:cNvGrpSpPr/>
          <p:nvPr/>
        </p:nvGrpSpPr>
        <p:grpSpPr>
          <a:xfrm>
            <a:off x="656567" y="2029483"/>
            <a:ext cx="4024146" cy="928452"/>
            <a:chOff x="786408" y="2807985"/>
            <a:chExt cx="4024146" cy="928452"/>
          </a:xfrm>
        </p:grpSpPr>
        <p:grpSp>
          <p:nvGrpSpPr>
            <p:cNvPr id="5" name="Group 4"/>
            <p:cNvGrpSpPr/>
            <p:nvPr/>
          </p:nvGrpSpPr>
          <p:grpSpPr>
            <a:xfrm>
              <a:off x="786408" y="3474827"/>
              <a:ext cx="406019" cy="261610"/>
              <a:chOff x="786408" y="3607997"/>
              <a:chExt cx="406019" cy="261610"/>
            </a:xfrm>
          </p:grpSpPr>
          <p:sp>
            <p:nvSpPr>
              <p:cNvPr id="6" name="Oval 5"/>
              <p:cNvSpPr/>
              <p:nvPr/>
            </p:nvSpPr>
            <p:spPr>
              <a:xfrm>
                <a:off x="786408" y="3610300"/>
                <a:ext cx="305728" cy="259307"/>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id-ID"/>
              </a:p>
            </p:txBody>
          </p:sp>
          <p:sp>
            <p:nvSpPr>
              <p:cNvPr id="7" name="TextBox 6"/>
              <p:cNvSpPr txBox="1"/>
              <p:nvPr/>
            </p:nvSpPr>
            <p:spPr>
              <a:xfrm>
                <a:off x="786408" y="3607997"/>
                <a:ext cx="406019" cy="261610"/>
              </a:xfrm>
              <a:prstGeom prst="rect">
                <a:avLst/>
              </a:prstGeom>
              <a:noFill/>
            </p:spPr>
            <p:txBody>
              <a:bodyPr wrap="square" rtlCol="0">
                <a:spAutoFit/>
              </a:bodyPr>
              <a:lstStyle/>
              <a:p>
                <a:r>
                  <a:rPr lang="id-ID" sz="1100" dirty="0" smtClean="0"/>
                  <a:t>CC</a:t>
                </a:r>
                <a:endParaRPr lang="id-ID" sz="1100" dirty="0"/>
              </a:p>
            </p:txBody>
          </p:sp>
        </p:grpSp>
        <p:grpSp>
          <p:nvGrpSpPr>
            <p:cNvPr id="53" name="Group 52"/>
            <p:cNvGrpSpPr/>
            <p:nvPr/>
          </p:nvGrpSpPr>
          <p:grpSpPr>
            <a:xfrm>
              <a:off x="1334978" y="3481490"/>
              <a:ext cx="406019" cy="254947"/>
              <a:chOff x="786408" y="3607997"/>
              <a:chExt cx="406019" cy="261610"/>
            </a:xfrm>
          </p:grpSpPr>
          <p:sp>
            <p:nvSpPr>
              <p:cNvPr id="54" name="Oval 53"/>
              <p:cNvSpPr/>
              <p:nvPr/>
            </p:nvSpPr>
            <p:spPr>
              <a:xfrm>
                <a:off x="786408" y="3610300"/>
                <a:ext cx="305728" cy="259307"/>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id-ID"/>
              </a:p>
            </p:txBody>
          </p:sp>
          <p:sp>
            <p:nvSpPr>
              <p:cNvPr id="55" name="TextBox 54"/>
              <p:cNvSpPr txBox="1"/>
              <p:nvPr/>
            </p:nvSpPr>
            <p:spPr>
              <a:xfrm>
                <a:off x="786408" y="3607997"/>
                <a:ext cx="406019" cy="261610"/>
              </a:xfrm>
              <a:prstGeom prst="rect">
                <a:avLst/>
              </a:prstGeom>
              <a:noFill/>
            </p:spPr>
            <p:txBody>
              <a:bodyPr wrap="square" rtlCol="0">
                <a:spAutoFit/>
              </a:bodyPr>
              <a:lstStyle/>
              <a:p>
                <a:r>
                  <a:rPr lang="id-ID" sz="1100" dirty="0" smtClean="0"/>
                  <a:t>CC</a:t>
                </a:r>
                <a:endParaRPr lang="id-ID" sz="1100" dirty="0"/>
              </a:p>
            </p:txBody>
          </p:sp>
        </p:grpSp>
        <p:grpSp>
          <p:nvGrpSpPr>
            <p:cNvPr id="56" name="Group 55"/>
            <p:cNvGrpSpPr/>
            <p:nvPr/>
          </p:nvGrpSpPr>
          <p:grpSpPr>
            <a:xfrm>
              <a:off x="1974272" y="3222124"/>
              <a:ext cx="406019" cy="261610"/>
              <a:chOff x="786408" y="3607997"/>
              <a:chExt cx="406019" cy="261610"/>
            </a:xfrm>
          </p:grpSpPr>
          <p:sp>
            <p:nvSpPr>
              <p:cNvPr id="57" name="Oval 56"/>
              <p:cNvSpPr/>
              <p:nvPr/>
            </p:nvSpPr>
            <p:spPr>
              <a:xfrm>
                <a:off x="786408" y="3610300"/>
                <a:ext cx="305728" cy="259307"/>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id-ID"/>
              </a:p>
            </p:txBody>
          </p:sp>
          <p:sp>
            <p:nvSpPr>
              <p:cNvPr id="58" name="TextBox 57"/>
              <p:cNvSpPr txBox="1"/>
              <p:nvPr/>
            </p:nvSpPr>
            <p:spPr>
              <a:xfrm>
                <a:off x="786408" y="3607997"/>
                <a:ext cx="406019" cy="261610"/>
              </a:xfrm>
              <a:prstGeom prst="rect">
                <a:avLst/>
              </a:prstGeom>
              <a:noFill/>
            </p:spPr>
            <p:txBody>
              <a:bodyPr wrap="square" rtlCol="0">
                <a:spAutoFit/>
              </a:bodyPr>
              <a:lstStyle/>
              <a:p>
                <a:r>
                  <a:rPr lang="id-ID" sz="1100" dirty="0" smtClean="0"/>
                  <a:t> B</a:t>
                </a:r>
                <a:endParaRPr lang="id-ID" sz="1100" dirty="0"/>
              </a:p>
            </p:txBody>
          </p:sp>
        </p:grpSp>
        <p:grpSp>
          <p:nvGrpSpPr>
            <p:cNvPr id="59" name="Group 58"/>
            <p:cNvGrpSpPr/>
            <p:nvPr/>
          </p:nvGrpSpPr>
          <p:grpSpPr>
            <a:xfrm>
              <a:off x="2593866" y="3228789"/>
              <a:ext cx="406019" cy="261610"/>
              <a:chOff x="786408" y="3607997"/>
              <a:chExt cx="406019" cy="268447"/>
            </a:xfrm>
          </p:grpSpPr>
          <p:sp>
            <p:nvSpPr>
              <p:cNvPr id="60" name="Oval 59"/>
              <p:cNvSpPr/>
              <p:nvPr/>
            </p:nvSpPr>
            <p:spPr>
              <a:xfrm>
                <a:off x="786408" y="3610300"/>
                <a:ext cx="305728" cy="259307"/>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id-ID"/>
              </a:p>
            </p:txBody>
          </p:sp>
          <p:sp>
            <p:nvSpPr>
              <p:cNvPr id="61" name="TextBox 60"/>
              <p:cNvSpPr txBox="1"/>
              <p:nvPr/>
            </p:nvSpPr>
            <p:spPr>
              <a:xfrm>
                <a:off x="786408" y="3607997"/>
                <a:ext cx="406019" cy="268447"/>
              </a:xfrm>
              <a:prstGeom prst="rect">
                <a:avLst/>
              </a:prstGeom>
              <a:noFill/>
            </p:spPr>
            <p:txBody>
              <a:bodyPr wrap="square" rtlCol="0">
                <a:spAutoFit/>
              </a:bodyPr>
              <a:lstStyle/>
              <a:p>
                <a:r>
                  <a:rPr lang="id-ID" sz="1100" dirty="0" smtClean="0"/>
                  <a:t> B</a:t>
                </a:r>
                <a:endParaRPr lang="id-ID" sz="1100" dirty="0"/>
              </a:p>
            </p:txBody>
          </p:sp>
        </p:grpSp>
        <p:grpSp>
          <p:nvGrpSpPr>
            <p:cNvPr id="65" name="Group 64"/>
            <p:cNvGrpSpPr/>
            <p:nvPr/>
          </p:nvGrpSpPr>
          <p:grpSpPr>
            <a:xfrm>
              <a:off x="3152285" y="3124200"/>
              <a:ext cx="406019" cy="261610"/>
              <a:chOff x="786408" y="3607997"/>
              <a:chExt cx="406019" cy="268447"/>
            </a:xfrm>
          </p:grpSpPr>
          <p:sp>
            <p:nvSpPr>
              <p:cNvPr id="71" name="Oval 70"/>
              <p:cNvSpPr/>
              <p:nvPr/>
            </p:nvSpPr>
            <p:spPr>
              <a:xfrm>
                <a:off x="786408" y="3610300"/>
                <a:ext cx="305728" cy="259307"/>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id-ID"/>
              </a:p>
            </p:txBody>
          </p:sp>
          <p:sp>
            <p:nvSpPr>
              <p:cNvPr id="74" name="TextBox 73"/>
              <p:cNvSpPr txBox="1"/>
              <p:nvPr/>
            </p:nvSpPr>
            <p:spPr>
              <a:xfrm>
                <a:off x="786408" y="3607997"/>
                <a:ext cx="406019" cy="268447"/>
              </a:xfrm>
              <a:prstGeom prst="rect">
                <a:avLst/>
              </a:prstGeom>
              <a:noFill/>
            </p:spPr>
            <p:txBody>
              <a:bodyPr wrap="square" rtlCol="0">
                <a:spAutoFit/>
              </a:bodyPr>
              <a:lstStyle/>
              <a:p>
                <a:r>
                  <a:rPr lang="id-ID" sz="1100" dirty="0" smtClean="0"/>
                  <a:t> B</a:t>
                </a:r>
                <a:endParaRPr lang="id-ID" sz="1100" dirty="0"/>
              </a:p>
            </p:txBody>
          </p:sp>
        </p:grpSp>
        <p:grpSp>
          <p:nvGrpSpPr>
            <p:cNvPr id="77" name="Group 76"/>
            <p:cNvGrpSpPr/>
            <p:nvPr/>
          </p:nvGrpSpPr>
          <p:grpSpPr>
            <a:xfrm>
              <a:off x="3809999" y="2816702"/>
              <a:ext cx="406019" cy="261610"/>
              <a:chOff x="786408" y="3607997"/>
              <a:chExt cx="406019" cy="268447"/>
            </a:xfrm>
          </p:grpSpPr>
          <p:sp>
            <p:nvSpPr>
              <p:cNvPr id="86" name="Oval 85"/>
              <p:cNvSpPr/>
              <p:nvPr/>
            </p:nvSpPr>
            <p:spPr>
              <a:xfrm>
                <a:off x="786408" y="3610300"/>
                <a:ext cx="305728" cy="259307"/>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id-ID"/>
              </a:p>
            </p:txBody>
          </p:sp>
          <p:sp>
            <p:nvSpPr>
              <p:cNvPr id="87" name="TextBox 86"/>
              <p:cNvSpPr txBox="1"/>
              <p:nvPr/>
            </p:nvSpPr>
            <p:spPr>
              <a:xfrm>
                <a:off x="786408" y="3607997"/>
                <a:ext cx="406019" cy="268447"/>
              </a:xfrm>
              <a:prstGeom prst="rect">
                <a:avLst/>
              </a:prstGeom>
              <a:noFill/>
            </p:spPr>
            <p:txBody>
              <a:bodyPr wrap="square" rtlCol="0">
                <a:spAutoFit/>
              </a:bodyPr>
              <a:lstStyle/>
              <a:p>
                <a:r>
                  <a:rPr lang="id-ID" sz="1100" dirty="0" smtClean="0"/>
                  <a:t> A</a:t>
                </a:r>
                <a:endParaRPr lang="id-ID" sz="1100" dirty="0"/>
              </a:p>
            </p:txBody>
          </p:sp>
        </p:grpSp>
        <p:grpSp>
          <p:nvGrpSpPr>
            <p:cNvPr id="88" name="Group 87"/>
            <p:cNvGrpSpPr/>
            <p:nvPr/>
          </p:nvGrpSpPr>
          <p:grpSpPr>
            <a:xfrm>
              <a:off x="4404535" y="2807985"/>
              <a:ext cx="406019" cy="261610"/>
              <a:chOff x="786408" y="3607997"/>
              <a:chExt cx="406019" cy="268447"/>
            </a:xfrm>
          </p:grpSpPr>
          <p:sp>
            <p:nvSpPr>
              <p:cNvPr id="89" name="Oval 88"/>
              <p:cNvSpPr/>
              <p:nvPr/>
            </p:nvSpPr>
            <p:spPr>
              <a:xfrm>
                <a:off x="786408" y="3610300"/>
                <a:ext cx="305728" cy="259307"/>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id-ID"/>
              </a:p>
            </p:txBody>
          </p:sp>
          <p:sp>
            <p:nvSpPr>
              <p:cNvPr id="90" name="TextBox 89"/>
              <p:cNvSpPr txBox="1"/>
              <p:nvPr/>
            </p:nvSpPr>
            <p:spPr>
              <a:xfrm>
                <a:off x="786408" y="3607997"/>
                <a:ext cx="406019" cy="268447"/>
              </a:xfrm>
              <a:prstGeom prst="rect">
                <a:avLst/>
              </a:prstGeom>
              <a:noFill/>
            </p:spPr>
            <p:txBody>
              <a:bodyPr wrap="square" rtlCol="0">
                <a:spAutoFit/>
              </a:bodyPr>
              <a:lstStyle/>
              <a:p>
                <a:r>
                  <a:rPr lang="id-ID" sz="1100" dirty="0" smtClean="0"/>
                  <a:t>BB</a:t>
                </a:r>
                <a:endParaRPr lang="id-ID" sz="1100" dirty="0"/>
              </a:p>
            </p:txBody>
          </p:sp>
        </p:grpSp>
      </p:grpSp>
    </p:spTree>
    <p:extLst>
      <p:ext uri="{BB962C8B-B14F-4D97-AF65-F5344CB8AC3E}">
        <p14:creationId xmlns:p14="http://schemas.microsoft.com/office/powerpoint/2010/main" val="3785596243"/>
      </p:ext>
    </p:extLst>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295400"/>
            <a:ext cx="2277753" cy="1655210"/>
          </a:xfrm>
        </p:spPr>
        <p:txBody>
          <a:bodyPr>
            <a:normAutofit/>
          </a:bodyPr>
          <a:lstStyle/>
          <a:p>
            <a:pPr marL="0" indent="0" algn="just">
              <a:buNone/>
            </a:pPr>
            <a:r>
              <a:rPr lang="id-ID" sz="1400" dirty="0">
                <a:solidFill>
                  <a:srgbClr val="003D70"/>
                </a:solidFill>
                <a:latin typeface="+mn-lt"/>
                <a:ea typeface="+mn-ea"/>
                <a:cs typeface="+mn-cs"/>
              </a:rPr>
              <a:t>RKP 2017 </a:t>
            </a:r>
          </a:p>
          <a:p>
            <a:pPr marL="228600" indent="-228600" algn="just">
              <a:spcBef>
                <a:spcPts val="400"/>
              </a:spcBef>
              <a:buFont typeface="Arial" panose="020B0604020202020204" pitchFamily="34" charset="0"/>
              <a:buAutoNum type="arabicParenBoth"/>
            </a:pPr>
            <a:r>
              <a:rPr lang="id-ID" sz="1200" dirty="0">
                <a:solidFill>
                  <a:srgbClr val="003D70"/>
                </a:solidFill>
                <a:latin typeface="+mn-lt"/>
                <a:ea typeface="+mn-ea"/>
                <a:cs typeface="+mn-cs"/>
              </a:rPr>
              <a:t>Money Follow Program (23 Prioritas Nasional)</a:t>
            </a:r>
          </a:p>
          <a:p>
            <a:pPr marL="228600" indent="-228600" algn="just">
              <a:spcBef>
                <a:spcPts val="400"/>
              </a:spcBef>
              <a:buFont typeface="Arial" panose="020B0604020202020204" pitchFamily="34" charset="0"/>
              <a:buAutoNum type="arabicParenBoth"/>
            </a:pPr>
            <a:r>
              <a:rPr lang="id-ID" sz="1200" dirty="0">
                <a:solidFill>
                  <a:srgbClr val="003D70"/>
                </a:solidFill>
                <a:latin typeface="+mn-lt"/>
                <a:ea typeface="+mn-ea"/>
                <a:cs typeface="+mn-cs"/>
              </a:rPr>
              <a:t>Pendekatan Holistik, Tematik, Integratif &amp; Spasial </a:t>
            </a:r>
          </a:p>
          <a:p>
            <a:pPr marL="228600" indent="-228600" algn="just">
              <a:spcBef>
                <a:spcPts val="400"/>
              </a:spcBef>
              <a:buFont typeface="Arial" panose="020B0604020202020204" pitchFamily="34" charset="0"/>
              <a:buAutoNum type="arabicParenBoth"/>
            </a:pPr>
            <a:r>
              <a:rPr lang="id-ID" sz="1200" dirty="0">
                <a:solidFill>
                  <a:srgbClr val="003D70"/>
                </a:solidFill>
                <a:latin typeface="+mn-lt"/>
                <a:ea typeface="+mn-ea"/>
                <a:cs typeface="+mn-cs"/>
              </a:rPr>
              <a:t>Penggunaan Aplikasi Sistem Informasi Multilateral (SIMU)</a:t>
            </a:r>
          </a:p>
          <a:p>
            <a:pPr algn="just"/>
            <a:endParaRPr lang="id-ID" dirty="0"/>
          </a:p>
        </p:txBody>
      </p:sp>
      <p:sp>
        <p:nvSpPr>
          <p:cNvPr id="3" name="Slide Number Placeholder 2"/>
          <p:cNvSpPr>
            <a:spLocks noGrp="1"/>
          </p:cNvSpPr>
          <p:nvPr>
            <p:ph type="sldNum" sz="quarter" idx="12"/>
          </p:nvPr>
        </p:nvSpPr>
        <p:spPr/>
        <p:txBody>
          <a:bodyPr/>
          <a:lstStyle/>
          <a:p>
            <a:fld id="{192C646E-8A71-4229-9321-274B093DFD02}" type="slidenum">
              <a:rPr lang="en-US" smtClean="0"/>
              <a:pPr/>
              <a:t>14</a:t>
            </a:fld>
            <a:endParaRPr lang="en-US" dirty="0"/>
          </a:p>
        </p:txBody>
      </p:sp>
      <p:sp>
        <p:nvSpPr>
          <p:cNvPr id="4" name="Title 3"/>
          <p:cNvSpPr>
            <a:spLocks noGrp="1"/>
          </p:cNvSpPr>
          <p:nvPr>
            <p:ph type="title"/>
          </p:nvPr>
        </p:nvSpPr>
        <p:spPr>
          <a:xfrm>
            <a:off x="898359" y="301925"/>
            <a:ext cx="8156384" cy="711020"/>
          </a:xfrm>
        </p:spPr>
        <p:txBody>
          <a:bodyPr>
            <a:noAutofit/>
          </a:bodyPr>
          <a:lstStyle/>
          <a:p>
            <a:pPr indent="-342900" algn="ctr" fontAlgn="base">
              <a:lnSpc>
                <a:spcPct val="50000"/>
              </a:lnSpc>
              <a:spcAft>
                <a:spcPct val="0"/>
              </a:spcAft>
              <a:tabLst>
                <a:tab pos="354965" algn="l"/>
                <a:tab pos="355600" algn="l"/>
              </a:tabLst>
            </a:pPr>
            <a:r>
              <a:rPr lang="id-ID" sz="2800" dirty="0" smtClean="0">
                <a:latin typeface="Candara" pitchFamily="34" charset="0"/>
                <a:ea typeface="+mn-ea"/>
                <a:cs typeface="+mn-cs"/>
              </a:rPr>
              <a:t>CAPAIAN ATAS PELAYANAN PUBLIK-</a:t>
            </a:r>
            <a:r>
              <a:rPr lang="id-ID" sz="2800" i="1" dirty="0" smtClean="0">
                <a:latin typeface="Candara" pitchFamily="34" charset="0"/>
                <a:ea typeface="+mn-ea"/>
                <a:cs typeface="+mn-cs"/>
              </a:rPr>
              <a:t>CORE BUSINESS</a:t>
            </a:r>
            <a:r>
              <a:rPr lang="id-ID" i="1" dirty="0" smtClean="0">
                <a:latin typeface="Candara" pitchFamily="34" charset="0"/>
                <a:ea typeface="+mn-ea"/>
                <a:cs typeface="+mn-cs"/>
              </a:rPr>
              <a:t/>
            </a:r>
            <a:br>
              <a:rPr lang="id-ID" i="1" dirty="0" smtClean="0">
                <a:latin typeface="Candara" pitchFamily="34" charset="0"/>
                <a:ea typeface="+mn-ea"/>
                <a:cs typeface="+mn-cs"/>
              </a:rPr>
            </a:br>
            <a:r>
              <a:rPr lang="id-ID" sz="1800" dirty="0">
                <a:latin typeface="Candara" pitchFamily="34" charset="0"/>
              </a:rPr>
              <a:t>(RB PENGUNGKIT </a:t>
            </a:r>
            <a:r>
              <a:rPr lang="id-ID" sz="1800" dirty="0" smtClean="0">
                <a:latin typeface="Candara" pitchFamily="34" charset="0"/>
              </a:rPr>
              <a:t>8)</a:t>
            </a:r>
            <a:r>
              <a:rPr lang="id-ID" dirty="0" smtClean="0">
                <a:latin typeface="Candara" pitchFamily="34" charset="0"/>
                <a:ea typeface="+mn-ea"/>
                <a:cs typeface="+mn-cs"/>
              </a:rPr>
              <a:t> </a:t>
            </a:r>
            <a:endParaRPr lang="en-US" dirty="0">
              <a:latin typeface="Candara" pitchFamily="34" charset="0"/>
              <a:ea typeface="+mn-ea"/>
              <a:cs typeface="+mn-cs"/>
            </a:endParaRPr>
          </a:p>
        </p:txBody>
      </p:sp>
      <p:sp>
        <p:nvSpPr>
          <p:cNvPr id="10" name="Content Placeholder 1"/>
          <p:cNvSpPr txBox="1">
            <a:spLocks/>
          </p:cNvSpPr>
          <p:nvPr/>
        </p:nvSpPr>
        <p:spPr>
          <a:xfrm>
            <a:off x="228601" y="3238592"/>
            <a:ext cx="2404086" cy="16552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D7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08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08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id-ID" sz="1500" dirty="0" smtClean="0"/>
              <a:t>Kebijakan DAK Tahun 2017 </a:t>
            </a:r>
          </a:p>
          <a:p>
            <a:pPr marL="0" indent="0">
              <a:spcBef>
                <a:spcPts val="400"/>
              </a:spcBef>
              <a:buNone/>
            </a:pPr>
            <a:r>
              <a:rPr lang="id-ID" sz="1200" dirty="0" smtClean="0"/>
              <a:t>Mendorong </a:t>
            </a:r>
            <a:r>
              <a:rPr lang="id-ID" sz="1200" dirty="0"/>
              <a:t>kesepakatan Pemerintah dengan Badan Anggaran (Banggar) DPR RI atas tiga jenis DAK Tahun 2017, yaitu : </a:t>
            </a:r>
            <a:endParaRPr lang="id-ID" sz="1200" dirty="0" smtClean="0"/>
          </a:p>
          <a:p>
            <a:pPr algn="just">
              <a:spcBef>
                <a:spcPts val="400"/>
              </a:spcBef>
              <a:buAutoNum type="arabicParenBoth"/>
            </a:pPr>
            <a:r>
              <a:rPr lang="id-ID" sz="1200" dirty="0" smtClean="0"/>
              <a:t>DAK </a:t>
            </a:r>
            <a:r>
              <a:rPr lang="id-ID" sz="1200" dirty="0"/>
              <a:t>Reguler, 7 Bidang; </a:t>
            </a:r>
            <a:endParaRPr lang="id-ID" sz="1200" dirty="0" smtClean="0"/>
          </a:p>
          <a:p>
            <a:pPr algn="just">
              <a:spcBef>
                <a:spcPts val="400"/>
              </a:spcBef>
              <a:buAutoNum type="arabicParenBoth"/>
            </a:pPr>
            <a:r>
              <a:rPr lang="id-ID" sz="1200" dirty="0" smtClean="0"/>
              <a:t>DAK </a:t>
            </a:r>
            <a:r>
              <a:rPr lang="id-ID" sz="1200" dirty="0"/>
              <a:t>Penugasan, 8 Kegiatan; </a:t>
            </a:r>
            <a:endParaRPr lang="id-ID" sz="1200" dirty="0" smtClean="0"/>
          </a:p>
          <a:p>
            <a:pPr algn="just">
              <a:spcBef>
                <a:spcPts val="400"/>
              </a:spcBef>
              <a:buAutoNum type="arabicParenBoth"/>
            </a:pPr>
            <a:r>
              <a:rPr lang="id-ID" sz="1200" dirty="0" smtClean="0"/>
              <a:t>DAK </a:t>
            </a:r>
            <a:r>
              <a:rPr lang="id-ID" sz="1200" dirty="0"/>
              <a:t>Afirmasi, 3 </a:t>
            </a:r>
            <a:r>
              <a:rPr lang="id-ID" sz="1200" dirty="0" smtClean="0"/>
              <a:t>Bidang</a:t>
            </a:r>
            <a:endParaRPr lang="id-ID" sz="1200" dirty="0"/>
          </a:p>
        </p:txBody>
      </p:sp>
      <p:sp>
        <p:nvSpPr>
          <p:cNvPr id="14" name="Content Placeholder 1"/>
          <p:cNvSpPr txBox="1">
            <a:spLocks/>
          </p:cNvSpPr>
          <p:nvPr/>
        </p:nvSpPr>
        <p:spPr>
          <a:xfrm>
            <a:off x="2819400" y="1328501"/>
            <a:ext cx="2396291" cy="2633899"/>
          </a:xfrm>
          <a:prstGeom prst="rect">
            <a:avLst/>
          </a:prstGeom>
        </p:spPr>
        <p:txBody>
          <a:bodyPr vert="horz" lIns="91440" tIns="45720" rIns="91440" bIns="45720" rtlCol="0">
            <a:normAutofit fontScale="4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D7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08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08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Aft>
                <a:spcPts val="300"/>
              </a:spcAft>
              <a:buNone/>
            </a:pPr>
            <a:r>
              <a:rPr lang="id-ID" sz="2700" dirty="0"/>
              <a:t>Kebijakan Pembangunan </a:t>
            </a:r>
            <a:r>
              <a:rPr lang="id-ID" altLang="id-ID" sz="2700" dirty="0"/>
              <a:t>Desa dan Kawasan Perdesaan</a:t>
            </a:r>
            <a:endParaRPr lang="en-US" altLang="id-ID" sz="2700" dirty="0"/>
          </a:p>
          <a:p>
            <a:pPr marL="177800" indent="-177800" fontAlgn="base">
              <a:lnSpc>
                <a:spcPct val="110000"/>
              </a:lnSpc>
              <a:spcBef>
                <a:spcPts val="0"/>
              </a:spcBef>
              <a:spcAft>
                <a:spcPts val="300"/>
              </a:spcAft>
              <a:buFont typeface="Wingdings" panose="05000000000000000000" pitchFamily="2" charset="2"/>
              <a:buChar char="Ø"/>
            </a:pPr>
            <a:r>
              <a:rPr lang="id-ID" sz="2500" dirty="0"/>
              <a:t>Menyusun Indeks Pembangunan Desa sebagai data dasar pembangunan desa bersama BPS</a:t>
            </a:r>
          </a:p>
          <a:p>
            <a:pPr marL="177800" indent="-177800" fontAlgn="base">
              <a:lnSpc>
                <a:spcPct val="110000"/>
              </a:lnSpc>
              <a:spcBef>
                <a:spcPts val="0"/>
              </a:spcBef>
              <a:spcAft>
                <a:spcPts val="300"/>
              </a:spcAft>
              <a:buFont typeface="Wingdings" panose="05000000000000000000" pitchFamily="2" charset="2"/>
              <a:buChar char="Ø"/>
            </a:pPr>
            <a:r>
              <a:rPr lang="id-ID" sz="2500" dirty="0"/>
              <a:t>Menyusun m</a:t>
            </a:r>
            <a:r>
              <a:rPr lang="es-ES" sz="2500" dirty="0" err="1"/>
              <a:t>odel</a:t>
            </a:r>
            <a:r>
              <a:rPr lang="es-ES" sz="2500" dirty="0"/>
              <a:t> </a:t>
            </a:r>
            <a:r>
              <a:rPr lang="id-ID" sz="2500" dirty="0"/>
              <a:t>p</a:t>
            </a:r>
            <a:r>
              <a:rPr lang="es-ES" sz="2500" dirty="0" err="1"/>
              <a:t>erencanaan</a:t>
            </a:r>
            <a:r>
              <a:rPr lang="es-ES" sz="2500" dirty="0"/>
              <a:t> </a:t>
            </a:r>
            <a:r>
              <a:rPr lang="id-ID" sz="2500" dirty="0"/>
              <a:t>p</a:t>
            </a:r>
            <a:r>
              <a:rPr lang="es-ES" sz="2500" dirty="0" err="1"/>
              <a:t>embangunan</a:t>
            </a:r>
            <a:r>
              <a:rPr lang="es-ES" sz="2500" dirty="0"/>
              <a:t> </a:t>
            </a:r>
            <a:r>
              <a:rPr lang="id-ID" sz="2500" dirty="0"/>
              <a:t>p</a:t>
            </a:r>
            <a:r>
              <a:rPr lang="es-ES" sz="2500" dirty="0" err="1"/>
              <a:t>artisipatif</a:t>
            </a:r>
            <a:r>
              <a:rPr lang="es-ES" sz="2500" dirty="0"/>
              <a:t> </a:t>
            </a:r>
            <a:r>
              <a:rPr lang="es-ES" sz="2500" dirty="0" err="1"/>
              <a:t>dalam</a:t>
            </a:r>
            <a:r>
              <a:rPr lang="es-ES" sz="2500" dirty="0"/>
              <a:t> </a:t>
            </a:r>
            <a:r>
              <a:rPr lang="id-ID" sz="2500" dirty="0" err="1"/>
              <a:t>p</a:t>
            </a:r>
            <a:r>
              <a:rPr lang="es-ES" sz="2500" dirty="0" err="1"/>
              <a:t>enyusunan</a:t>
            </a:r>
            <a:r>
              <a:rPr lang="es-ES" sz="2500" dirty="0"/>
              <a:t> </a:t>
            </a:r>
            <a:r>
              <a:rPr lang="es-ES" sz="2500" dirty="0" err="1"/>
              <a:t>RAPBDesa</a:t>
            </a:r>
            <a:r>
              <a:rPr lang="id-ID" sz="2500" dirty="0"/>
              <a:t>.</a:t>
            </a:r>
          </a:p>
          <a:p>
            <a:pPr marL="177800" indent="-177800" fontAlgn="base">
              <a:lnSpc>
                <a:spcPct val="110000"/>
              </a:lnSpc>
              <a:spcBef>
                <a:spcPts val="0"/>
              </a:spcBef>
              <a:spcAft>
                <a:spcPts val="300"/>
              </a:spcAft>
              <a:buFont typeface="Wingdings" panose="05000000000000000000" pitchFamily="2" charset="2"/>
              <a:buChar char="Ø"/>
            </a:pPr>
            <a:r>
              <a:rPr lang="id-ID" sz="2500" dirty="0"/>
              <a:t>Menyempurnakan road map pembangunan desa bersama K/L terkait</a:t>
            </a:r>
          </a:p>
          <a:p>
            <a:pPr marL="177800" indent="-177800" fontAlgn="base">
              <a:lnSpc>
                <a:spcPct val="110000"/>
              </a:lnSpc>
              <a:spcBef>
                <a:spcPts val="0"/>
              </a:spcBef>
              <a:spcAft>
                <a:spcPts val="300"/>
              </a:spcAft>
              <a:buFont typeface="Wingdings" panose="05000000000000000000" pitchFamily="2" charset="2"/>
              <a:buChar char="Ø"/>
            </a:pPr>
            <a:r>
              <a:rPr lang="id-ID" sz="2500" dirty="0"/>
              <a:t>Memperkuat jaringan dengan mitra pembangunan desa</a:t>
            </a:r>
          </a:p>
        </p:txBody>
      </p:sp>
      <p:cxnSp>
        <p:nvCxnSpPr>
          <p:cNvPr id="15" name="Straight Connector 14"/>
          <p:cNvCxnSpPr/>
          <p:nvPr/>
        </p:nvCxnSpPr>
        <p:spPr>
          <a:xfrm flipV="1">
            <a:off x="2737184" y="1145302"/>
            <a:ext cx="0" cy="536779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5317959" y="1164725"/>
            <a:ext cx="0" cy="536779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3" name="Content Placeholder 1"/>
          <p:cNvSpPr txBox="1">
            <a:spLocks/>
          </p:cNvSpPr>
          <p:nvPr/>
        </p:nvSpPr>
        <p:spPr>
          <a:xfrm>
            <a:off x="2819400" y="4097901"/>
            <a:ext cx="2388271" cy="25314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D7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08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08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300"/>
              </a:spcAft>
              <a:buNone/>
            </a:pPr>
            <a:r>
              <a:rPr lang="id-ID" sz="1300" dirty="0"/>
              <a:t>Kebijakan Konektivitas Tol Laut</a:t>
            </a:r>
          </a:p>
          <a:p>
            <a:pPr marL="0" indent="0">
              <a:spcBef>
                <a:spcPts val="200"/>
              </a:spcBef>
              <a:buNone/>
            </a:pPr>
            <a:r>
              <a:rPr lang="id-ID" sz="1200" dirty="0"/>
              <a:t>Konsep tol laut yang teritegrasi dengan Kebijakan Kelautan Indonesia. </a:t>
            </a:r>
          </a:p>
          <a:p>
            <a:pPr marL="0" indent="0" algn="just">
              <a:spcBef>
                <a:spcPts val="200"/>
              </a:spcBef>
              <a:buNone/>
            </a:pPr>
            <a:r>
              <a:rPr lang="id-ID" sz="1200" dirty="0" smtClean="0"/>
              <a:t>Tujuan: </a:t>
            </a:r>
            <a:endParaRPr lang="id-ID" sz="1200" dirty="0"/>
          </a:p>
          <a:p>
            <a:pPr marL="177800" indent="-177800" fontAlgn="base">
              <a:spcBef>
                <a:spcPts val="0"/>
              </a:spcBef>
              <a:spcAft>
                <a:spcPts val="300"/>
              </a:spcAft>
              <a:buFont typeface="Wingdings" panose="05000000000000000000" pitchFamily="2" charset="2"/>
              <a:buChar char="Ø"/>
            </a:pPr>
            <a:r>
              <a:rPr lang="id-ID" sz="1200" dirty="0"/>
              <a:t>menurunkan biaya logistik, </a:t>
            </a:r>
          </a:p>
          <a:p>
            <a:pPr marL="177800" indent="-177800" fontAlgn="base">
              <a:spcBef>
                <a:spcPts val="0"/>
              </a:spcBef>
              <a:spcAft>
                <a:spcPts val="300"/>
              </a:spcAft>
              <a:buFont typeface="Wingdings" panose="05000000000000000000" pitchFamily="2" charset="2"/>
              <a:buChar char="Ø"/>
            </a:pPr>
            <a:r>
              <a:rPr lang="id-ID" sz="1200" dirty="0"/>
              <a:t>pemerataan pelayanan </a:t>
            </a:r>
          </a:p>
          <a:p>
            <a:pPr marL="177800" indent="-177800" fontAlgn="base">
              <a:spcBef>
                <a:spcPts val="0"/>
              </a:spcBef>
              <a:spcAft>
                <a:spcPts val="300"/>
              </a:spcAft>
              <a:buFont typeface="Wingdings" panose="05000000000000000000" pitchFamily="2" charset="2"/>
              <a:buChar char="Ø"/>
            </a:pPr>
            <a:r>
              <a:rPr lang="en-US" sz="1200" dirty="0" err="1"/>
              <a:t>menjamin</a:t>
            </a:r>
            <a:r>
              <a:rPr lang="en-US" sz="1200" dirty="0"/>
              <a:t> </a:t>
            </a:r>
            <a:r>
              <a:rPr lang="en-US" sz="1200" dirty="0" err="1"/>
              <a:t>ketersediaan</a:t>
            </a:r>
            <a:r>
              <a:rPr lang="en-US" sz="1200" dirty="0"/>
              <a:t> </a:t>
            </a:r>
            <a:r>
              <a:rPr lang="en-US" sz="1200" dirty="0" err="1"/>
              <a:t>barang</a:t>
            </a:r>
            <a:r>
              <a:rPr lang="en-US" sz="1200" dirty="0"/>
              <a:t> </a:t>
            </a:r>
            <a:endParaRPr lang="id-ID" sz="1200" dirty="0"/>
          </a:p>
          <a:p>
            <a:pPr marL="177800" indent="-177800" fontAlgn="base">
              <a:spcBef>
                <a:spcPts val="0"/>
              </a:spcBef>
              <a:spcAft>
                <a:spcPts val="300"/>
              </a:spcAft>
              <a:buFont typeface="Wingdings" panose="05000000000000000000" pitchFamily="2" charset="2"/>
              <a:buChar char="Ø"/>
            </a:pPr>
            <a:r>
              <a:rPr lang="en-US" sz="1200" dirty="0" err="1"/>
              <a:t>mengurangi</a:t>
            </a:r>
            <a:r>
              <a:rPr lang="en-US" sz="1200" dirty="0"/>
              <a:t> </a:t>
            </a:r>
            <a:r>
              <a:rPr lang="en-US" sz="1200" dirty="0" err="1"/>
              <a:t>disparitas</a:t>
            </a:r>
            <a:r>
              <a:rPr lang="en-US" sz="1200" dirty="0"/>
              <a:t> </a:t>
            </a:r>
            <a:r>
              <a:rPr lang="en-US" sz="1200" dirty="0" err="1"/>
              <a:t>harga</a:t>
            </a:r>
            <a:endParaRPr lang="id-ID" sz="1200" dirty="0"/>
          </a:p>
          <a:p>
            <a:pPr marL="177800" indent="-177800" fontAlgn="base">
              <a:spcBef>
                <a:spcPts val="0"/>
              </a:spcBef>
              <a:spcAft>
                <a:spcPts val="300"/>
              </a:spcAft>
              <a:buFont typeface="Wingdings" panose="05000000000000000000" pitchFamily="2" charset="2"/>
              <a:buChar char="Ø"/>
            </a:pPr>
            <a:r>
              <a:rPr lang="en-US" sz="1200" dirty="0" err="1"/>
              <a:t>menjamin</a:t>
            </a:r>
            <a:r>
              <a:rPr lang="en-US" sz="1200" dirty="0"/>
              <a:t> </a:t>
            </a:r>
            <a:r>
              <a:rPr lang="en-US" sz="1200" dirty="0" err="1"/>
              <a:t>kelangsungan</a:t>
            </a:r>
            <a:r>
              <a:rPr lang="en-US" sz="1200" dirty="0"/>
              <a:t> </a:t>
            </a:r>
            <a:r>
              <a:rPr lang="en-US" sz="1200" dirty="0" err="1"/>
              <a:t>pelayanan</a:t>
            </a:r>
            <a:r>
              <a:rPr lang="en-US" sz="1200" dirty="0"/>
              <a:t> </a:t>
            </a:r>
            <a:r>
              <a:rPr lang="en-US" sz="1200" dirty="0" err="1"/>
              <a:t>angkutan</a:t>
            </a:r>
            <a:r>
              <a:rPr lang="en-US" sz="1200" dirty="0"/>
              <a:t> </a:t>
            </a:r>
            <a:r>
              <a:rPr lang="en-US" sz="1200" dirty="0" err="1"/>
              <a:t>barang</a:t>
            </a:r>
            <a:r>
              <a:rPr lang="en-US" sz="1200" dirty="0"/>
              <a:t> </a:t>
            </a:r>
            <a:r>
              <a:rPr lang="en-US" sz="1200" dirty="0" err="1"/>
              <a:t>ke</a:t>
            </a:r>
            <a:r>
              <a:rPr lang="en-US" sz="1200" dirty="0"/>
              <a:t> </a:t>
            </a:r>
            <a:r>
              <a:rPr lang="en-US" sz="1200" dirty="0" err="1"/>
              <a:t>daerah</a:t>
            </a:r>
            <a:r>
              <a:rPr lang="en-US" sz="1200" dirty="0"/>
              <a:t> </a:t>
            </a:r>
            <a:r>
              <a:rPr lang="en-US" sz="1200" dirty="0" err="1"/>
              <a:t>tertinggal</a:t>
            </a:r>
            <a:r>
              <a:rPr lang="en-US" sz="1200" dirty="0"/>
              <a:t>, </a:t>
            </a:r>
            <a:r>
              <a:rPr lang="en-US" sz="1200" dirty="0" err="1"/>
              <a:t>terpencil</a:t>
            </a:r>
            <a:r>
              <a:rPr lang="en-US" sz="1200" dirty="0"/>
              <a:t>, </a:t>
            </a:r>
            <a:r>
              <a:rPr lang="en-US" sz="1200" dirty="0" err="1"/>
              <a:t>terluar</a:t>
            </a:r>
            <a:r>
              <a:rPr lang="en-US" sz="1200" dirty="0"/>
              <a:t>, </a:t>
            </a:r>
            <a:r>
              <a:rPr lang="en-US" sz="1200" dirty="0" err="1"/>
              <a:t>dan</a:t>
            </a:r>
            <a:r>
              <a:rPr lang="en-US" sz="1200" dirty="0"/>
              <a:t> </a:t>
            </a:r>
            <a:r>
              <a:rPr lang="en-US" sz="1200" dirty="0" err="1"/>
              <a:t>perbatasan</a:t>
            </a:r>
            <a:r>
              <a:rPr lang="id-ID" sz="1200" dirty="0"/>
              <a:t>.</a:t>
            </a:r>
          </a:p>
        </p:txBody>
      </p:sp>
      <p:sp>
        <p:nvSpPr>
          <p:cNvPr id="28" name="Content Placeholder 1"/>
          <p:cNvSpPr txBox="1">
            <a:spLocks/>
          </p:cNvSpPr>
          <p:nvPr/>
        </p:nvSpPr>
        <p:spPr>
          <a:xfrm>
            <a:off x="5444289" y="1336933"/>
            <a:ext cx="2480511" cy="19016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D7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08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08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300"/>
              </a:spcAft>
              <a:buNone/>
            </a:pPr>
            <a:r>
              <a:rPr lang="id-ID" sz="1300" dirty="0"/>
              <a:t>Kebijakan Percepatan Pembangunan Infrastruktur Energi</a:t>
            </a:r>
            <a:endParaRPr lang="en-US" altLang="id-ID" sz="1300" dirty="0"/>
          </a:p>
          <a:p>
            <a:pPr marL="177800" indent="-177800" fontAlgn="base">
              <a:spcBef>
                <a:spcPts val="0"/>
              </a:spcBef>
              <a:spcAft>
                <a:spcPts val="300"/>
              </a:spcAft>
              <a:buFont typeface="Wingdings" panose="05000000000000000000" pitchFamily="2" charset="2"/>
              <a:buChar char="Ø"/>
            </a:pPr>
            <a:r>
              <a:rPr lang="id-ID" sz="1200" dirty="0"/>
              <a:t>Rumusan  Kebijakan dan rencana pembangunan </a:t>
            </a:r>
            <a:r>
              <a:rPr lang="en-US" sz="1200" dirty="0" err="1"/>
              <a:t>sektor</a:t>
            </a:r>
            <a:r>
              <a:rPr lang="en-US" sz="1200" dirty="0"/>
              <a:t> </a:t>
            </a:r>
            <a:r>
              <a:rPr lang="en-US" sz="1200" dirty="0" err="1"/>
              <a:t>energi</a:t>
            </a:r>
            <a:r>
              <a:rPr lang="id-ID" sz="1200" dirty="0"/>
              <a:t> serta F</a:t>
            </a:r>
            <a:r>
              <a:rPr lang="en-US" sz="1200" dirty="0" err="1"/>
              <a:t>asilitasi</a:t>
            </a:r>
            <a:r>
              <a:rPr lang="id-ID" sz="1200" dirty="0"/>
              <a:t> proyek </a:t>
            </a:r>
            <a:r>
              <a:rPr lang="en-US" sz="1200" dirty="0" err="1"/>
              <a:t>pinjaman</a:t>
            </a:r>
            <a:r>
              <a:rPr lang="en-US" sz="1200" dirty="0"/>
              <a:t> </a:t>
            </a:r>
            <a:r>
              <a:rPr lang="en-US" sz="1200" dirty="0" err="1"/>
              <a:t>luar</a:t>
            </a:r>
            <a:r>
              <a:rPr lang="en-US" sz="1200" dirty="0"/>
              <a:t> </a:t>
            </a:r>
            <a:r>
              <a:rPr lang="en-US" sz="1200" dirty="0" err="1"/>
              <a:t>negeri</a:t>
            </a:r>
            <a:r>
              <a:rPr lang="en-US" sz="1200" dirty="0"/>
              <a:t> </a:t>
            </a:r>
            <a:r>
              <a:rPr lang="en-US" sz="1200" dirty="0" err="1"/>
              <a:t>Pemerintah</a:t>
            </a:r>
            <a:endParaRPr lang="id-ID" sz="1200" dirty="0"/>
          </a:p>
          <a:p>
            <a:pPr marL="177800" indent="-177800" fontAlgn="base">
              <a:spcBef>
                <a:spcPts val="0"/>
              </a:spcBef>
              <a:spcAft>
                <a:spcPts val="300"/>
              </a:spcAft>
              <a:buFont typeface="Wingdings" panose="05000000000000000000" pitchFamily="2" charset="2"/>
              <a:buChar char="Ø"/>
            </a:pPr>
            <a:r>
              <a:rPr lang="id-ID" sz="1200" dirty="0"/>
              <a:t>A</a:t>
            </a:r>
            <a:r>
              <a:rPr lang="en-US" sz="1200" dirty="0" err="1"/>
              <a:t>lternatif</a:t>
            </a:r>
            <a:r>
              <a:rPr lang="en-US" sz="1200" dirty="0"/>
              <a:t> </a:t>
            </a:r>
            <a:r>
              <a:rPr lang="en-US" sz="1200" dirty="0" err="1"/>
              <a:t>skema</a:t>
            </a:r>
            <a:r>
              <a:rPr lang="en-US" sz="1200" dirty="0"/>
              <a:t> </a:t>
            </a:r>
            <a:r>
              <a:rPr lang="en-US" sz="1200" dirty="0" err="1"/>
              <a:t>pendanaan</a:t>
            </a:r>
            <a:r>
              <a:rPr lang="id-ID" sz="1200" dirty="0"/>
              <a:t> melalui peningkatan Kerjasama Pemerintah &amp; Badan </a:t>
            </a:r>
            <a:r>
              <a:rPr lang="id-ID" sz="1200" dirty="0" smtClean="0"/>
              <a:t>Usaha</a:t>
            </a:r>
            <a:endParaRPr lang="en-US" sz="1200" dirty="0"/>
          </a:p>
        </p:txBody>
      </p:sp>
      <p:sp>
        <p:nvSpPr>
          <p:cNvPr id="29" name="Content Placeholder 1"/>
          <p:cNvSpPr txBox="1">
            <a:spLocks/>
          </p:cNvSpPr>
          <p:nvPr/>
        </p:nvSpPr>
        <p:spPr>
          <a:xfrm>
            <a:off x="5486400" y="3238592"/>
            <a:ext cx="2312071" cy="346700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D7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08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08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300"/>
              </a:spcAft>
              <a:buNone/>
            </a:pPr>
            <a:r>
              <a:rPr lang="id-ID" sz="2000" dirty="0"/>
              <a:t>Kebijakan Penanggulangan Bencana</a:t>
            </a:r>
            <a:endParaRPr lang="en-US" altLang="id-ID" sz="2000" dirty="0"/>
          </a:p>
          <a:p>
            <a:pPr marL="177800" indent="-177800" fontAlgn="base">
              <a:lnSpc>
                <a:spcPct val="100000"/>
              </a:lnSpc>
              <a:spcBef>
                <a:spcPts val="0"/>
              </a:spcBef>
              <a:spcAft>
                <a:spcPts val="300"/>
              </a:spcAft>
              <a:buFont typeface="Wingdings" panose="05000000000000000000" pitchFamily="2" charset="2"/>
              <a:buChar char="Ø"/>
            </a:pPr>
            <a:r>
              <a:rPr lang="id-ID" sz="1700" dirty="0"/>
              <a:t>Penyusunan Arah Kebijakan dan Strategi Penanggulangan Bencana dalam RKP Tahun 2017, </a:t>
            </a:r>
          </a:p>
          <a:p>
            <a:pPr marL="177800" indent="-177800" fontAlgn="base">
              <a:lnSpc>
                <a:spcPct val="100000"/>
              </a:lnSpc>
              <a:spcBef>
                <a:spcPts val="0"/>
              </a:spcBef>
              <a:spcAft>
                <a:spcPts val="300"/>
              </a:spcAft>
              <a:buFont typeface="Wingdings" panose="05000000000000000000" pitchFamily="2" charset="2"/>
              <a:buChar char="Ø"/>
            </a:pPr>
            <a:r>
              <a:rPr lang="id-ID" sz="1700" dirty="0"/>
              <a:t>Sinkronisasi target dalam RPJMN 2015-2019 dengan target Sendai Framework for Disaster Risk Reduction (SFDRR) 2015 – 2030 dan target SDGs 2015-2030</a:t>
            </a:r>
          </a:p>
          <a:p>
            <a:pPr marL="177800" indent="-177800" fontAlgn="base">
              <a:lnSpc>
                <a:spcPct val="100000"/>
              </a:lnSpc>
              <a:spcBef>
                <a:spcPts val="0"/>
              </a:spcBef>
              <a:spcAft>
                <a:spcPts val="300"/>
              </a:spcAft>
              <a:buFont typeface="Wingdings" panose="05000000000000000000" pitchFamily="2" charset="2"/>
              <a:buChar char="Ø"/>
            </a:pPr>
            <a:r>
              <a:rPr lang="id-ID" sz="1700" dirty="0"/>
              <a:t>Penguatan peran Indonesia Disaster Fund (IDF) dalam penanggulangan bencana nasional</a:t>
            </a:r>
          </a:p>
          <a:p>
            <a:pPr marL="177800" indent="-177800" fontAlgn="base">
              <a:lnSpc>
                <a:spcPct val="100000"/>
              </a:lnSpc>
              <a:spcBef>
                <a:spcPts val="0"/>
              </a:spcBef>
              <a:spcAft>
                <a:spcPts val="300"/>
              </a:spcAft>
              <a:buFont typeface="Wingdings" panose="05000000000000000000" pitchFamily="2" charset="2"/>
              <a:buChar char="Ø"/>
            </a:pPr>
            <a:r>
              <a:rPr lang="id-ID" sz="1700" dirty="0"/>
              <a:t>Percepatan penyelesaian penanganan bencana Sinabung dan penguatan kapasitas daerah rawan bencana dalam menghadapi bencana</a:t>
            </a:r>
          </a:p>
        </p:txBody>
      </p:sp>
      <p:pic>
        <p:nvPicPr>
          <p:cNvPr id="34" name="Picture 33"/>
          <p:cNvPicPr>
            <a:picLocks noChangeAspect="1"/>
          </p:cNvPicPr>
          <p:nvPr/>
        </p:nvPicPr>
        <p:blipFill rotWithShape="1">
          <a:blip r:embed="rId2"/>
          <a:srcRect r="8417"/>
          <a:stretch/>
        </p:blipFill>
        <p:spPr>
          <a:xfrm>
            <a:off x="7886790" y="1425837"/>
            <a:ext cx="1104884" cy="1624165"/>
          </a:xfrm>
          <a:prstGeom prst="rect">
            <a:avLst/>
          </a:prstGeom>
        </p:spPr>
      </p:pic>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471" r="21792"/>
          <a:stretch/>
        </p:blipFill>
        <p:spPr bwMode="auto">
          <a:xfrm>
            <a:off x="7886790" y="3657600"/>
            <a:ext cx="1139869"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 y="5012226"/>
            <a:ext cx="2035490" cy="1617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Rectangle 32"/>
          <p:cNvSpPr/>
          <p:nvPr/>
        </p:nvSpPr>
        <p:spPr>
          <a:xfrm>
            <a:off x="8610600" y="609600"/>
            <a:ext cx="493862" cy="40544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id-ID" sz="1400" dirty="0" smtClean="0"/>
              <a:t>1/2</a:t>
            </a:r>
            <a:endParaRPr lang="id-ID" sz="1400" dirty="0"/>
          </a:p>
        </p:txBody>
      </p:sp>
    </p:spTree>
    <p:extLst>
      <p:ext uri="{BB962C8B-B14F-4D97-AF65-F5344CB8AC3E}">
        <p14:creationId xmlns:p14="http://schemas.microsoft.com/office/powerpoint/2010/main" val="3438001096"/>
      </p:ext>
    </p:extLst>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1" y="1389271"/>
            <a:ext cx="2412332" cy="4357539"/>
          </a:xfrm>
        </p:spPr>
        <p:txBody>
          <a:bodyPr>
            <a:normAutofit lnSpcReduction="10000"/>
          </a:bodyPr>
          <a:lstStyle/>
          <a:p>
            <a:pPr marL="0" indent="0">
              <a:lnSpc>
                <a:spcPct val="80000"/>
              </a:lnSpc>
              <a:spcBef>
                <a:spcPts val="0"/>
              </a:spcBef>
              <a:buNone/>
            </a:pPr>
            <a:r>
              <a:rPr lang="id-ID" sz="1500" dirty="0">
                <a:solidFill>
                  <a:srgbClr val="003D70"/>
                </a:solidFill>
                <a:latin typeface="+mn-lt"/>
                <a:ea typeface="+mn-ea"/>
                <a:cs typeface="+mn-cs"/>
              </a:rPr>
              <a:t>Koordinasi Perencanaan Pusat-Daerah </a:t>
            </a:r>
            <a:endParaRPr lang="id-ID" sz="1500" dirty="0" smtClean="0">
              <a:solidFill>
                <a:srgbClr val="003D70"/>
              </a:solidFill>
              <a:latin typeface="+mn-lt"/>
              <a:ea typeface="+mn-ea"/>
              <a:cs typeface="+mn-cs"/>
            </a:endParaRPr>
          </a:p>
          <a:p>
            <a:pPr marL="0" indent="0">
              <a:lnSpc>
                <a:spcPct val="80000"/>
              </a:lnSpc>
              <a:spcBef>
                <a:spcPts val="0"/>
              </a:spcBef>
              <a:buNone/>
            </a:pPr>
            <a:endParaRPr lang="id-ID" sz="1500" dirty="0">
              <a:solidFill>
                <a:srgbClr val="003D70"/>
              </a:solidFill>
              <a:latin typeface="+mn-lt"/>
              <a:ea typeface="+mn-ea"/>
              <a:cs typeface="+mn-cs"/>
            </a:endParaRPr>
          </a:p>
          <a:p>
            <a:pPr marL="177800" indent="-177800">
              <a:lnSpc>
                <a:spcPct val="90000"/>
              </a:lnSpc>
              <a:spcBef>
                <a:spcPts val="0"/>
              </a:spcBef>
              <a:spcAft>
                <a:spcPts val="300"/>
              </a:spcAft>
              <a:buFont typeface="Wingdings" panose="05000000000000000000" pitchFamily="2" charset="2"/>
              <a:buChar char="Ø"/>
            </a:pPr>
            <a:r>
              <a:rPr lang="id-ID" sz="1200" dirty="0">
                <a:solidFill>
                  <a:srgbClr val="003D70"/>
                </a:solidFill>
                <a:latin typeface="+mn-lt"/>
                <a:ea typeface="+mn-ea"/>
                <a:cs typeface="+mn-cs"/>
              </a:rPr>
              <a:t>Membangun mekanisme koordinasi antara Bappenas dan Pemerintah Daerah untuk penajaman perencanaan pembangunan dan mempercepat pelaksanaan pembangunan.</a:t>
            </a:r>
          </a:p>
          <a:p>
            <a:pPr marL="177800" indent="-177800">
              <a:lnSpc>
                <a:spcPct val="90000"/>
              </a:lnSpc>
              <a:spcBef>
                <a:spcPts val="0"/>
              </a:spcBef>
              <a:spcAft>
                <a:spcPts val="300"/>
              </a:spcAft>
              <a:buFont typeface="Wingdings" panose="05000000000000000000" pitchFamily="2" charset="2"/>
              <a:buChar char="Ø"/>
            </a:pPr>
            <a:r>
              <a:rPr lang="id-ID" sz="1200" dirty="0">
                <a:solidFill>
                  <a:srgbClr val="003D70"/>
                </a:solidFill>
                <a:latin typeface="+mn-lt"/>
                <a:ea typeface="+mn-ea"/>
                <a:cs typeface="+mn-cs"/>
              </a:rPr>
              <a:t>P</a:t>
            </a:r>
            <a:r>
              <a:rPr lang="en-US" sz="1200" dirty="0" err="1">
                <a:solidFill>
                  <a:srgbClr val="003D70"/>
                </a:solidFill>
                <a:latin typeface="+mn-lt"/>
                <a:ea typeface="+mn-ea"/>
                <a:cs typeface="+mn-cs"/>
              </a:rPr>
              <a:t>roaktif</a:t>
            </a:r>
            <a:r>
              <a:rPr lang="en-US" sz="1200" dirty="0">
                <a:solidFill>
                  <a:srgbClr val="003D70"/>
                </a:solidFill>
                <a:latin typeface="+mn-lt"/>
                <a:ea typeface="+mn-ea"/>
                <a:cs typeface="+mn-cs"/>
              </a:rPr>
              <a:t> </a:t>
            </a:r>
            <a:r>
              <a:rPr lang="en-US" sz="1200" dirty="0" err="1">
                <a:solidFill>
                  <a:srgbClr val="003D70"/>
                </a:solidFill>
                <a:latin typeface="+mn-lt"/>
                <a:ea typeface="+mn-ea"/>
                <a:cs typeface="+mn-cs"/>
              </a:rPr>
              <a:t>mendorong</a:t>
            </a:r>
            <a:r>
              <a:rPr lang="en-US" sz="1200" dirty="0">
                <a:solidFill>
                  <a:srgbClr val="003D70"/>
                </a:solidFill>
                <a:latin typeface="+mn-lt"/>
                <a:ea typeface="+mn-ea"/>
                <a:cs typeface="+mn-cs"/>
              </a:rPr>
              <a:t> p</a:t>
            </a:r>
            <a:r>
              <a:rPr lang="id-ID" sz="1200" dirty="0">
                <a:solidFill>
                  <a:srgbClr val="003D70"/>
                </a:solidFill>
                <a:latin typeface="+mn-lt"/>
                <a:ea typeface="+mn-ea"/>
                <a:cs typeface="+mn-cs"/>
              </a:rPr>
              <a:t>eningkatan </a:t>
            </a:r>
            <a:r>
              <a:rPr lang="en-US" sz="1200" dirty="0" err="1">
                <a:solidFill>
                  <a:srgbClr val="003D70"/>
                </a:solidFill>
                <a:latin typeface="+mn-lt"/>
                <a:ea typeface="+mn-ea"/>
                <a:cs typeface="+mn-cs"/>
              </a:rPr>
              <a:t>kualitas</a:t>
            </a:r>
            <a:r>
              <a:rPr lang="en-US" sz="1200" dirty="0">
                <a:solidFill>
                  <a:srgbClr val="003D70"/>
                </a:solidFill>
                <a:latin typeface="+mn-lt"/>
                <a:ea typeface="+mn-ea"/>
                <a:cs typeface="+mn-cs"/>
              </a:rPr>
              <a:t> </a:t>
            </a:r>
            <a:r>
              <a:rPr lang="en-US" sz="1200" dirty="0" err="1">
                <a:solidFill>
                  <a:srgbClr val="003D70"/>
                </a:solidFill>
                <a:latin typeface="+mn-lt"/>
                <a:ea typeface="+mn-ea"/>
                <a:cs typeface="+mn-cs"/>
              </a:rPr>
              <a:t>perencanaan</a:t>
            </a:r>
            <a:r>
              <a:rPr lang="id-ID" sz="1200" dirty="0">
                <a:solidFill>
                  <a:srgbClr val="003D70"/>
                </a:solidFill>
                <a:latin typeface="+mn-lt"/>
                <a:ea typeface="+mn-ea"/>
                <a:cs typeface="+mn-cs"/>
              </a:rPr>
              <a:t> daerah. </a:t>
            </a:r>
          </a:p>
          <a:p>
            <a:pPr marL="177800" indent="-177800">
              <a:lnSpc>
                <a:spcPct val="90000"/>
              </a:lnSpc>
              <a:spcBef>
                <a:spcPts val="0"/>
              </a:spcBef>
              <a:spcAft>
                <a:spcPts val="300"/>
              </a:spcAft>
              <a:buFont typeface="Wingdings" panose="05000000000000000000" pitchFamily="2" charset="2"/>
              <a:buChar char="Ø"/>
            </a:pPr>
            <a:r>
              <a:rPr lang="id-ID" sz="1200" dirty="0">
                <a:solidFill>
                  <a:srgbClr val="003D70"/>
                </a:solidFill>
                <a:latin typeface="+mn-lt"/>
                <a:ea typeface="+mn-ea"/>
                <a:cs typeface="+mn-cs"/>
              </a:rPr>
              <a:t>Peningkatan komunikasi dan koordinasi melalui forum triwulanan, untuk mendorong perencanaan pembangunan daerah</a:t>
            </a:r>
            <a:r>
              <a:rPr lang="en-US" sz="1200" dirty="0">
                <a:solidFill>
                  <a:srgbClr val="003D70"/>
                </a:solidFill>
                <a:latin typeface="+mn-lt"/>
                <a:ea typeface="+mn-ea"/>
                <a:cs typeface="+mn-cs"/>
              </a:rPr>
              <a:t> yang</a:t>
            </a:r>
            <a:r>
              <a:rPr lang="id-ID" sz="1200" dirty="0">
                <a:solidFill>
                  <a:srgbClr val="003D70"/>
                </a:solidFill>
                <a:latin typeface="+mn-lt"/>
                <a:ea typeface="+mn-ea"/>
                <a:cs typeface="+mn-cs"/>
              </a:rPr>
              <a:t> sinkron dengan kebijakan Pemerintah Pusat.</a:t>
            </a:r>
          </a:p>
          <a:p>
            <a:pPr marL="0" indent="0">
              <a:spcBef>
                <a:spcPts val="600"/>
              </a:spcBef>
              <a:buNone/>
            </a:pPr>
            <a:r>
              <a:rPr lang="en-US" sz="1200" dirty="0" err="1">
                <a:solidFill>
                  <a:srgbClr val="003D70"/>
                </a:solidFill>
                <a:latin typeface="+mn-lt"/>
                <a:ea typeface="+mn-ea"/>
                <a:cs typeface="+mn-cs"/>
              </a:rPr>
              <a:t>Penguatan</a:t>
            </a:r>
            <a:r>
              <a:rPr lang="en-US" sz="1200" dirty="0">
                <a:solidFill>
                  <a:srgbClr val="003D70"/>
                </a:solidFill>
                <a:latin typeface="+mn-lt"/>
                <a:ea typeface="+mn-ea"/>
                <a:cs typeface="+mn-cs"/>
              </a:rPr>
              <a:t> </a:t>
            </a:r>
            <a:r>
              <a:rPr lang="en-US" sz="1200" dirty="0" err="1">
                <a:solidFill>
                  <a:srgbClr val="003D70"/>
                </a:solidFill>
                <a:latin typeface="+mn-lt"/>
                <a:ea typeface="+mn-ea"/>
                <a:cs typeface="+mn-cs"/>
              </a:rPr>
              <a:t>kelembagaan</a:t>
            </a:r>
            <a:r>
              <a:rPr lang="en-US" sz="1200" dirty="0">
                <a:solidFill>
                  <a:srgbClr val="003D70"/>
                </a:solidFill>
                <a:latin typeface="+mn-lt"/>
                <a:ea typeface="+mn-ea"/>
                <a:cs typeface="+mn-cs"/>
              </a:rPr>
              <a:t> </a:t>
            </a:r>
            <a:r>
              <a:rPr lang="en-US" sz="1200" dirty="0" err="1">
                <a:solidFill>
                  <a:srgbClr val="003D70"/>
                </a:solidFill>
                <a:latin typeface="+mn-lt"/>
                <a:ea typeface="+mn-ea"/>
                <a:cs typeface="+mn-cs"/>
              </a:rPr>
              <a:t>Bappeda</a:t>
            </a:r>
            <a:r>
              <a:rPr lang="en-US" sz="1200" dirty="0">
                <a:solidFill>
                  <a:srgbClr val="003D70"/>
                </a:solidFill>
                <a:latin typeface="+mn-lt"/>
                <a:ea typeface="+mn-ea"/>
                <a:cs typeface="+mn-cs"/>
              </a:rPr>
              <a:t>, </a:t>
            </a:r>
            <a:r>
              <a:rPr lang="en-US" sz="1200" dirty="0" err="1">
                <a:solidFill>
                  <a:srgbClr val="003D70"/>
                </a:solidFill>
                <a:latin typeface="+mn-lt"/>
                <a:ea typeface="+mn-ea"/>
                <a:cs typeface="+mn-cs"/>
              </a:rPr>
              <a:t>melalui</a:t>
            </a:r>
            <a:r>
              <a:rPr lang="en-US" sz="1200" dirty="0">
                <a:solidFill>
                  <a:srgbClr val="003D70"/>
                </a:solidFill>
                <a:latin typeface="+mn-lt"/>
                <a:ea typeface="+mn-ea"/>
                <a:cs typeface="+mn-cs"/>
              </a:rPr>
              <a:t>: </a:t>
            </a:r>
            <a:endParaRPr lang="id-ID" sz="1200" dirty="0">
              <a:solidFill>
                <a:srgbClr val="003D70"/>
              </a:solidFill>
              <a:latin typeface="+mn-lt"/>
              <a:ea typeface="+mn-ea"/>
              <a:cs typeface="+mn-cs"/>
            </a:endParaRPr>
          </a:p>
          <a:p>
            <a:pPr marL="177800" indent="-177800">
              <a:spcBef>
                <a:spcPts val="0"/>
              </a:spcBef>
              <a:spcAft>
                <a:spcPts val="300"/>
              </a:spcAft>
              <a:buFont typeface="Wingdings" panose="05000000000000000000" pitchFamily="2" charset="2"/>
              <a:buChar char="Ø"/>
            </a:pPr>
            <a:r>
              <a:rPr lang="id-ID" sz="1200" dirty="0" smtClean="0">
                <a:solidFill>
                  <a:srgbClr val="003D70"/>
                </a:solidFill>
                <a:latin typeface="+mn-lt"/>
                <a:ea typeface="+mn-ea"/>
                <a:cs typeface="+mn-cs"/>
              </a:rPr>
              <a:t>Pe</a:t>
            </a:r>
            <a:r>
              <a:rPr lang="en-US" sz="1200" dirty="0" err="1" smtClean="0">
                <a:solidFill>
                  <a:srgbClr val="003D70"/>
                </a:solidFill>
                <a:latin typeface="+mn-lt"/>
                <a:ea typeface="+mn-ea"/>
                <a:cs typeface="+mn-cs"/>
              </a:rPr>
              <a:t>latihan</a:t>
            </a:r>
            <a:r>
              <a:rPr lang="en-US" sz="1200" dirty="0" smtClean="0">
                <a:solidFill>
                  <a:srgbClr val="003D70"/>
                </a:solidFill>
                <a:latin typeface="+mn-lt"/>
                <a:ea typeface="+mn-ea"/>
                <a:cs typeface="+mn-cs"/>
              </a:rPr>
              <a:t> </a:t>
            </a:r>
            <a:r>
              <a:rPr lang="en-US" sz="1200" dirty="0" err="1">
                <a:solidFill>
                  <a:srgbClr val="003D70"/>
                </a:solidFill>
                <a:latin typeface="+mn-lt"/>
                <a:ea typeface="+mn-ea"/>
                <a:cs typeface="+mn-cs"/>
              </a:rPr>
              <a:t>penyusunan</a:t>
            </a:r>
            <a:r>
              <a:rPr lang="en-US" sz="1200" dirty="0">
                <a:solidFill>
                  <a:srgbClr val="003D70"/>
                </a:solidFill>
                <a:latin typeface="+mn-lt"/>
                <a:ea typeface="+mn-ea"/>
                <a:cs typeface="+mn-cs"/>
              </a:rPr>
              <a:t> RPJMD </a:t>
            </a:r>
            <a:endParaRPr lang="id-ID" sz="1200" dirty="0">
              <a:solidFill>
                <a:srgbClr val="003D70"/>
              </a:solidFill>
              <a:latin typeface="+mn-lt"/>
              <a:ea typeface="+mn-ea"/>
              <a:cs typeface="+mn-cs"/>
            </a:endParaRPr>
          </a:p>
          <a:p>
            <a:pPr marL="177800" indent="-177800">
              <a:spcBef>
                <a:spcPts val="0"/>
              </a:spcBef>
              <a:spcAft>
                <a:spcPts val="300"/>
              </a:spcAft>
              <a:buFont typeface="Wingdings" panose="05000000000000000000" pitchFamily="2" charset="2"/>
              <a:buChar char="Ø"/>
            </a:pPr>
            <a:r>
              <a:rPr lang="en-US" sz="1200" dirty="0" err="1">
                <a:solidFill>
                  <a:srgbClr val="003D70"/>
                </a:solidFill>
                <a:latin typeface="+mn-lt"/>
                <a:ea typeface="+mn-ea"/>
                <a:cs typeface="+mn-cs"/>
              </a:rPr>
              <a:t>memberikan</a:t>
            </a:r>
            <a:r>
              <a:rPr lang="en-US" sz="1200" dirty="0">
                <a:solidFill>
                  <a:srgbClr val="003D70"/>
                </a:solidFill>
                <a:latin typeface="+mn-lt"/>
                <a:ea typeface="+mn-ea"/>
                <a:cs typeface="+mn-cs"/>
              </a:rPr>
              <a:t> </a:t>
            </a:r>
            <a:r>
              <a:rPr lang="en-US" sz="1200" dirty="0" err="1">
                <a:solidFill>
                  <a:srgbClr val="003D70"/>
                </a:solidFill>
                <a:latin typeface="+mn-lt"/>
                <a:ea typeface="+mn-ea"/>
                <a:cs typeface="+mn-cs"/>
              </a:rPr>
              <a:t>penghargaan</a:t>
            </a:r>
            <a:r>
              <a:rPr lang="en-US" sz="1200" dirty="0">
                <a:solidFill>
                  <a:srgbClr val="003D70"/>
                </a:solidFill>
                <a:latin typeface="+mn-lt"/>
                <a:ea typeface="+mn-ea"/>
                <a:cs typeface="+mn-cs"/>
              </a:rPr>
              <a:t> a</a:t>
            </a:r>
            <a:r>
              <a:rPr lang="id-ID" sz="1200" dirty="0">
                <a:solidFill>
                  <a:srgbClr val="003D70"/>
                </a:solidFill>
                <a:latin typeface="+mn-lt"/>
                <a:ea typeface="+mn-ea"/>
                <a:cs typeface="+mn-cs"/>
              </a:rPr>
              <a:t>tas </a:t>
            </a:r>
            <a:r>
              <a:rPr lang="en-US" sz="1200" dirty="0" err="1">
                <a:solidFill>
                  <a:srgbClr val="003D70"/>
                </a:solidFill>
                <a:latin typeface="+mn-lt"/>
                <a:ea typeface="+mn-ea"/>
                <a:cs typeface="+mn-cs"/>
              </a:rPr>
              <a:t>upaya</a:t>
            </a:r>
            <a:r>
              <a:rPr lang="en-US" sz="1200" dirty="0">
                <a:solidFill>
                  <a:srgbClr val="003D70"/>
                </a:solidFill>
                <a:latin typeface="+mn-lt"/>
                <a:ea typeface="+mn-ea"/>
                <a:cs typeface="+mn-cs"/>
              </a:rPr>
              <a:t> </a:t>
            </a:r>
            <a:r>
              <a:rPr lang="en-US" sz="1200" dirty="0" err="1">
                <a:solidFill>
                  <a:srgbClr val="003D70"/>
                </a:solidFill>
                <a:latin typeface="+mn-lt"/>
                <a:ea typeface="+mn-ea"/>
                <a:cs typeface="+mn-cs"/>
              </a:rPr>
              <a:t>peningkatan</a:t>
            </a:r>
            <a:r>
              <a:rPr lang="en-US" sz="1200" dirty="0">
                <a:solidFill>
                  <a:srgbClr val="003D70"/>
                </a:solidFill>
                <a:latin typeface="+mn-lt"/>
                <a:ea typeface="+mn-ea"/>
                <a:cs typeface="+mn-cs"/>
              </a:rPr>
              <a:t> </a:t>
            </a:r>
            <a:r>
              <a:rPr lang="en-US" sz="1200" dirty="0" err="1">
                <a:solidFill>
                  <a:srgbClr val="003D70"/>
                </a:solidFill>
                <a:latin typeface="+mn-lt"/>
                <a:ea typeface="+mn-ea"/>
                <a:cs typeface="+mn-cs"/>
              </a:rPr>
              <a:t>kualitas</a:t>
            </a:r>
            <a:r>
              <a:rPr lang="en-US" sz="1200" dirty="0">
                <a:solidFill>
                  <a:srgbClr val="003D70"/>
                </a:solidFill>
                <a:latin typeface="+mn-lt"/>
                <a:ea typeface="+mn-ea"/>
                <a:cs typeface="+mn-cs"/>
              </a:rPr>
              <a:t> </a:t>
            </a:r>
            <a:r>
              <a:rPr lang="en-US" sz="1200" dirty="0" err="1">
                <a:solidFill>
                  <a:srgbClr val="003D70"/>
                </a:solidFill>
                <a:latin typeface="+mn-lt"/>
                <a:ea typeface="+mn-ea"/>
                <a:cs typeface="+mn-cs"/>
              </a:rPr>
              <a:t>perencanaan</a:t>
            </a:r>
            <a:r>
              <a:rPr lang="en-US" sz="1200" dirty="0">
                <a:solidFill>
                  <a:srgbClr val="003D70"/>
                </a:solidFill>
                <a:latin typeface="+mn-lt"/>
                <a:ea typeface="+mn-ea"/>
                <a:cs typeface="+mn-cs"/>
              </a:rPr>
              <a:t> </a:t>
            </a:r>
            <a:r>
              <a:rPr lang="en-US" sz="1200" dirty="0" err="1">
                <a:solidFill>
                  <a:srgbClr val="003D70"/>
                </a:solidFill>
                <a:latin typeface="+mn-lt"/>
                <a:ea typeface="+mn-ea"/>
                <a:cs typeface="+mn-cs"/>
              </a:rPr>
              <a:t>pembangunan</a:t>
            </a:r>
            <a:r>
              <a:rPr lang="en-US" sz="1200" dirty="0">
                <a:solidFill>
                  <a:srgbClr val="003D70"/>
                </a:solidFill>
                <a:latin typeface="+mn-lt"/>
                <a:ea typeface="+mn-ea"/>
                <a:cs typeface="+mn-cs"/>
              </a:rPr>
              <a:t> di </a:t>
            </a:r>
            <a:r>
              <a:rPr lang="en-US" sz="1200" dirty="0" err="1">
                <a:solidFill>
                  <a:srgbClr val="003D70"/>
                </a:solidFill>
                <a:latin typeface="+mn-lt"/>
                <a:ea typeface="+mn-ea"/>
                <a:cs typeface="+mn-cs"/>
              </a:rPr>
              <a:t>daerah</a:t>
            </a:r>
            <a:r>
              <a:rPr lang="en-US" sz="1200" dirty="0">
                <a:solidFill>
                  <a:srgbClr val="003D70"/>
                </a:solidFill>
                <a:latin typeface="+mn-lt"/>
                <a:ea typeface="+mn-ea"/>
                <a:cs typeface="+mn-cs"/>
              </a:rPr>
              <a:t>.</a:t>
            </a:r>
          </a:p>
        </p:txBody>
      </p:sp>
      <p:sp>
        <p:nvSpPr>
          <p:cNvPr id="3" name="Slide Number Placeholder 2"/>
          <p:cNvSpPr>
            <a:spLocks noGrp="1"/>
          </p:cNvSpPr>
          <p:nvPr>
            <p:ph type="sldNum" sz="quarter" idx="12"/>
          </p:nvPr>
        </p:nvSpPr>
        <p:spPr/>
        <p:txBody>
          <a:bodyPr/>
          <a:lstStyle/>
          <a:p>
            <a:fld id="{192C646E-8A71-4229-9321-274B093DFD02}" type="slidenum">
              <a:rPr lang="en-US" smtClean="0"/>
              <a:pPr/>
              <a:t>15</a:t>
            </a:fld>
            <a:endParaRPr lang="en-US" dirty="0"/>
          </a:p>
        </p:txBody>
      </p:sp>
      <p:sp>
        <p:nvSpPr>
          <p:cNvPr id="4" name="Title 3"/>
          <p:cNvSpPr>
            <a:spLocks noGrp="1"/>
          </p:cNvSpPr>
          <p:nvPr>
            <p:ph type="title"/>
          </p:nvPr>
        </p:nvSpPr>
        <p:spPr>
          <a:xfrm>
            <a:off x="898359" y="301925"/>
            <a:ext cx="8156384" cy="711020"/>
          </a:xfrm>
        </p:spPr>
        <p:txBody>
          <a:bodyPr>
            <a:noAutofit/>
          </a:bodyPr>
          <a:lstStyle/>
          <a:p>
            <a:pPr indent="-342900" algn="ctr" fontAlgn="base">
              <a:lnSpc>
                <a:spcPct val="50000"/>
              </a:lnSpc>
              <a:spcAft>
                <a:spcPct val="0"/>
              </a:spcAft>
              <a:tabLst>
                <a:tab pos="354965" algn="l"/>
                <a:tab pos="355600" algn="l"/>
              </a:tabLst>
            </a:pPr>
            <a:r>
              <a:rPr lang="id-ID" sz="2800" dirty="0" smtClean="0">
                <a:latin typeface="Candara" pitchFamily="34" charset="0"/>
                <a:ea typeface="+mn-ea"/>
                <a:cs typeface="+mn-cs"/>
              </a:rPr>
              <a:t>CAPAIAN ATAS PELAYANAN PUBLIK-</a:t>
            </a:r>
            <a:r>
              <a:rPr lang="id-ID" sz="2800" i="1" dirty="0" smtClean="0">
                <a:latin typeface="Candara" pitchFamily="34" charset="0"/>
                <a:ea typeface="+mn-ea"/>
                <a:cs typeface="+mn-cs"/>
              </a:rPr>
              <a:t>CORE BUSINESS</a:t>
            </a:r>
            <a:r>
              <a:rPr lang="id-ID" i="1" dirty="0" smtClean="0">
                <a:latin typeface="Candara" pitchFamily="34" charset="0"/>
                <a:ea typeface="+mn-ea"/>
                <a:cs typeface="+mn-cs"/>
              </a:rPr>
              <a:t/>
            </a:r>
            <a:br>
              <a:rPr lang="id-ID" i="1" dirty="0" smtClean="0">
                <a:latin typeface="Candara" pitchFamily="34" charset="0"/>
                <a:ea typeface="+mn-ea"/>
                <a:cs typeface="+mn-cs"/>
              </a:rPr>
            </a:br>
            <a:r>
              <a:rPr lang="id-ID" sz="1800" dirty="0">
                <a:latin typeface="Candara" pitchFamily="34" charset="0"/>
              </a:rPr>
              <a:t>(RB PENGUNGKIT </a:t>
            </a:r>
            <a:r>
              <a:rPr lang="id-ID" sz="1800" dirty="0" smtClean="0">
                <a:latin typeface="Candara" pitchFamily="34" charset="0"/>
              </a:rPr>
              <a:t>8)</a:t>
            </a:r>
            <a:r>
              <a:rPr lang="id-ID" dirty="0" smtClean="0">
                <a:latin typeface="Candara" pitchFamily="34" charset="0"/>
                <a:ea typeface="+mn-ea"/>
                <a:cs typeface="+mn-cs"/>
              </a:rPr>
              <a:t> </a:t>
            </a:r>
            <a:endParaRPr lang="en-US" dirty="0">
              <a:latin typeface="Candara" pitchFamily="34" charset="0"/>
              <a:ea typeface="+mn-ea"/>
              <a:cs typeface="+mn-cs"/>
            </a:endParaRPr>
          </a:p>
        </p:txBody>
      </p:sp>
      <p:sp>
        <p:nvSpPr>
          <p:cNvPr id="14" name="Content Placeholder 1"/>
          <p:cNvSpPr txBox="1">
            <a:spLocks/>
          </p:cNvSpPr>
          <p:nvPr/>
        </p:nvSpPr>
        <p:spPr>
          <a:xfrm>
            <a:off x="2931693" y="1373082"/>
            <a:ext cx="2707107" cy="492858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D7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08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08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id-ID" sz="1600" dirty="0"/>
              <a:t>Kebijakan </a:t>
            </a:r>
            <a:r>
              <a:rPr lang="id-ID" sz="1600" dirty="0" smtClean="0"/>
              <a:t>Pemantauan, Evaluasi, dan Pengendalian Pembangunan</a:t>
            </a:r>
          </a:p>
          <a:p>
            <a:pPr marL="0" indent="0">
              <a:spcBef>
                <a:spcPts val="600"/>
              </a:spcBef>
              <a:buFont typeface="Arial" panose="020B0604020202020204" pitchFamily="34" charset="0"/>
              <a:buNone/>
            </a:pPr>
            <a:endParaRPr lang="en-US" altLang="id-ID" sz="200" dirty="0"/>
          </a:p>
          <a:p>
            <a:pPr marL="177800" indent="-177800">
              <a:lnSpc>
                <a:spcPct val="100000"/>
              </a:lnSpc>
              <a:spcBef>
                <a:spcPts val="0"/>
              </a:spcBef>
              <a:spcAft>
                <a:spcPts val="300"/>
              </a:spcAft>
              <a:buFont typeface="Wingdings" panose="05000000000000000000" pitchFamily="2" charset="2"/>
              <a:buChar char="Ø"/>
            </a:pPr>
            <a:r>
              <a:rPr lang="id-ID" sz="1300" dirty="0"/>
              <a:t>Menginisiasi Konsep Pemantauan, Evaluasi dan Pengendalian Pembangunan Terpadu antara Bappenas, KSP, BPKP, Sekretariat Negara, dan Sekretaris Kabinet.</a:t>
            </a:r>
          </a:p>
          <a:p>
            <a:pPr marL="177800" indent="-177800">
              <a:lnSpc>
                <a:spcPct val="100000"/>
              </a:lnSpc>
              <a:spcBef>
                <a:spcPts val="0"/>
              </a:spcBef>
              <a:spcAft>
                <a:spcPts val="300"/>
              </a:spcAft>
              <a:buFont typeface="Wingdings" panose="05000000000000000000" pitchFamily="2" charset="2"/>
              <a:buChar char="Ø"/>
            </a:pPr>
            <a:r>
              <a:rPr lang="id-ID" sz="1300" dirty="0"/>
              <a:t>membangun baseline data dari Sasaran Pokok RPJMN 2015-2019 dan target capaian</a:t>
            </a:r>
          </a:p>
          <a:p>
            <a:pPr marL="177800" indent="-177800">
              <a:lnSpc>
                <a:spcPct val="100000"/>
              </a:lnSpc>
              <a:spcBef>
                <a:spcPts val="0"/>
              </a:spcBef>
              <a:spcAft>
                <a:spcPts val="300"/>
              </a:spcAft>
              <a:buFont typeface="Wingdings" panose="05000000000000000000" pitchFamily="2" charset="2"/>
              <a:buChar char="Ø"/>
            </a:pPr>
            <a:r>
              <a:rPr lang="id-ID" sz="1300" dirty="0"/>
              <a:t>Evaluasi terhadap pelaksanaan RKP dan Evaluasi tematik </a:t>
            </a:r>
          </a:p>
          <a:p>
            <a:pPr marL="177800" indent="-177800">
              <a:lnSpc>
                <a:spcPct val="100000"/>
              </a:lnSpc>
              <a:spcBef>
                <a:spcPts val="0"/>
              </a:spcBef>
              <a:spcAft>
                <a:spcPts val="300"/>
              </a:spcAft>
              <a:buFont typeface="Wingdings" panose="05000000000000000000" pitchFamily="2" charset="2"/>
              <a:buChar char="Ø"/>
            </a:pPr>
            <a:r>
              <a:rPr lang="id-ID" sz="1300" dirty="0"/>
              <a:t>Koordinasi Kebijakan Pemantauan, Evaluasi dan Pengendalian Pembangunan dengan seluruh Kementerian/Lembaga dan melibatkan Bappeda Provinsi.</a:t>
            </a:r>
          </a:p>
          <a:p>
            <a:pPr marL="0" indent="0">
              <a:lnSpc>
                <a:spcPct val="100000"/>
              </a:lnSpc>
              <a:spcBef>
                <a:spcPts val="0"/>
              </a:spcBef>
              <a:spcAft>
                <a:spcPts val="300"/>
              </a:spcAft>
              <a:buNone/>
            </a:pPr>
            <a:endParaRPr lang="id-ID" sz="600" i="1" dirty="0" smtClean="0"/>
          </a:p>
          <a:p>
            <a:pPr marL="0" indent="0">
              <a:lnSpc>
                <a:spcPct val="100000"/>
              </a:lnSpc>
              <a:spcBef>
                <a:spcPts val="0"/>
              </a:spcBef>
              <a:spcAft>
                <a:spcPts val="300"/>
              </a:spcAft>
              <a:buNone/>
            </a:pPr>
            <a:r>
              <a:rPr lang="id-ID" sz="1300" i="1" dirty="0" smtClean="0"/>
              <a:t>Q</a:t>
            </a:r>
            <a:r>
              <a:rPr lang="en-US" sz="1300" i="1" dirty="0" err="1"/>
              <a:t>uick</a:t>
            </a:r>
            <a:r>
              <a:rPr lang="en-US" sz="1300" i="1" dirty="0"/>
              <a:t> assessment </a:t>
            </a:r>
            <a:r>
              <a:rPr lang="en-US" sz="1300" dirty="0" err="1"/>
              <a:t>atas</a:t>
            </a:r>
            <a:r>
              <a:rPr lang="en-US" sz="1300" dirty="0"/>
              <a:t> </a:t>
            </a:r>
            <a:r>
              <a:rPr lang="en-US" sz="1300" dirty="0" err="1"/>
              <a:t>berbagai</a:t>
            </a:r>
            <a:r>
              <a:rPr lang="en-US" sz="1300" dirty="0"/>
              <a:t> </a:t>
            </a:r>
            <a:r>
              <a:rPr lang="en-US" sz="1300" dirty="0" err="1"/>
              <a:t>rencana</a:t>
            </a:r>
            <a:r>
              <a:rPr lang="en-US" sz="1300" dirty="0"/>
              <a:t> program/</a:t>
            </a:r>
            <a:r>
              <a:rPr lang="en-US" sz="1300" dirty="0" err="1"/>
              <a:t>kegiatan</a:t>
            </a:r>
            <a:r>
              <a:rPr lang="en-US" sz="1300" dirty="0"/>
              <a:t> </a:t>
            </a:r>
            <a:r>
              <a:rPr lang="en-US" sz="1300" dirty="0" err="1"/>
              <a:t>pembangunan</a:t>
            </a:r>
            <a:r>
              <a:rPr lang="id-ID" sz="1300" dirty="0"/>
              <a:t>, yaitu:</a:t>
            </a:r>
          </a:p>
          <a:p>
            <a:pPr marL="177800" lvl="1" indent="-177800">
              <a:lnSpc>
                <a:spcPct val="100000"/>
              </a:lnSpc>
              <a:spcBef>
                <a:spcPts val="0"/>
              </a:spcBef>
              <a:spcAft>
                <a:spcPts val="300"/>
              </a:spcAft>
              <a:buFont typeface="Wingdings" panose="05000000000000000000" pitchFamily="2" charset="2"/>
              <a:buChar char="Ø"/>
            </a:pPr>
            <a:r>
              <a:rPr lang="id-ID" sz="1300" dirty="0">
                <a:solidFill>
                  <a:srgbClr val="003D70"/>
                </a:solidFill>
              </a:rPr>
              <a:t>Toko Tani Indonesia </a:t>
            </a:r>
          </a:p>
          <a:p>
            <a:pPr marL="177800" lvl="1" indent="-177800">
              <a:lnSpc>
                <a:spcPct val="100000"/>
              </a:lnSpc>
              <a:spcBef>
                <a:spcPts val="0"/>
              </a:spcBef>
              <a:spcAft>
                <a:spcPts val="300"/>
              </a:spcAft>
              <a:buFont typeface="Wingdings" panose="05000000000000000000" pitchFamily="2" charset="2"/>
              <a:buChar char="Ø"/>
            </a:pPr>
            <a:r>
              <a:rPr lang="id-ID" sz="1300" dirty="0">
                <a:solidFill>
                  <a:srgbClr val="003D70"/>
                </a:solidFill>
              </a:rPr>
              <a:t>Sentra Peternakan Rakyat</a:t>
            </a:r>
          </a:p>
          <a:p>
            <a:pPr marL="177800" lvl="1" indent="-177800">
              <a:lnSpc>
                <a:spcPct val="100000"/>
              </a:lnSpc>
              <a:spcBef>
                <a:spcPts val="0"/>
              </a:spcBef>
              <a:spcAft>
                <a:spcPts val="300"/>
              </a:spcAft>
              <a:buFont typeface="Wingdings" panose="05000000000000000000" pitchFamily="2" charset="2"/>
              <a:buChar char="Ø"/>
            </a:pPr>
            <a:r>
              <a:rPr lang="id-ID" sz="1300" dirty="0">
                <a:solidFill>
                  <a:srgbClr val="003D70"/>
                </a:solidFill>
              </a:rPr>
              <a:t>Pemberian Subsidi untuk Pelayanan Jasa Transportasi Laut dan </a:t>
            </a:r>
            <a:r>
              <a:rPr lang="id-ID" sz="1300" dirty="0" smtClean="0">
                <a:solidFill>
                  <a:srgbClr val="003D70"/>
                </a:solidFill>
              </a:rPr>
              <a:t>Udara</a:t>
            </a:r>
            <a:endParaRPr lang="id-ID" sz="1300" dirty="0"/>
          </a:p>
          <a:p>
            <a:pPr marL="0" indent="0" algn="just">
              <a:buNone/>
            </a:pPr>
            <a:endParaRPr lang="id-ID" sz="1400" dirty="0"/>
          </a:p>
        </p:txBody>
      </p:sp>
      <p:cxnSp>
        <p:nvCxnSpPr>
          <p:cNvPr id="15" name="Straight Connector 14"/>
          <p:cNvCxnSpPr/>
          <p:nvPr/>
        </p:nvCxnSpPr>
        <p:spPr>
          <a:xfrm flipV="1">
            <a:off x="2737184" y="1145302"/>
            <a:ext cx="0" cy="536779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5791200" y="1261603"/>
            <a:ext cx="0" cy="536779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8" name="Content Placeholder 1"/>
          <p:cNvSpPr txBox="1">
            <a:spLocks/>
          </p:cNvSpPr>
          <p:nvPr/>
        </p:nvSpPr>
        <p:spPr>
          <a:xfrm>
            <a:off x="5943599" y="1364381"/>
            <a:ext cx="3048073" cy="31314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D7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08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08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600" dirty="0"/>
              <a:t>Penugasan </a:t>
            </a:r>
            <a:r>
              <a:rPr lang="id-ID" sz="1600" dirty="0" smtClean="0"/>
              <a:t>Lainnya</a:t>
            </a:r>
          </a:p>
          <a:p>
            <a:pPr marL="0" indent="0">
              <a:buNone/>
            </a:pPr>
            <a:endParaRPr lang="en-US" altLang="id-ID" sz="600" dirty="0"/>
          </a:p>
          <a:p>
            <a:pPr marL="177800" indent="-177800">
              <a:lnSpc>
                <a:spcPct val="80000"/>
              </a:lnSpc>
              <a:spcBef>
                <a:spcPts val="0"/>
              </a:spcBef>
              <a:spcAft>
                <a:spcPts val="300"/>
              </a:spcAft>
              <a:buFont typeface="Wingdings" panose="05000000000000000000" pitchFamily="2" charset="2"/>
              <a:buChar char="Ø"/>
            </a:pPr>
            <a:r>
              <a:rPr lang="id-ID" sz="1200" dirty="0"/>
              <a:t>Penyusunan Visi Pembangunan Indonesia 2045 dan 2085</a:t>
            </a:r>
          </a:p>
          <a:p>
            <a:pPr marL="177800" indent="-177800">
              <a:lnSpc>
                <a:spcPct val="80000"/>
              </a:lnSpc>
              <a:spcBef>
                <a:spcPts val="0"/>
              </a:spcBef>
              <a:spcAft>
                <a:spcPts val="300"/>
              </a:spcAft>
              <a:buFont typeface="Wingdings" panose="05000000000000000000" pitchFamily="2" charset="2"/>
              <a:buChar char="Ø"/>
            </a:pPr>
            <a:r>
              <a:rPr lang="id-ID" sz="1200" dirty="0"/>
              <a:t>Koordinasi Pelaksanaan Sustainable Development Goals (SDG’s)</a:t>
            </a:r>
          </a:p>
          <a:p>
            <a:pPr marL="177800" indent="-177800">
              <a:lnSpc>
                <a:spcPct val="80000"/>
              </a:lnSpc>
              <a:spcBef>
                <a:spcPts val="0"/>
              </a:spcBef>
              <a:spcAft>
                <a:spcPts val="300"/>
              </a:spcAft>
              <a:buFont typeface="Wingdings" panose="05000000000000000000" pitchFamily="2" charset="2"/>
              <a:buChar char="Ø"/>
            </a:pPr>
            <a:r>
              <a:rPr lang="id-ID" sz="1200" dirty="0"/>
              <a:t>Pembangunan Perkotaan Nasional untuk mengantisipasi New Urban Agenda</a:t>
            </a:r>
          </a:p>
          <a:p>
            <a:pPr marL="177800" indent="-177800">
              <a:lnSpc>
                <a:spcPct val="80000"/>
              </a:lnSpc>
              <a:spcBef>
                <a:spcPts val="0"/>
              </a:spcBef>
              <a:spcAft>
                <a:spcPts val="300"/>
              </a:spcAft>
              <a:buFont typeface="Wingdings" panose="05000000000000000000" pitchFamily="2" charset="2"/>
              <a:buChar char="Ø"/>
            </a:pPr>
            <a:r>
              <a:rPr lang="id-ID" sz="1200" dirty="0"/>
              <a:t>Penyusunan Indeks kota berkelanjutan </a:t>
            </a:r>
          </a:p>
          <a:p>
            <a:pPr marL="177800" indent="-177800">
              <a:lnSpc>
                <a:spcPct val="80000"/>
              </a:lnSpc>
              <a:spcBef>
                <a:spcPts val="0"/>
              </a:spcBef>
              <a:spcAft>
                <a:spcPts val="300"/>
              </a:spcAft>
              <a:buFont typeface="Wingdings" panose="05000000000000000000" pitchFamily="2" charset="2"/>
              <a:buChar char="Ø"/>
            </a:pPr>
            <a:r>
              <a:rPr lang="id-ID" sz="1200" dirty="0"/>
              <a:t>Pembentukan Komite Nasional Keuangan Syariah (KNKS)</a:t>
            </a:r>
          </a:p>
          <a:p>
            <a:pPr marL="177800" indent="-177800">
              <a:lnSpc>
                <a:spcPct val="80000"/>
              </a:lnSpc>
              <a:spcBef>
                <a:spcPts val="0"/>
              </a:spcBef>
              <a:spcAft>
                <a:spcPts val="300"/>
              </a:spcAft>
              <a:buFont typeface="Wingdings" panose="05000000000000000000" pitchFamily="2" charset="2"/>
              <a:buChar char="Ø"/>
            </a:pPr>
            <a:r>
              <a:rPr lang="id-ID" sz="1200" dirty="0"/>
              <a:t>Inisiasi penerapan E-Government dan perencanaan pengintegrasian sistem informasi pemerintahan pusat dan daerah</a:t>
            </a:r>
          </a:p>
          <a:p>
            <a:pPr marL="0" indent="0">
              <a:lnSpc>
                <a:spcPct val="80000"/>
              </a:lnSpc>
              <a:spcBef>
                <a:spcPts val="0"/>
              </a:spcBef>
              <a:spcAft>
                <a:spcPts val="300"/>
              </a:spcAft>
              <a:buNone/>
            </a:pPr>
            <a:endParaRPr lang="id-ID" sz="1200" dirty="0"/>
          </a:p>
          <a:p>
            <a:pPr marL="0" indent="0" algn="just">
              <a:buNone/>
            </a:pPr>
            <a:endParaRPr lang="en-US" sz="1100" dirty="0"/>
          </a:p>
        </p:txBody>
      </p:sp>
      <p:sp>
        <p:nvSpPr>
          <p:cNvPr id="7" name="Rectangle 6"/>
          <p:cNvSpPr/>
          <p:nvPr/>
        </p:nvSpPr>
        <p:spPr>
          <a:xfrm>
            <a:off x="8610600" y="609600"/>
            <a:ext cx="493862" cy="40544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id-ID" sz="1400" dirty="0" smtClean="0"/>
              <a:t>2/2</a:t>
            </a:r>
            <a:endParaRPr lang="id-ID" sz="1400" dirty="0"/>
          </a:p>
        </p:txBody>
      </p:sp>
      <p:pic>
        <p:nvPicPr>
          <p:cNvPr id="33" name="Picture 8" descr="http://ksp.go.id/wp-content/uploads/2015/12/Ayo-Kita-Kerja-Wujudkan-Impian-Bersama-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4191000"/>
            <a:ext cx="2477938" cy="2290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3032" b="28831"/>
          <a:stretch/>
        </p:blipFill>
        <p:spPr bwMode="auto">
          <a:xfrm>
            <a:off x="228600" y="5638800"/>
            <a:ext cx="2290431" cy="1128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t="-1" b="41106"/>
          <a:stretch/>
        </p:blipFill>
        <p:spPr bwMode="auto">
          <a:xfrm>
            <a:off x="3337274" y="6043065"/>
            <a:ext cx="1582366" cy="695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3686912"/>
      </p:ext>
    </p:extLst>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69070" y="1295400"/>
            <a:ext cx="2693530" cy="2473911"/>
          </a:xfrm>
        </p:spPr>
        <p:txBody>
          <a:bodyPr>
            <a:noAutofit/>
          </a:bodyPr>
          <a:lstStyle/>
          <a:p>
            <a:pPr marL="0" indent="0">
              <a:spcBef>
                <a:spcPts val="0"/>
              </a:spcBef>
              <a:buNone/>
            </a:pPr>
            <a:r>
              <a:rPr lang="id-ID" sz="1600" dirty="0">
                <a:solidFill>
                  <a:srgbClr val="003D70"/>
                </a:solidFill>
                <a:latin typeface="+mn-lt"/>
                <a:ea typeface="+mn-ea"/>
                <a:cs typeface="+mn-cs"/>
              </a:rPr>
              <a:t>Pemanfaatan Teknologi Informasi</a:t>
            </a:r>
          </a:p>
          <a:p>
            <a:pPr marL="177800" indent="-173038" algn="just">
              <a:lnSpc>
                <a:spcPct val="100000"/>
              </a:lnSpc>
              <a:spcBef>
                <a:spcPts val="0"/>
              </a:spcBef>
              <a:buNone/>
            </a:pPr>
            <a:endParaRPr lang="id-ID" sz="1400" dirty="0"/>
          </a:p>
          <a:p>
            <a:pPr marL="177800" indent="-177800">
              <a:lnSpc>
                <a:spcPct val="80000"/>
              </a:lnSpc>
              <a:spcBef>
                <a:spcPts val="0"/>
              </a:spcBef>
              <a:spcAft>
                <a:spcPts val="300"/>
              </a:spcAft>
              <a:buFont typeface="Wingdings" panose="05000000000000000000" pitchFamily="2" charset="2"/>
              <a:buChar char="Ø"/>
            </a:pPr>
            <a:r>
              <a:rPr lang="id-ID" sz="1300" dirty="0">
                <a:solidFill>
                  <a:srgbClr val="003D70"/>
                </a:solidFill>
                <a:latin typeface="+mn-lt"/>
                <a:ea typeface="+mn-ea"/>
                <a:cs typeface="+mn-cs"/>
              </a:rPr>
              <a:t>Website </a:t>
            </a:r>
            <a:r>
              <a:rPr lang="id-ID" sz="1300" dirty="0">
                <a:solidFill>
                  <a:srgbClr val="003D70"/>
                </a:solidFill>
                <a:latin typeface="+mn-lt"/>
                <a:ea typeface="+mn-ea"/>
                <a:cs typeface="+mn-cs"/>
                <a:hlinkClick r:id="rId2"/>
              </a:rPr>
              <a:t>pusbindiklatren@bappenas.go.id</a:t>
            </a:r>
            <a:endParaRPr lang="id-ID" sz="1300" dirty="0">
              <a:solidFill>
                <a:srgbClr val="003D70"/>
              </a:solidFill>
              <a:latin typeface="+mn-lt"/>
              <a:ea typeface="+mn-ea"/>
              <a:cs typeface="+mn-cs"/>
            </a:endParaRPr>
          </a:p>
          <a:p>
            <a:pPr marL="177800" indent="-177800">
              <a:lnSpc>
                <a:spcPct val="80000"/>
              </a:lnSpc>
              <a:spcBef>
                <a:spcPts val="0"/>
              </a:spcBef>
              <a:spcAft>
                <a:spcPts val="300"/>
              </a:spcAft>
              <a:buFont typeface="Wingdings" panose="05000000000000000000" pitchFamily="2" charset="2"/>
              <a:buChar char="Ø"/>
            </a:pPr>
            <a:r>
              <a:rPr lang="id-ID" sz="1300" dirty="0">
                <a:solidFill>
                  <a:srgbClr val="003D70"/>
                </a:solidFill>
                <a:latin typeface="+mn-lt"/>
                <a:ea typeface="+mn-ea"/>
                <a:cs typeface="+mn-cs"/>
              </a:rPr>
              <a:t>Membangun koneksi antara website Pusbindiklatren dengan website pemda</a:t>
            </a:r>
          </a:p>
          <a:p>
            <a:pPr marL="177800" indent="-177800">
              <a:lnSpc>
                <a:spcPct val="80000"/>
              </a:lnSpc>
              <a:spcBef>
                <a:spcPts val="0"/>
              </a:spcBef>
              <a:spcAft>
                <a:spcPts val="300"/>
              </a:spcAft>
              <a:buFont typeface="Wingdings" panose="05000000000000000000" pitchFamily="2" charset="2"/>
              <a:buChar char="Ø"/>
            </a:pPr>
            <a:r>
              <a:rPr lang="id-ID" sz="1300" dirty="0">
                <a:solidFill>
                  <a:srgbClr val="003D70"/>
                </a:solidFill>
                <a:latin typeface="+mn-lt"/>
                <a:ea typeface="+mn-ea"/>
                <a:cs typeface="+mn-cs"/>
              </a:rPr>
              <a:t>Pendaftaran diklat online </a:t>
            </a:r>
            <a:r>
              <a:rPr lang="en-US" sz="1300" dirty="0" err="1">
                <a:solidFill>
                  <a:srgbClr val="003D70"/>
                </a:solidFill>
                <a:latin typeface="+mn-lt"/>
                <a:ea typeface="+mn-ea"/>
                <a:cs typeface="+mn-cs"/>
              </a:rPr>
              <a:t>untuk</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diklat</a:t>
            </a:r>
            <a:r>
              <a:rPr lang="id-ID" sz="1300" dirty="0">
                <a:solidFill>
                  <a:srgbClr val="003D70"/>
                </a:solidFill>
                <a:latin typeface="+mn-lt"/>
                <a:ea typeface="+mn-ea"/>
                <a:cs typeface="+mn-cs"/>
              </a:rPr>
              <a:t> gelar </a:t>
            </a:r>
            <a:r>
              <a:rPr lang="en-US" sz="1300" dirty="0" err="1">
                <a:solidFill>
                  <a:srgbClr val="003D70"/>
                </a:solidFill>
                <a:latin typeface="+mn-lt"/>
                <a:ea typeface="+mn-ea"/>
                <a:cs typeface="+mn-cs"/>
              </a:rPr>
              <a:t>dan</a:t>
            </a:r>
            <a:r>
              <a:rPr lang="en-US" sz="1300" dirty="0">
                <a:solidFill>
                  <a:srgbClr val="003D70"/>
                </a:solidFill>
                <a:latin typeface="+mn-lt"/>
                <a:ea typeface="+mn-ea"/>
                <a:cs typeface="+mn-cs"/>
              </a:rPr>
              <a:t> </a:t>
            </a:r>
            <a:r>
              <a:rPr lang="id-ID" sz="1300" dirty="0">
                <a:solidFill>
                  <a:srgbClr val="003D70"/>
                </a:solidFill>
                <a:latin typeface="+mn-lt"/>
                <a:ea typeface="+mn-ea"/>
                <a:cs typeface="+mn-cs"/>
              </a:rPr>
              <a:t>non gelar</a:t>
            </a:r>
            <a:endParaRPr lang="en-US" sz="1300" dirty="0">
              <a:solidFill>
                <a:srgbClr val="003D70"/>
              </a:solidFill>
              <a:latin typeface="+mn-lt"/>
              <a:ea typeface="+mn-ea"/>
              <a:cs typeface="+mn-cs"/>
            </a:endParaRPr>
          </a:p>
          <a:p>
            <a:pPr marL="177800" indent="-177800">
              <a:lnSpc>
                <a:spcPct val="80000"/>
              </a:lnSpc>
              <a:spcBef>
                <a:spcPts val="0"/>
              </a:spcBef>
              <a:spcAft>
                <a:spcPts val="300"/>
              </a:spcAft>
              <a:buFont typeface="Wingdings" panose="05000000000000000000" pitchFamily="2" charset="2"/>
              <a:buChar char="Ø"/>
            </a:pPr>
            <a:r>
              <a:rPr lang="en-US" sz="1300" dirty="0">
                <a:solidFill>
                  <a:srgbClr val="003D70"/>
                </a:solidFill>
                <a:latin typeface="+mn-lt"/>
                <a:ea typeface="+mn-ea"/>
                <a:cs typeface="+mn-cs"/>
              </a:rPr>
              <a:t>E-</a:t>
            </a:r>
            <a:r>
              <a:rPr lang="en-US" sz="1300" dirty="0" err="1">
                <a:solidFill>
                  <a:srgbClr val="003D70"/>
                </a:solidFill>
                <a:latin typeface="+mn-lt"/>
                <a:ea typeface="+mn-ea"/>
                <a:cs typeface="+mn-cs"/>
              </a:rPr>
              <a:t>Monev</a:t>
            </a:r>
            <a:r>
              <a:rPr lang="en-US" sz="1300" dirty="0">
                <a:solidFill>
                  <a:srgbClr val="003D70"/>
                </a:solidFill>
                <a:latin typeface="+mn-lt"/>
                <a:ea typeface="+mn-ea"/>
                <a:cs typeface="+mn-cs"/>
              </a:rPr>
              <a:t> </a:t>
            </a:r>
            <a:r>
              <a:rPr lang="en-US" sz="1300" dirty="0" err="1">
                <a:solidFill>
                  <a:srgbClr val="003D70"/>
                </a:solidFill>
                <a:latin typeface="+mn-lt"/>
                <a:ea typeface="+mn-ea"/>
                <a:cs typeface="+mn-cs"/>
                <a:sym typeface="Wingdings" panose="05000000000000000000" pitchFamily="2" charset="2"/>
              </a:rPr>
              <a:t>untuk</a:t>
            </a:r>
            <a:r>
              <a:rPr lang="en-US" sz="1300" dirty="0">
                <a:solidFill>
                  <a:srgbClr val="003D70"/>
                </a:solidFill>
                <a:latin typeface="+mn-lt"/>
                <a:ea typeface="+mn-ea"/>
                <a:cs typeface="+mn-cs"/>
                <a:sym typeface="Wingdings" panose="05000000000000000000" pitchFamily="2" charset="2"/>
              </a:rPr>
              <a:t> </a:t>
            </a:r>
            <a:r>
              <a:rPr lang="en-US" sz="1300" dirty="0" err="1">
                <a:solidFill>
                  <a:srgbClr val="003D70"/>
                </a:solidFill>
                <a:latin typeface="+mn-lt"/>
                <a:ea typeface="+mn-ea"/>
                <a:cs typeface="+mn-cs"/>
                <a:sym typeface="Wingdings" panose="05000000000000000000" pitchFamily="2" charset="2"/>
              </a:rPr>
              <a:t>karyasiswa</a:t>
            </a:r>
            <a:endParaRPr lang="id-ID" sz="1300" dirty="0">
              <a:solidFill>
                <a:srgbClr val="003D70"/>
              </a:solidFill>
              <a:latin typeface="+mn-lt"/>
              <a:ea typeface="+mn-ea"/>
              <a:cs typeface="+mn-cs"/>
            </a:endParaRPr>
          </a:p>
          <a:p>
            <a:pPr marL="177800" indent="-177800">
              <a:lnSpc>
                <a:spcPct val="80000"/>
              </a:lnSpc>
              <a:spcBef>
                <a:spcPts val="0"/>
              </a:spcBef>
              <a:spcAft>
                <a:spcPts val="300"/>
              </a:spcAft>
              <a:buFont typeface="Wingdings" panose="05000000000000000000" pitchFamily="2" charset="2"/>
              <a:buChar char="Ø"/>
            </a:pPr>
            <a:r>
              <a:rPr lang="id-ID" sz="1300" dirty="0">
                <a:solidFill>
                  <a:srgbClr val="003D70"/>
                </a:solidFill>
                <a:latin typeface="+mn-lt"/>
                <a:ea typeface="+mn-ea"/>
                <a:cs typeface="+mn-cs"/>
              </a:rPr>
              <a:t>JFP Account</a:t>
            </a:r>
            <a:r>
              <a:rPr lang="en-US" sz="1300" dirty="0">
                <a:solidFill>
                  <a:srgbClr val="003D70"/>
                </a:solidFill>
                <a:latin typeface="+mn-lt"/>
                <a:ea typeface="+mn-ea"/>
                <a:cs typeface="+mn-cs"/>
              </a:rPr>
              <a:t> </a:t>
            </a:r>
            <a:r>
              <a:rPr lang="en-US" sz="1300" dirty="0">
                <a:solidFill>
                  <a:srgbClr val="003D70"/>
                </a:solidFill>
                <a:latin typeface="+mn-lt"/>
                <a:ea typeface="+mn-ea"/>
                <a:cs typeface="+mn-cs"/>
                <a:sym typeface="Wingdings" panose="05000000000000000000" pitchFamily="2" charset="2"/>
              </a:rPr>
              <a:t> </a:t>
            </a:r>
            <a:r>
              <a:rPr lang="en-US" sz="1300" dirty="0" err="1">
                <a:solidFill>
                  <a:srgbClr val="003D70"/>
                </a:solidFill>
                <a:latin typeface="+mn-lt"/>
                <a:ea typeface="+mn-ea"/>
                <a:cs typeface="+mn-cs"/>
              </a:rPr>
              <a:t>pendataan</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pejabat</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fungsional</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perencana</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secara</a:t>
            </a:r>
            <a:r>
              <a:rPr lang="en-US" sz="1300" dirty="0">
                <a:solidFill>
                  <a:srgbClr val="003D70"/>
                </a:solidFill>
                <a:latin typeface="+mn-lt"/>
                <a:ea typeface="+mn-ea"/>
                <a:cs typeface="+mn-cs"/>
              </a:rPr>
              <a:t> online</a:t>
            </a:r>
            <a:r>
              <a:rPr lang="id-ID" sz="1300" dirty="0">
                <a:solidFill>
                  <a:srgbClr val="003D70"/>
                </a:solidFill>
                <a:latin typeface="+mn-lt"/>
                <a:ea typeface="+mn-ea"/>
                <a:cs typeface="+mn-cs"/>
              </a:rPr>
              <a:t> </a:t>
            </a:r>
            <a:endParaRPr lang="en-US" sz="1300" dirty="0">
              <a:solidFill>
                <a:srgbClr val="003D70"/>
              </a:solidFill>
              <a:latin typeface="+mn-lt"/>
              <a:ea typeface="+mn-ea"/>
              <a:cs typeface="+mn-cs"/>
            </a:endParaRPr>
          </a:p>
          <a:p>
            <a:pPr marL="177800" indent="-177800">
              <a:lnSpc>
                <a:spcPct val="80000"/>
              </a:lnSpc>
              <a:spcBef>
                <a:spcPts val="0"/>
              </a:spcBef>
              <a:spcAft>
                <a:spcPts val="300"/>
              </a:spcAft>
              <a:buFont typeface="Wingdings" panose="05000000000000000000" pitchFamily="2" charset="2"/>
              <a:buChar char="Ø"/>
            </a:pPr>
            <a:r>
              <a:rPr lang="en-US" sz="1300" dirty="0">
                <a:solidFill>
                  <a:srgbClr val="003D70"/>
                </a:solidFill>
                <a:latin typeface="+mn-lt"/>
                <a:ea typeface="+mn-ea"/>
                <a:cs typeface="+mn-cs"/>
              </a:rPr>
              <a:t>E-</a:t>
            </a:r>
            <a:r>
              <a:rPr lang="en-US" sz="1300" dirty="0" err="1">
                <a:solidFill>
                  <a:srgbClr val="003D70"/>
                </a:solidFill>
                <a:latin typeface="+mn-lt"/>
                <a:ea typeface="+mn-ea"/>
                <a:cs typeface="+mn-cs"/>
              </a:rPr>
              <a:t>Arsip</a:t>
            </a:r>
            <a:r>
              <a:rPr lang="en-US" sz="1300" dirty="0">
                <a:solidFill>
                  <a:srgbClr val="003D70"/>
                </a:solidFill>
                <a:latin typeface="+mn-lt"/>
                <a:ea typeface="+mn-ea"/>
                <a:cs typeface="+mn-cs"/>
              </a:rPr>
              <a:t> yang </a:t>
            </a:r>
            <a:r>
              <a:rPr lang="en-US" sz="1300" dirty="0" err="1">
                <a:solidFill>
                  <a:srgbClr val="003D70"/>
                </a:solidFill>
                <a:latin typeface="+mn-lt"/>
                <a:ea typeface="+mn-ea"/>
                <a:cs typeface="+mn-cs"/>
              </a:rPr>
              <a:t>merupakan</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otomasi</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dari</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sistem</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arsip</a:t>
            </a:r>
            <a:r>
              <a:rPr lang="en-US" sz="1300" dirty="0">
                <a:solidFill>
                  <a:srgbClr val="003D70"/>
                </a:solidFill>
                <a:latin typeface="+mn-lt"/>
                <a:ea typeface="+mn-ea"/>
                <a:cs typeface="+mn-cs"/>
              </a:rPr>
              <a:t> manual </a:t>
            </a:r>
            <a:r>
              <a:rPr lang="en-US" sz="1300" dirty="0" err="1">
                <a:solidFill>
                  <a:srgbClr val="003D70"/>
                </a:solidFill>
                <a:latin typeface="+mn-lt"/>
                <a:ea typeface="+mn-ea"/>
                <a:cs typeface="+mn-cs"/>
              </a:rPr>
              <a:t>kemudian</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hasil</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alih</a:t>
            </a:r>
            <a:r>
              <a:rPr lang="en-US" sz="1300" dirty="0">
                <a:solidFill>
                  <a:srgbClr val="003D70"/>
                </a:solidFill>
                <a:latin typeface="+mn-lt"/>
                <a:ea typeface="+mn-ea"/>
                <a:cs typeface="+mn-cs"/>
              </a:rPr>
              <a:t> media </a:t>
            </a:r>
            <a:r>
              <a:rPr lang="en-US" sz="1300" dirty="0" err="1">
                <a:solidFill>
                  <a:srgbClr val="003D70"/>
                </a:solidFill>
                <a:latin typeface="+mn-lt"/>
                <a:ea typeface="+mn-ea"/>
                <a:cs typeface="+mn-cs"/>
              </a:rPr>
              <a:t>arsip</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tersebut</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disimpan</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dalam</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bentuk</a:t>
            </a:r>
            <a:r>
              <a:rPr lang="en-US" sz="1300" dirty="0">
                <a:solidFill>
                  <a:srgbClr val="003D70"/>
                </a:solidFill>
                <a:latin typeface="+mn-lt"/>
                <a:ea typeface="+mn-ea"/>
                <a:cs typeface="+mn-cs"/>
              </a:rPr>
              <a:t> file-file yang </a:t>
            </a:r>
            <a:r>
              <a:rPr lang="en-US" sz="1300" dirty="0" err="1">
                <a:solidFill>
                  <a:srgbClr val="003D70"/>
                </a:solidFill>
                <a:latin typeface="+mn-lt"/>
                <a:ea typeface="+mn-ea"/>
                <a:cs typeface="+mn-cs"/>
              </a:rPr>
              <a:t>secara</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fisik</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direkam</a:t>
            </a:r>
            <a:r>
              <a:rPr lang="en-US" sz="1300" dirty="0">
                <a:solidFill>
                  <a:srgbClr val="003D70"/>
                </a:solidFill>
                <a:latin typeface="+mn-lt"/>
                <a:ea typeface="+mn-ea"/>
                <a:cs typeface="+mn-cs"/>
              </a:rPr>
              <a:t> </a:t>
            </a:r>
            <a:r>
              <a:rPr lang="en-US" sz="1300" dirty="0" err="1">
                <a:solidFill>
                  <a:srgbClr val="003D70"/>
                </a:solidFill>
                <a:latin typeface="+mn-lt"/>
                <a:ea typeface="+mn-ea"/>
                <a:cs typeface="+mn-cs"/>
              </a:rPr>
              <a:t>dalam</a:t>
            </a:r>
            <a:r>
              <a:rPr lang="en-US" sz="1300" dirty="0">
                <a:solidFill>
                  <a:srgbClr val="003D70"/>
                </a:solidFill>
                <a:latin typeface="+mn-lt"/>
                <a:ea typeface="+mn-ea"/>
                <a:cs typeface="+mn-cs"/>
              </a:rPr>
              <a:t> media </a:t>
            </a:r>
            <a:r>
              <a:rPr lang="en-US" sz="1300" dirty="0" err="1">
                <a:solidFill>
                  <a:srgbClr val="003D70"/>
                </a:solidFill>
                <a:latin typeface="+mn-lt"/>
                <a:ea typeface="+mn-ea"/>
                <a:cs typeface="+mn-cs"/>
              </a:rPr>
              <a:t>elektronik</a:t>
            </a:r>
            <a:r>
              <a:rPr lang="en-US" sz="1300" dirty="0">
                <a:solidFill>
                  <a:srgbClr val="003D70"/>
                </a:solidFill>
                <a:latin typeface="+mn-lt"/>
                <a:ea typeface="+mn-ea"/>
                <a:cs typeface="+mn-cs"/>
              </a:rPr>
              <a:t>.</a:t>
            </a:r>
          </a:p>
          <a:p>
            <a:pPr marL="177800" indent="-173038" algn="just">
              <a:lnSpc>
                <a:spcPct val="100000"/>
              </a:lnSpc>
              <a:spcBef>
                <a:spcPts val="0"/>
              </a:spcBef>
            </a:pPr>
            <a:endParaRPr lang="id-ID" sz="800" dirty="0"/>
          </a:p>
        </p:txBody>
      </p:sp>
      <p:sp>
        <p:nvSpPr>
          <p:cNvPr id="3" name="Slide Number Placeholder 2"/>
          <p:cNvSpPr>
            <a:spLocks noGrp="1"/>
          </p:cNvSpPr>
          <p:nvPr>
            <p:ph type="sldNum" sz="quarter" idx="12"/>
          </p:nvPr>
        </p:nvSpPr>
        <p:spPr/>
        <p:txBody>
          <a:bodyPr/>
          <a:lstStyle/>
          <a:p>
            <a:fld id="{192C646E-8A71-4229-9321-274B093DFD02}" type="slidenum">
              <a:rPr lang="en-US" smtClean="0"/>
              <a:pPr/>
              <a:t>16</a:t>
            </a:fld>
            <a:endParaRPr lang="en-US" dirty="0"/>
          </a:p>
        </p:txBody>
      </p:sp>
      <p:sp>
        <p:nvSpPr>
          <p:cNvPr id="14" name="Content Placeholder 1"/>
          <p:cNvSpPr txBox="1">
            <a:spLocks/>
          </p:cNvSpPr>
          <p:nvPr/>
        </p:nvSpPr>
        <p:spPr>
          <a:xfrm>
            <a:off x="165593" y="1253956"/>
            <a:ext cx="2538350" cy="29321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D7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08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08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id-ID" sz="1600" dirty="0"/>
              <a:t>Penyempurnaan </a:t>
            </a:r>
            <a:r>
              <a:rPr lang="id-ID" sz="1600" dirty="0" smtClean="0"/>
              <a:t>Standar  Pelayanan Fasilitasi Diklat Perencanaan Pusat-Daerah</a:t>
            </a:r>
          </a:p>
          <a:p>
            <a:pPr marL="0" indent="0">
              <a:lnSpc>
                <a:spcPct val="100000"/>
              </a:lnSpc>
              <a:spcBef>
                <a:spcPts val="0"/>
              </a:spcBef>
              <a:buNone/>
            </a:pPr>
            <a:endParaRPr lang="id-ID" sz="800" dirty="0" smtClean="0"/>
          </a:p>
          <a:p>
            <a:pPr marL="177800" indent="-177800">
              <a:lnSpc>
                <a:spcPct val="80000"/>
              </a:lnSpc>
              <a:spcBef>
                <a:spcPts val="0"/>
              </a:spcBef>
              <a:spcAft>
                <a:spcPts val="300"/>
              </a:spcAft>
              <a:buFont typeface="Wingdings" panose="05000000000000000000" pitchFamily="2" charset="2"/>
              <a:buChar char="Ø"/>
            </a:pPr>
            <a:r>
              <a:rPr lang="id-ID" sz="1300" dirty="0" smtClean="0"/>
              <a:t>Buku Panduan Penyelenggaraan </a:t>
            </a:r>
            <a:r>
              <a:rPr lang="id-ID" sz="1300" dirty="0"/>
              <a:t>Diklat Gelar dan </a:t>
            </a:r>
            <a:r>
              <a:rPr lang="id-ID" sz="1300" dirty="0" smtClean="0"/>
              <a:t>Non Gelar</a:t>
            </a:r>
          </a:p>
          <a:p>
            <a:pPr marL="177800" indent="-177800">
              <a:lnSpc>
                <a:spcPct val="80000"/>
              </a:lnSpc>
              <a:spcBef>
                <a:spcPts val="0"/>
              </a:spcBef>
              <a:spcAft>
                <a:spcPts val="300"/>
              </a:spcAft>
              <a:buFont typeface="Wingdings" panose="05000000000000000000" pitchFamily="2" charset="2"/>
              <a:buChar char="Ø"/>
            </a:pPr>
            <a:r>
              <a:rPr lang="id-ID" sz="1300" dirty="0" smtClean="0"/>
              <a:t>Buku </a:t>
            </a:r>
            <a:r>
              <a:rPr lang="id-ID" sz="1300" dirty="0"/>
              <a:t>Pedoman Karyasiswa </a:t>
            </a:r>
            <a:r>
              <a:rPr lang="id-ID" sz="1300" dirty="0" smtClean="0"/>
              <a:t>Gelar Pusbindiklatren</a:t>
            </a:r>
            <a:endParaRPr lang="id-ID" sz="1300" dirty="0"/>
          </a:p>
          <a:p>
            <a:pPr marL="177800" indent="-177800">
              <a:lnSpc>
                <a:spcPct val="80000"/>
              </a:lnSpc>
              <a:spcBef>
                <a:spcPts val="0"/>
              </a:spcBef>
              <a:spcAft>
                <a:spcPts val="300"/>
              </a:spcAft>
              <a:buFont typeface="Wingdings" panose="05000000000000000000" pitchFamily="2" charset="2"/>
              <a:buChar char="Ø"/>
            </a:pPr>
            <a:r>
              <a:rPr lang="id-ID" sz="1300" dirty="0" smtClean="0"/>
              <a:t>Booklet  </a:t>
            </a:r>
            <a:r>
              <a:rPr lang="id-ID" sz="1300" dirty="0"/>
              <a:t>Pusbindiklatren </a:t>
            </a:r>
          </a:p>
          <a:p>
            <a:pPr marL="177800" indent="-177800">
              <a:lnSpc>
                <a:spcPct val="80000"/>
              </a:lnSpc>
              <a:spcBef>
                <a:spcPts val="0"/>
              </a:spcBef>
              <a:spcAft>
                <a:spcPts val="300"/>
              </a:spcAft>
              <a:buFont typeface="Wingdings" panose="05000000000000000000" pitchFamily="2" charset="2"/>
              <a:buChar char="Ø"/>
            </a:pPr>
            <a:r>
              <a:rPr lang="id-ID" sz="1300" dirty="0"/>
              <a:t>Rintisan Program dengan program studi baru untuk memenuhi  kebutuhan (</a:t>
            </a:r>
            <a:r>
              <a:rPr lang="id-ID" sz="1300" dirty="0" smtClean="0"/>
              <a:t>magister transportasi</a:t>
            </a:r>
            <a:r>
              <a:rPr lang="id-ID" sz="1300" dirty="0"/>
              <a:t>, Perencanaan </a:t>
            </a:r>
            <a:r>
              <a:rPr lang="id-ID" sz="1300" dirty="0" smtClean="0"/>
              <a:t>Keuangan Daerah</a:t>
            </a:r>
            <a:r>
              <a:rPr lang="id-ID" sz="1300" dirty="0"/>
              <a:t>)</a:t>
            </a:r>
          </a:p>
          <a:p>
            <a:pPr marL="177800" indent="-177800">
              <a:lnSpc>
                <a:spcPct val="80000"/>
              </a:lnSpc>
              <a:spcBef>
                <a:spcPts val="0"/>
              </a:spcBef>
              <a:spcAft>
                <a:spcPts val="300"/>
              </a:spcAft>
              <a:buFont typeface="Wingdings" panose="05000000000000000000" pitchFamily="2" charset="2"/>
              <a:buChar char="Ø"/>
            </a:pPr>
            <a:r>
              <a:rPr lang="id-ID" sz="1300" dirty="0"/>
              <a:t>Penjajakan kerjasama diklat dengan lembaga </a:t>
            </a:r>
            <a:r>
              <a:rPr lang="id-ID" sz="1300" dirty="0" smtClean="0"/>
              <a:t>internasional</a:t>
            </a:r>
            <a:r>
              <a:rPr lang="en-US" sz="1300" dirty="0" smtClean="0"/>
              <a:t> </a:t>
            </a:r>
            <a:r>
              <a:rPr lang="id-ID" sz="1300" dirty="0"/>
              <a:t>(</a:t>
            </a:r>
            <a:r>
              <a:rPr lang="en-US" sz="1300" dirty="0" err="1"/>
              <a:t>AAS</a:t>
            </a:r>
            <a:r>
              <a:rPr lang="en-US" sz="1300" dirty="0"/>
              <a:t>, </a:t>
            </a:r>
            <a:r>
              <a:rPr lang="en-US" sz="1300" dirty="0" err="1" smtClean="0"/>
              <a:t>Neso</a:t>
            </a:r>
            <a:r>
              <a:rPr lang="id-ID" sz="1300" dirty="0" smtClean="0"/>
              <a:t> </a:t>
            </a:r>
            <a:r>
              <a:rPr lang="en-US" sz="1300" dirty="0" err="1" smtClean="0"/>
              <a:t>dan</a:t>
            </a:r>
            <a:r>
              <a:rPr lang="en-US" sz="1300" dirty="0" smtClean="0"/>
              <a:t> </a:t>
            </a:r>
            <a:r>
              <a:rPr lang="en-US" sz="1300" dirty="0" err="1"/>
              <a:t>Norwegia</a:t>
            </a:r>
            <a:r>
              <a:rPr lang="id-ID" sz="1300" dirty="0"/>
              <a:t>) </a:t>
            </a:r>
          </a:p>
          <a:p>
            <a:pPr marL="177800" indent="-177800">
              <a:lnSpc>
                <a:spcPct val="80000"/>
              </a:lnSpc>
              <a:spcBef>
                <a:spcPts val="0"/>
              </a:spcBef>
              <a:buFont typeface="Wingdings" panose="05000000000000000000" pitchFamily="2" charset="2"/>
              <a:buChar char="Ø"/>
            </a:pPr>
            <a:r>
              <a:rPr lang="id-ID" sz="1300" dirty="0"/>
              <a:t>Penerbitan Majalah Simpul Perencana menjadi 3 kali dalam setahun, sebelumnya </a:t>
            </a:r>
            <a:r>
              <a:rPr lang="id-ID" sz="1300" dirty="0" smtClean="0"/>
              <a:t>2 kali setahun</a:t>
            </a:r>
            <a:endParaRPr lang="id-ID" sz="1300" dirty="0"/>
          </a:p>
        </p:txBody>
      </p:sp>
      <p:cxnSp>
        <p:nvCxnSpPr>
          <p:cNvPr id="15" name="Straight Connector 14"/>
          <p:cNvCxnSpPr/>
          <p:nvPr/>
        </p:nvCxnSpPr>
        <p:spPr>
          <a:xfrm flipV="1">
            <a:off x="2737184" y="1253956"/>
            <a:ext cx="0" cy="537544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5728648" y="1258043"/>
            <a:ext cx="0" cy="536779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8" name="Content Placeholder 1"/>
          <p:cNvSpPr txBox="1">
            <a:spLocks/>
          </p:cNvSpPr>
          <p:nvPr/>
        </p:nvSpPr>
        <p:spPr>
          <a:xfrm>
            <a:off x="5799306" y="1383455"/>
            <a:ext cx="3284941" cy="16151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D7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08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08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0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altLang="id-ID" sz="1600" dirty="0" smtClean="0"/>
              <a:t>Inovasi dalam Metode </a:t>
            </a:r>
            <a:r>
              <a:rPr lang="en-US" altLang="id-ID" sz="1600" dirty="0" smtClean="0"/>
              <a:t>P</a:t>
            </a:r>
            <a:r>
              <a:rPr lang="id-ID" altLang="id-ID" sz="1600" dirty="0" smtClean="0"/>
              <a:t>embelajaran</a:t>
            </a:r>
          </a:p>
          <a:p>
            <a:pPr marL="0" indent="0">
              <a:buNone/>
            </a:pPr>
            <a:endParaRPr lang="id-ID" altLang="id-ID" sz="1600" dirty="0" smtClean="0"/>
          </a:p>
          <a:p>
            <a:pPr marL="177800" indent="-177800" fontAlgn="base">
              <a:lnSpc>
                <a:spcPct val="80000"/>
              </a:lnSpc>
              <a:spcBef>
                <a:spcPts val="0"/>
              </a:spcBef>
              <a:spcAft>
                <a:spcPts val="300"/>
              </a:spcAft>
              <a:buFont typeface="Wingdings" panose="05000000000000000000" pitchFamily="2" charset="2"/>
              <a:buChar char="Ø"/>
            </a:pPr>
            <a:r>
              <a:rPr lang="id-ID" altLang="id-ID" sz="1300" dirty="0"/>
              <a:t>Pemanfaatan SIPENA dalam </a:t>
            </a:r>
            <a:r>
              <a:rPr lang="en-US" sz="1300" dirty="0" err="1"/>
              <a:t>menjembatani</a:t>
            </a:r>
            <a:r>
              <a:rPr lang="en-US" sz="1300" dirty="0"/>
              <a:t> </a:t>
            </a:r>
            <a:r>
              <a:rPr lang="en-US" sz="1300" dirty="0" err="1"/>
              <a:t>kesenjangan</a:t>
            </a:r>
            <a:r>
              <a:rPr lang="en-US" sz="1300" dirty="0"/>
              <a:t> </a:t>
            </a:r>
            <a:r>
              <a:rPr lang="en-US" sz="1300" dirty="0" err="1"/>
              <a:t>pendidikan</a:t>
            </a:r>
            <a:r>
              <a:rPr lang="id-ID" sz="1300" dirty="0"/>
              <a:t> melalui </a:t>
            </a:r>
            <a:r>
              <a:rPr lang="en-US" sz="1300" dirty="0"/>
              <a:t>web conferencing, video conferencing, </a:t>
            </a:r>
            <a:r>
              <a:rPr lang="en-US" sz="1300" dirty="0" err="1"/>
              <a:t>televisi</a:t>
            </a:r>
            <a:r>
              <a:rPr lang="en-US" sz="1300" dirty="0"/>
              <a:t> </a:t>
            </a:r>
            <a:r>
              <a:rPr lang="en-US" sz="1300" dirty="0" err="1"/>
              <a:t>pendidikan</a:t>
            </a:r>
            <a:r>
              <a:rPr lang="en-US" sz="1300" dirty="0"/>
              <a:t>, </a:t>
            </a:r>
            <a:r>
              <a:rPr lang="en-US" sz="1300" dirty="0" err="1"/>
              <a:t>televisi</a:t>
            </a:r>
            <a:r>
              <a:rPr lang="en-US" sz="1300" dirty="0"/>
              <a:t> </a:t>
            </a:r>
            <a:r>
              <a:rPr lang="en-US" sz="1300" dirty="0" err="1"/>
              <a:t>instruksional</a:t>
            </a:r>
            <a:r>
              <a:rPr lang="en-US" sz="1300" dirty="0"/>
              <a:t>, direct broadcasting-satellite/DBS, internet radio, live streaming, </a:t>
            </a:r>
            <a:r>
              <a:rPr lang="en-US" sz="1300" dirty="0" err="1"/>
              <a:t>telepon</a:t>
            </a:r>
            <a:r>
              <a:rPr lang="en-US" sz="1300" dirty="0"/>
              <a:t>, </a:t>
            </a:r>
            <a:r>
              <a:rPr lang="en-US" sz="1300" dirty="0" err="1"/>
              <a:t>dan</a:t>
            </a:r>
            <a:r>
              <a:rPr lang="en-US" sz="1300" dirty="0"/>
              <a:t> VOIP</a:t>
            </a:r>
            <a:r>
              <a:rPr lang="id-ID" sz="1300" dirty="0"/>
              <a:t>.</a:t>
            </a:r>
            <a:endParaRPr lang="en-US" sz="1300" dirty="0"/>
          </a:p>
          <a:p>
            <a:pPr marL="177800" indent="-177800" fontAlgn="base">
              <a:lnSpc>
                <a:spcPct val="80000"/>
              </a:lnSpc>
              <a:spcBef>
                <a:spcPts val="0"/>
              </a:spcBef>
              <a:spcAft>
                <a:spcPts val="300"/>
              </a:spcAft>
              <a:buFont typeface="Wingdings" panose="05000000000000000000" pitchFamily="2" charset="2"/>
              <a:buChar char="Ø"/>
            </a:pPr>
            <a:endParaRPr lang="en-US" sz="1300" dirty="0"/>
          </a:p>
        </p:txBody>
      </p:sp>
      <p:sp>
        <p:nvSpPr>
          <p:cNvPr id="30" name="Chord 29"/>
          <p:cNvSpPr/>
          <p:nvPr/>
        </p:nvSpPr>
        <p:spPr>
          <a:xfrm>
            <a:off x="5430714" y="3630508"/>
            <a:ext cx="368592" cy="555625"/>
          </a:xfrm>
          <a:prstGeom prst="chord">
            <a:avLst>
              <a:gd name="adj1" fmla="val 4800000"/>
              <a:gd name="adj2" fmla="val 1680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pic>
        <p:nvPicPr>
          <p:cNvPr id="3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0278" t="30256" r="25973" b="54470"/>
          <a:stretch/>
        </p:blipFill>
        <p:spPr bwMode="auto">
          <a:xfrm>
            <a:off x="2925631" y="5181600"/>
            <a:ext cx="2318168"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4"/>
          <p:cNvPicPr>
            <a:picLocks noChangeAspect="1"/>
          </p:cNvPicPr>
          <p:nvPr/>
        </p:nvPicPr>
        <p:blipFill>
          <a:blip r:embed="rId4"/>
          <a:stretch>
            <a:fillRect/>
          </a:stretch>
        </p:blipFill>
        <p:spPr>
          <a:xfrm>
            <a:off x="5832961" y="3581400"/>
            <a:ext cx="3217629" cy="2935286"/>
          </a:xfrm>
          <a:prstGeom prst="rect">
            <a:avLst/>
          </a:prstGeom>
        </p:spPr>
      </p:pic>
      <p:pic>
        <p:nvPicPr>
          <p:cNvPr id="512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5909" t="47019" r="25584" b="42766"/>
          <a:stretch/>
        </p:blipFill>
        <p:spPr bwMode="auto">
          <a:xfrm>
            <a:off x="165593" y="5093055"/>
            <a:ext cx="2538350" cy="1536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itle 3"/>
          <p:cNvSpPr>
            <a:spLocks noGrp="1"/>
          </p:cNvSpPr>
          <p:nvPr>
            <p:ph type="title"/>
          </p:nvPr>
        </p:nvSpPr>
        <p:spPr>
          <a:xfrm>
            <a:off x="898359" y="301925"/>
            <a:ext cx="8156384" cy="711020"/>
          </a:xfrm>
        </p:spPr>
        <p:txBody>
          <a:bodyPr>
            <a:noAutofit/>
          </a:bodyPr>
          <a:lstStyle/>
          <a:p>
            <a:pPr indent="-342900" algn="ctr" fontAlgn="base">
              <a:lnSpc>
                <a:spcPct val="50000"/>
              </a:lnSpc>
              <a:spcAft>
                <a:spcPct val="0"/>
              </a:spcAft>
              <a:tabLst>
                <a:tab pos="354965" algn="l"/>
                <a:tab pos="355600" algn="l"/>
              </a:tabLst>
            </a:pPr>
            <a:r>
              <a:rPr lang="id-ID" sz="2800" dirty="0" smtClean="0">
                <a:latin typeface="Candara" pitchFamily="34" charset="0"/>
                <a:ea typeface="+mn-ea"/>
                <a:cs typeface="+mn-cs"/>
              </a:rPr>
              <a:t>CAPAIAN ATAS PELAYANAN PUBLIK-</a:t>
            </a:r>
            <a:r>
              <a:rPr lang="id-ID" sz="2800" i="1" dirty="0" smtClean="0">
                <a:latin typeface="Candara" pitchFamily="34" charset="0"/>
                <a:ea typeface="+mn-ea"/>
                <a:cs typeface="+mn-cs"/>
              </a:rPr>
              <a:t>CORE BUSINESS</a:t>
            </a:r>
            <a:r>
              <a:rPr lang="id-ID" i="1" dirty="0" smtClean="0">
                <a:latin typeface="Candara" pitchFamily="34" charset="0"/>
                <a:ea typeface="+mn-ea"/>
                <a:cs typeface="+mn-cs"/>
              </a:rPr>
              <a:t/>
            </a:r>
            <a:br>
              <a:rPr lang="id-ID" i="1" dirty="0" smtClean="0">
                <a:latin typeface="Candara" pitchFamily="34" charset="0"/>
                <a:ea typeface="+mn-ea"/>
                <a:cs typeface="+mn-cs"/>
              </a:rPr>
            </a:br>
            <a:r>
              <a:rPr lang="id-ID" sz="1800" dirty="0">
                <a:latin typeface="Candara" pitchFamily="34" charset="0"/>
              </a:rPr>
              <a:t>(RB PENGUNGKIT </a:t>
            </a:r>
            <a:r>
              <a:rPr lang="id-ID" sz="1800" dirty="0" smtClean="0">
                <a:latin typeface="Candara" pitchFamily="34" charset="0"/>
              </a:rPr>
              <a:t>8)</a:t>
            </a:r>
            <a:r>
              <a:rPr lang="id-ID" dirty="0" smtClean="0">
                <a:latin typeface="Candara" pitchFamily="34" charset="0"/>
                <a:ea typeface="+mn-ea"/>
                <a:cs typeface="+mn-cs"/>
              </a:rPr>
              <a:t> </a:t>
            </a:r>
            <a:endParaRPr lang="en-US" dirty="0">
              <a:latin typeface="Candara" pitchFamily="34" charset="0"/>
              <a:ea typeface="+mn-ea"/>
              <a:cs typeface="+mn-cs"/>
            </a:endParaRPr>
          </a:p>
        </p:txBody>
      </p:sp>
    </p:spTree>
    <p:extLst>
      <p:ext uri="{BB962C8B-B14F-4D97-AF65-F5344CB8AC3E}">
        <p14:creationId xmlns:p14="http://schemas.microsoft.com/office/powerpoint/2010/main" val="4061414889"/>
      </p:ext>
    </p:extLst>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000372"/>
            <a:ext cx="7634318" cy="1362076"/>
          </a:xfrm>
        </p:spPr>
        <p:txBody>
          <a:bodyPr anchor="ctr"/>
          <a:lstStyle/>
          <a:p>
            <a:pPr algn="r"/>
            <a:r>
              <a:rPr lang="en-US" dirty="0" smtClean="0">
                <a:latin typeface="Candara" pitchFamily="34" charset="0"/>
              </a:rPr>
              <a:t>HASIL PMPRB TA</a:t>
            </a:r>
            <a:r>
              <a:rPr lang="id-ID" dirty="0" smtClean="0">
                <a:latin typeface="Candara" pitchFamily="34" charset="0"/>
              </a:rPr>
              <a:t>HUN</a:t>
            </a:r>
            <a:r>
              <a:rPr lang="en-US" dirty="0" smtClean="0">
                <a:latin typeface="Candara" pitchFamily="34" charset="0"/>
              </a:rPr>
              <a:t> 2015</a:t>
            </a:r>
            <a:endParaRPr lang="en-US" dirty="0">
              <a:latin typeface="Candara" pitchFamily="34" charset="0"/>
            </a:endParaRPr>
          </a:p>
        </p:txBody>
      </p:sp>
      <p:sp>
        <p:nvSpPr>
          <p:cNvPr id="3" name="Slide Number Placeholder 2"/>
          <p:cNvSpPr>
            <a:spLocks noGrp="1"/>
          </p:cNvSpPr>
          <p:nvPr>
            <p:ph type="sldNum" sz="quarter" idx="12"/>
          </p:nvPr>
        </p:nvSpPr>
        <p:spPr/>
        <p:txBody>
          <a:bodyPr/>
          <a:lstStyle/>
          <a:p>
            <a:fld id="{2E94D8AE-66AA-49F8-B0BD-0E2934DA5C67}" type="slidenum">
              <a:rPr lang="en-US" smtClean="0"/>
              <a:t>17</a:t>
            </a:fld>
            <a:endParaRPr lang="en-US"/>
          </a:p>
        </p:txBody>
      </p:sp>
    </p:spTree>
    <p:extLst>
      <p:ext uri="{BB962C8B-B14F-4D97-AF65-F5344CB8AC3E}">
        <p14:creationId xmlns:p14="http://schemas.microsoft.com/office/powerpoint/2010/main" val="1040552176"/>
      </p:ext>
    </p:extLst>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id-ID"/>
          </a:p>
        </p:txBody>
      </p:sp>
      <p:sp>
        <p:nvSpPr>
          <p:cNvPr id="3" name="Subtitle 2"/>
          <p:cNvSpPr>
            <a:spLocks noGrp="1"/>
          </p:cNvSpPr>
          <p:nvPr>
            <p:ph type="subTitle" idx="1"/>
          </p:nvPr>
        </p:nvSpPr>
        <p:spPr/>
        <p:txBody>
          <a:bodyPr/>
          <a:lstStyle/>
          <a:p>
            <a:endParaRPr lang="id-ID"/>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96" t="18703" r="40313" b="25741"/>
          <a:stretch/>
        </p:blipFill>
        <p:spPr bwMode="auto">
          <a:xfrm>
            <a:off x="128786" y="1772816"/>
            <a:ext cx="8892480" cy="4850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2" y="95250"/>
            <a:ext cx="9144000"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6336720"/>
      </p:ext>
    </p:extLst>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p:cNvSpPr txBox="1">
            <a:spLocks/>
          </p:cNvSpPr>
          <p:nvPr/>
        </p:nvSpPr>
        <p:spPr>
          <a:xfrm>
            <a:off x="914400" y="6099294"/>
            <a:ext cx="7315200" cy="436016"/>
          </a:xfrm>
          <a:prstGeom prst="rect">
            <a:avLst/>
          </a:prstGeom>
        </p:spPr>
        <p:txBody>
          <a:bodyPr lIns="71918" tIns="35959" rIns="71918" bIns="35959"/>
          <a:lstStyle>
            <a:lvl1pPr marL="456709" indent="-456709" algn="l" defTabSz="1217889" rtl="0" eaLnBrk="1" latinLnBrk="0" hangingPunct="1">
              <a:spcBef>
                <a:spcPct val="20000"/>
              </a:spcBef>
              <a:buFont typeface="Arial" panose="020B0604020202020204" pitchFamily="34" charset="0"/>
              <a:buChar char="•"/>
              <a:defRPr sz="4262" kern="1200">
                <a:solidFill>
                  <a:schemeClr val="tx1"/>
                </a:solidFill>
                <a:latin typeface="+mn-lt"/>
                <a:ea typeface="+mn-ea"/>
                <a:cs typeface="+mn-cs"/>
              </a:defRPr>
            </a:lvl1pPr>
            <a:lvl2pPr marL="989535" indent="-380590" algn="l" defTabSz="1217889" rtl="0" eaLnBrk="1" latinLnBrk="0" hangingPunct="1">
              <a:spcBef>
                <a:spcPct val="20000"/>
              </a:spcBef>
              <a:buFont typeface="Arial" panose="020B0604020202020204" pitchFamily="34" charset="0"/>
              <a:buChar char="–"/>
              <a:defRPr sz="3729" kern="1200">
                <a:solidFill>
                  <a:schemeClr val="tx1"/>
                </a:solidFill>
                <a:latin typeface="+mn-lt"/>
                <a:ea typeface="+mn-ea"/>
                <a:cs typeface="+mn-cs"/>
              </a:defRPr>
            </a:lvl2pPr>
            <a:lvl3pPr marL="1522362" indent="-304472" algn="l" defTabSz="1217889" rtl="0" eaLnBrk="1" latinLnBrk="0" hangingPunct="1">
              <a:spcBef>
                <a:spcPct val="20000"/>
              </a:spcBef>
              <a:buFont typeface="Arial" panose="020B0604020202020204" pitchFamily="34" charset="0"/>
              <a:buChar char="•"/>
              <a:defRPr sz="3197" kern="1200">
                <a:solidFill>
                  <a:schemeClr val="tx1"/>
                </a:solidFill>
                <a:latin typeface="+mn-lt"/>
                <a:ea typeface="+mn-ea"/>
                <a:cs typeface="+mn-cs"/>
              </a:defRPr>
            </a:lvl3pPr>
            <a:lvl4pPr marL="2131306" indent="-304472" algn="l" defTabSz="121788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4pPr>
            <a:lvl5pPr marL="2740251" indent="-304472" algn="l" defTabSz="121788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5pPr>
            <a:lvl6pPr marL="3349196" indent="-304472" algn="l" defTabSz="121788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6pPr>
            <a:lvl7pPr marL="3958140" indent="-304472" algn="l" defTabSz="121788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7pPr>
            <a:lvl8pPr marL="4567085" indent="-304472" algn="l" defTabSz="121788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8pPr>
            <a:lvl9pPr marL="5176030" indent="-304472" algn="l" defTabSz="121788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defRPr/>
            </a:pPr>
            <a:endParaRPr lang="en-AU" sz="2000" dirty="0" smtClean="0">
              <a:latin typeface="Cambria" panose="02040503050406030204" pitchFamily="18"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2712171206"/>
              </p:ext>
            </p:extLst>
          </p:nvPr>
        </p:nvGraphicFramePr>
        <p:xfrm>
          <a:off x="381888" y="1169456"/>
          <a:ext cx="8457381" cy="5447352"/>
        </p:xfrm>
        <a:graphic>
          <a:graphicData uri="http://schemas.openxmlformats.org/drawingml/2006/table">
            <a:tbl>
              <a:tblPr firstRow="1" firstCol="1" bandRow="1">
                <a:tableStyleId>{B301B821-A1FF-4177-AEE7-76D212191A09}</a:tableStyleId>
              </a:tblPr>
              <a:tblGrid>
                <a:gridCol w="3219940"/>
                <a:gridCol w="822327"/>
                <a:gridCol w="881065"/>
                <a:gridCol w="841907"/>
                <a:gridCol w="930013"/>
                <a:gridCol w="832117"/>
                <a:gridCol w="930012"/>
              </a:tblGrid>
              <a:tr h="300595">
                <a:tc>
                  <a:txBody>
                    <a:bodyPr/>
                    <a:lstStyle/>
                    <a:p>
                      <a:pPr algn="ctr">
                        <a:lnSpc>
                          <a:spcPct val="115000"/>
                        </a:lnSpc>
                        <a:spcAft>
                          <a:spcPts val="0"/>
                        </a:spcAft>
                      </a:pPr>
                      <a:r>
                        <a:rPr lang="id-ID" sz="1300" dirty="0">
                          <a:effectLst/>
                          <a:latin typeface="+mn-lt"/>
                        </a:rPr>
                        <a:t>			</a:t>
                      </a:r>
                      <a:endParaRPr lang="id-ID" sz="1300" dirty="0">
                        <a:effectLst/>
                        <a:latin typeface="+mn-lt"/>
                        <a:ea typeface="Calibri"/>
                        <a:cs typeface="Times New Roman"/>
                      </a:endParaRPr>
                    </a:p>
                  </a:txBody>
                  <a:tcPr marL="65007" marR="65007" marT="0" marB="0" anchor="ctr"/>
                </a:tc>
                <a:tc gridSpan="2">
                  <a:txBody>
                    <a:bodyPr/>
                    <a:lstStyle/>
                    <a:p>
                      <a:pPr algn="ctr">
                        <a:lnSpc>
                          <a:spcPct val="115000"/>
                        </a:lnSpc>
                        <a:spcAft>
                          <a:spcPts val="0"/>
                        </a:spcAft>
                      </a:pPr>
                      <a:r>
                        <a:rPr lang="id-ID" sz="1400" dirty="0">
                          <a:effectLst/>
                          <a:latin typeface="+mn-lt"/>
                        </a:rPr>
                        <a:t>2014</a:t>
                      </a:r>
                      <a:endParaRPr lang="id-ID" sz="1400" dirty="0">
                        <a:effectLst/>
                        <a:latin typeface="+mn-lt"/>
                        <a:ea typeface="Calibri"/>
                        <a:cs typeface="Times New Roman"/>
                      </a:endParaRPr>
                    </a:p>
                  </a:txBody>
                  <a:tcPr marL="65007" marR="65007" marT="0" marB="0" anchor="ctr"/>
                </a:tc>
                <a:tc hMerge="1">
                  <a:txBody>
                    <a:bodyPr/>
                    <a:lstStyle/>
                    <a:p>
                      <a:endParaRPr lang="id-ID"/>
                    </a:p>
                  </a:txBody>
                  <a:tcPr/>
                </a:tc>
                <a:tc gridSpan="2">
                  <a:txBody>
                    <a:bodyPr/>
                    <a:lstStyle/>
                    <a:p>
                      <a:pPr algn="ctr">
                        <a:lnSpc>
                          <a:spcPct val="115000"/>
                        </a:lnSpc>
                        <a:spcAft>
                          <a:spcPts val="0"/>
                        </a:spcAft>
                      </a:pPr>
                      <a:r>
                        <a:rPr lang="id-ID" sz="1400" dirty="0">
                          <a:effectLst/>
                          <a:latin typeface="+mn-lt"/>
                        </a:rPr>
                        <a:t>2015</a:t>
                      </a:r>
                      <a:endParaRPr lang="id-ID" sz="1400" dirty="0">
                        <a:effectLst/>
                        <a:latin typeface="+mn-lt"/>
                        <a:ea typeface="Calibri"/>
                        <a:cs typeface="Times New Roman"/>
                      </a:endParaRPr>
                    </a:p>
                  </a:txBody>
                  <a:tcPr marL="65007" marR="65007" marT="0" marB="0" anchor="ctr"/>
                </a:tc>
                <a:tc hMerge="1">
                  <a:txBody>
                    <a:bodyPr/>
                    <a:lstStyle/>
                    <a:p>
                      <a:endParaRPr lang="id-ID"/>
                    </a:p>
                  </a:txBody>
                  <a:tcPr/>
                </a:tc>
                <a:tc gridSpan="2">
                  <a:txBody>
                    <a:bodyPr/>
                    <a:lstStyle/>
                    <a:p>
                      <a:pPr algn="ctr">
                        <a:lnSpc>
                          <a:spcPct val="115000"/>
                        </a:lnSpc>
                        <a:spcAft>
                          <a:spcPts val="0"/>
                        </a:spcAft>
                      </a:pPr>
                      <a:r>
                        <a:rPr lang="id-ID" sz="1400" dirty="0" smtClean="0">
                          <a:effectLst/>
                          <a:latin typeface="+mn-lt"/>
                          <a:ea typeface="Calibri"/>
                          <a:cs typeface="Times New Roman"/>
                        </a:rPr>
                        <a:t>2016</a:t>
                      </a:r>
                      <a:endParaRPr lang="id-ID" sz="1400" dirty="0">
                        <a:effectLst/>
                        <a:latin typeface="+mn-lt"/>
                        <a:ea typeface="Calibri"/>
                        <a:cs typeface="Times New Roman"/>
                      </a:endParaRPr>
                    </a:p>
                  </a:txBody>
                  <a:tcPr marL="65007" marR="65007" marT="0" marB="0" anchor="ctr"/>
                </a:tc>
                <a:tc hMerge="1">
                  <a:txBody>
                    <a:bodyPr/>
                    <a:lstStyle/>
                    <a:p>
                      <a:pPr algn="ctr">
                        <a:lnSpc>
                          <a:spcPct val="115000"/>
                        </a:lnSpc>
                        <a:spcAft>
                          <a:spcPts val="0"/>
                        </a:spcAft>
                      </a:pPr>
                      <a:endParaRPr lang="id-ID" sz="1000" dirty="0">
                        <a:effectLst/>
                        <a:latin typeface="Calibri"/>
                        <a:ea typeface="Calibri"/>
                        <a:cs typeface="Times New Roman"/>
                      </a:endParaRPr>
                    </a:p>
                  </a:txBody>
                  <a:tcPr marL="65007" marR="65007" marT="0" marB="0" anchor="ctr"/>
                </a:tc>
              </a:tr>
              <a:tr h="300595">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NILAI</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NILAI</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NILAI</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a:t>
                      </a:r>
                      <a:endParaRPr lang="id-ID" sz="1300" dirty="0">
                        <a:effectLst/>
                        <a:latin typeface="+mn-lt"/>
                        <a:ea typeface="Calibri"/>
                        <a:cs typeface="Times New Roman"/>
                      </a:endParaRPr>
                    </a:p>
                  </a:txBody>
                  <a:tcPr marL="65007" marR="65007" marT="0" marB="0" anchor="ctr"/>
                </a:tc>
              </a:tr>
              <a:tr h="300595">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id-ID" sz="1300" dirty="0" smtClean="0">
                          <a:solidFill>
                            <a:schemeClr val="tx2"/>
                          </a:solidFill>
                          <a:effectLst/>
                          <a:latin typeface="+mn-lt"/>
                        </a:rPr>
                        <a:t>A.</a:t>
                      </a:r>
                      <a:r>
                        <a:rPr lang="id-ID" sz="1300" baseline="0" dirty="0" smtClean="0">
                          <a:solidFill>
                            <a:schemeClr val="tx2"/>
                          </a:solidFill>
                          <a:effectLst/>
                          <a:latin typeface="+mn-lt"/>
                        </a:rPr>
                        <a:t>  </a:t>
                      </a:r>
                      <a:r>
                        <a:rPr lang="id-ID" sz="1300" dirty="0" smtClean="0">
                          <a:solidFill>
                            <a:schemeClr val="tx2"/>
                          </a:solidFill>
                          <a:effectLst/>
                          <a:latin typeface="+mn-lt"/>
                        </a:rPr>
                        <a:t>PROSES</a:t>
                      </a:r>
                      <a:endParaRPr lang="id-ID" sz="1300" dirty="0">
                        <a:solidFill>
                          <a:schemeClr val="tx2"/>
                        </a:solidFill>
                        <a:effectLst/>
                        <a:latin typeface="+mn-lt"/>
                        <a:ea typeface="Calibri"/>
                        <a:cs typeface="Times New Roman"/>
                      </a:endParaRPr>
                    </a:p>
                  </a:txBody>
                  <a:tcPr marL="65007" marR="65007" marT="0" marB="0" anchor="ctr"/>
                </a:tc>
                <a:tc>
                  <a:txBody>
                    <a:bodyPr/>
                    <a:lstStyle/>
                    <a:p>
                      <a:endParaRPr lang="id-ID"/>
                    </a:p>
                  </a:txBody>
                  <a:tcPr marL="65007" marR="65007" marT="0" marB="0" anchor="ctr"/>
                </a:tc>
                <a:tc>
                  <a:txBody>
                    <a:bodyPr/>
                    <a:lstStyle/>
                    <a:p>
                      <a:endParaRPr lang="id-ID"/>
                    </a:p>
                  </a:txBody>
                  <a:tcPr marL="65007" marR="65007" marT="0" marB="0" anchor="ctr"/>
                </a:tc>
                <a:tc>
                  <a:txBody>
                    <a:bodyPr/>
                    <a:lstStyle/>
                    <a:p>
                      <a:endParaRPr lang="id-ID"/>
                    </a:p>
                  </a:txBody>
                  <a:tcPr marL="65007" marR="65007" marT="0" marB="0" anchor="ctr"/>
                </a:tc>
                <a:tc>
                  <a:txBody>
                    <a:bodyPr/>
                    <a:lstStyle/>
                    <a:p>
                      <a:endParaRPr lang="id-ID"/>
                    </a:p>
                  </a:txBody>
                  <a:tcPr marL="65007" marR="65007" marT="0" marB="0" anchor="ctr"/>
                </a:tc>
                <a:tc>
                  <a:txBody>
                    <a:bodyPr/>
                    <a:lstStyle/>
                    <a:p>
                      <a:endParaRPr lang="id-ID"/>
                    </a:p>
                  </a:txBody>
                  <a:tcPr marL="65007" marR="65007" marT="0" marB="0" anchor="ctr"/>
                </a:tc>
                <a:tc>
                  <a:txBody>
                    <a:bodyPr/>
                    <a:lstStyle/>
                    <a:p>
                      <a:endParaRPr lang="id-ID" dirty="0"/>
                    </a:p>
                  </a:txBody>
                  <a:tcPr marL="65007" marR="65007" marT="0" marB="0" anchor="ctr"/>
                </a:tc>
              </a:tr>
              <a:tr h="207315">
                <a:tc>
                  <a:txBody>
                    <a:bodyPr/>
                    <a:lstStyle/>
                    <a:p>
                      <a:pPr>
                        <a:lnSpc>
                          <a:spcPct val="115000"/>
                        </a:lnSpc>
                        <a:spcAft>
                          <a:spcPts val="0"/>
                        </a:spcAft>
                      </a:pPr>
                      <a:r>
                        <a:rPr lang="id-ID" sz="1300">
                          <a:effectLst/>
                          <a:latin typeface="+mn-lt"/>
                        </a:rPr>
                        <a:t>Manajemen Perubahan (5)</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4,71</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94,29</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5</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100</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5</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100</a:t>
                      </a:r>
                      <a:endParaRPr lang="id-ID" sz="1300" dirty="0">
                        <a:effectLst/>
                        <a:latin typeface="+mn-lt"/>
                        <a:ea typeface="Calibri"/>
                        <a:cs typeface="Times New Roman"/>
                      </a:endParaRPr>
                    </a:p>
                  </a:txBody>
                  <a:tcPr marL="65007" marR="65007" marT="0" marB="0" anchor="ctr"/>
                </a:tc>
              </a:tr>
              <a:tr h="371240">
                <a:tc>
                  <a:txBody>
                    <a:bodyPr/>
                    <a:lstStyle/>
                    <a:p>
                      <a:pPr>
                        <a:lnSpc>
                          <a:spcPct val="115000"/>
                        </a:lnSpc>
                        <a:spcAft>
                          <a:spcPts val="0"/>
                        </a:spcAft>
                      </a:pPr>
                      <a:r>
                        <a:rPr lang="id-ID" sz="1300" dirty="0">
                          <a:effectLst/>
                          <a:latin typeface="+mn-lt"/>
                        </a:rPr>
                        <a:t>Penataan Peraturan Perundang-undangan (5)</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4,38</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87,5</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4,38</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87,5</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5</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100</a:t>
                      </a:r>
                      <a:endParaRPr lang="id-ID" sz="1300" dirty="0">
                        <a:effectLst/>
                        <a:latin typeface="+mn-lt"/>
                        <a:ea typeface="Calibri"/>
                        <a:cs typeface="Times New Roman"/>
                      </a:endParaRPr>
                    </a:p>
                  </a:txBody>
                  <a:tcPr marL="65007" marR="65007" marT="0" marB="0" anchor="ctr"/>
                </a:tc>
              </a:tr>
              <a:tr h="371240">
                <a:tc>
                  <a:txBody>
                    <a:bodyPr/>
                    <a:lstStyle/>
                    <a:p>
                      <a:pPr>
                        <a:lnSpc>
                          <a:spcPct val="115000"/>
                        </a:lnSpc>
                        <a:spcAft>
                          <a:spcPts val="0"/>
                        </a:spcAft>
                      </a:pPr>
                      <a:r>
                        <a:rPr lang="id-ID" sz="1300">
                          <a:effectLst/>
                          <a:latin typeface="+mn-lt"/>
                        </a:rPr>
                        <a:t>Penataan &amp; Penguatan Organisasi (6)</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6</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100</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6</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100</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6</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100</a:t>
                      </a:r>
                      <a:endParaRPr lang="id-ID" sz="1300" dirty="0">
                        <a:effectLst/>
                        <a:latin typeface="+mn-lt"/>
                        <a:ea typeface="Calibri"/>
                        <a:cs typeface="Times New Roman"/>
                      </a:endParaRPr>
                    </a:p>
                  </a:txBody>
                  <a:tcPr marL="65007" marR="65007" marT="0" marB="0" anchor="ctr"/>
                </a:tc>
              </a:tr>
              <a:tr h="226911">
                <a:tc>
                  <a:txBody>
                    <a:bodyPr/>
                    <a:lstStyle/>
                    <a:p>
                      <a:pPr>
                        <a:lnSpc>
                          <a:spcPct val="115000"/>
                        </a:lnSpc>
                        <a:spcAft>
                          <a:spcPts val="0"/>
                        </a:spcAft>
                      </a:pPr>
                      <a:r>
                        <a:rPr lang="id-ID" sz="1300">
                          <a:effectLst/>
                          <a:latin typeface="+mn-lt"/>
                        </a:rPr>
                        <a:t>Penataan Tatalaksana (5)</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4,26</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85,1</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4,26</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85,1</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4,75</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95</a:t>
                      </a:r>
                      <a:endParaRPr lang="id-ID" sz="1300" dirty="0">
                        <a:effectLst/>
                        <a:latin typeface="+mn-lt"/>
                        <a:ea typeface="Calibri"/>
                        <a:cs typeface="Times New Roman"/>
                      </a:endParaRPr>
                    </a:p>
                  </a:txBody>
                  <a:tcPr marL="65007" marR="65007" marT="0" marB="0" anchor="ctr"/>
                </a:tc>
              </a:tr>
              <a:tr h="371240">
                <a:tc>
                  <a:txBody>
                    <a:bodyPr/>
                    <a:lstStyle/>
                    <a:p>
                      <a:pPr>
                        <a:lnSpc>
                          <a:spcPct val="115000"/>
                        </a:lnSpc>
                        <a:spcAft>
                          <a:spcPts val="0"/>
                        </a:spcAft>
                      </a:pPr>
                      <a:r>
                        <a:rPr lang="id-ID" sz="1300" dirty="0">
                          <a:effectLst/>
                          <a:latin typeface="+mn-lt"/>
                        </a:rPr>
                        <a:t>Penataan Sistem Manajemen SDM (15)</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13,45</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89,64</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14,11</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94,05</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14,22</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94,83</a:t>
                      </a:r>
                      <a:endParaRPr lang="id-ID" sz="1300" dirty="0">
                        <a:effectLst/>
                        <a:latin typeface="+mn-lt"/>
                        <a:ea typeface="Calibri"/>
                        <a:cs typeface="Times New Roman"/>
                      </a:endParaRPr>
                    </a:p>
                  </a:txBody>
                  <a:tcPr marL="65007" marR="65007" marT="0" marB="0" anchor="ctr"/>
                </a:tc>
              </a:tr>
              <a:tr h="371240">
                <a:tc>
                  <a:txBody>
                    <a:bodyPr/>
                    <a:lstStyle/>
                    <a:p>
                      <a:pPr>
                        <a:lnSpc>
                          <a:spcPct val="115000"/>
                        </a:lnSpc>
                        <a:spcAft>
                          <a:spcPts val="0"/>
                        </a:spcAft>
                      </a:pPr>
                      <a:r>
                        <a:rPr lang="id-ID" sz="1300" dirty="0">
                          <a:effectLst/>
                          <a:latin typeface="+mn-lt"/>
                        </a:rPr>
                        <a:t>Peningkatan Akuntabilitas Kinerja (6)</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5,8</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96,67</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5,8</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96,67</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5,8</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96,67</a:t>
                      </a:r>
                      <a:endParaRPr lang="id-ID" sz="1300" dirty="0">
                        <a:effectLst/>
                        <a:latin typeface="+mn-lt"/>
                        <a:ea typeface="Calibri"/>
                        <a:cs typeface="Times New Roman"/>
                      </a:endParaRPr>
                    </a:p>
                  </a:txBody>
                  <a:tcPr marL="65007" marR="65007" marT="0" marB="0" anchor="ctr"/>
                </a:tc>
              </a:tr>
              <a:tr h="207315">
                <a:tc>
                  <a:txBody>
                    <a:bodyPr/>
                    <a:lstStyle/>
                    <a:p>
                      <a:pPr>
                        <a:lnSpc>
                          <a:spcPct val="115000"/>
                        </a:lnSpc>
                        <a:spcAft>
                          <a:spcPts val="0"/>
                        </a:spcAft>
                      </a:pPr>
                      <a:r>
                        <a:rPr lang="id-ID" sz="1300">
                          <a:effectLst/>
                          <a:latin typeface="+mn-lt"/>
                        </a:rPr>
                        <a:t>Penguatan Pengawasan (12)</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9,36</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77,96</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11,59</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96,55</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11,65</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97,09</a:t>
                      </a:r>
                      <a:endParaRPr lang="id-ID" sz="1300" dirty="0">
                        <a:effectLst/>
                        <a:latin typeface="+mn-lt"/>
                        <a:ea typeface="Calibri"/>
                        <a:cs typeface="Times New Roman"/>
                      </a:endParaRPr>
                    </a:p>
                  </a:txBody>
                  <a:tcPr marL="65007" marR="65007" marT="0" marB="0" anchor="ctr"/>
                </a:tc>
              </a:tr>
              <a:tr h="371240">
                <a:tc>
                  <a:txBody>
                    <a:bodyPr/>
                    <a:lstStyle/>
                    <a:p>
                      <a:pPr>
                        <a:lnSpc>
                          <a:spcPct val="115000"/>
                        </a:lnSpc>
                        <a:spcAft>
                          <a:spcPts val="0"/>
                        </a:spcAft>
                      </a:pPr>
                      <a:r>
                        <a:rPr lang="id-ID" sz="1300">
                          <a:effectLst/>
                          <a:latin typeface="+mn-lt"/>
                        </a:rPr>
                        <a:t>Peningkatan Kualitas Pelayanan Publik (6)</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5,8</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96,67</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6</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100</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6</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100</a:t>
                      </a:r>
                      <a:endParaRPr lang="id-ID" sz="1300" dirty="0">
                        <a:effectLst/>
                        <a:latin typeface="+mn-lt"/>
                        <a:ea typeface="Calibri"/>
                        <a:cs typeface="Times New Roman"/>
                      </a:endParaRPr>
                    </a:p>
                  </a:txBody>
                  <a:tcPr marL="65007" marR="65007" marT="0" marB="0" anchor="ctr"/>
                </a:tc>
              </a:tr>
              <a:tr h="265845">
                <a:tc>
                  <a:txBody>
                    <a:bodyPr/>
                    <a:lstStyle/>
                    <a:p>
                      <a:pPr algn="r">
                        <a:lnSpc>
                          <a:spcPct val="115000"/>
                        </a:lnSpc>
                        <a:spcAft>
                          <a:spcPts val="0"/>
                        </a:spcAft>
                      </a:pPr>
                      <a:r>
                        <a:rPr lang="id-ID" sz="1300">
                          <a:effectLst/>
                          <a:latin typeface="+mn-lt"/>
                        </a:rPr>
                        <a:t>TOTAL PROSES (60)</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b="1" dirty="0">
                          <a:solidFill>
                            <a:schemeClr val="bg2">
                              <a:lumMod val="50000"/>
                            </a:schemeClr>
                          </a:solidFill>
                          <a:effectLst/>
                          <a:latin typeface="+mn-lt"/>
                        </a:rPr>
                        <a:t>53,75</a:t>
                      </a:r>
                      <a:endParaRPr lang="id-ID" sz="1300" b="1" dirty="0">
                        <a:solidFill>
                          <a:schemeClr val="bg2">
                            <a:lumMod val="50000"/>
                          </a:schemeClr>
                        </a:solidFill>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b="1" dirty="0">
                          <a:solidFill>
                            <a:schemeClr val="bg2">
                              <a:lumMod val="50000"/>
                            </a:schemeClr>
                          </a:solidFill>
                          <a:effectLst/>
                          <a:latin typeface="+mn-lt"/>
                        </a:rPr>
                        <a:t>89,58</a:t>
                      </a:r>
                      <a:endParaRPr lang="id-ID" sz="1300" b="1" dirty="0">
                        <a:solidFill>
                          <a:schemeClr val="bg2">
                            <a:lumMod val="50000"/>
                          </a:schemeClr>
                        </a:solidFill>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b="1" dirty="0">
                          <a:solidFill>
                            <a:schemeClr val="bg2">
                              <a:lumMod val="50000"/>
                            </a:schemeClr>
                          </a:solidFill>
                          <a:effectLst/>
                          <a:latin typeface="+mn-lt"/>
                        </a:rPr>
                        <a:t>57,12</a:t>
                      </a:r>
                      <a:endParaRPr lang="id-ID" sz="1300" b="1" dirty="0">
                        <a:solidFill>
                          <a:schemeClr val="bg2">
                            <a:lumMod val="50000"/>
                          </a:schemeClr>
                        </a:solidFill>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b="1" dirty="0">
                          <a:solidFill>
                            <a:schemeClr val="bg2">
                              <a:lumMod val="50000"/>
                            </a:schemeClr>
                          </a:solidFill>
                          <a:effectLst/>
                          <a:latin typeface="+mn-lt"/>
                        </a:rPr>
                        <a:t>95,2</a:t>
                      </a:r>
                      <a:endParaRPr lang="id-ID" sz="1300" b="1" dirty="0">
                        <a:solidFill>
                          <a:schemeClr val="bg2">
                            <a:lumMod val="50000"/>
                          </a:schemeClr>
                        </a:solidFill>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b="1" dirty="0" smtClean="0">
                          <a:solidFill>
                            <a:schemeClr val="bg2">
                              <a:lumMod val="50000"/>
                            </a:schemeClr>
                          </a:solidFill>
                          <a:effectLst/>
                          <a:latin typeface="+mn-lt"/>
                          <a:ea typeface="Calibri"/>
                          <a:cs typeface="Times New Roman"/>
                        </a:rPr>
                        <a:t>58,42</a:t>
                      </a:r>
                      <a:endParaRPr lang="id-ID" sz="1300" b="1" dirty="0">
                        <a:solidFill>
                          <a:schemeClr val="bg2">
                            <a:lumMod val="50000"/>
                          </a:schemeClr>
                        </a:solidFill>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b="1" dirty="0" smtClean="0">
                          <a:solidFill>
                            <a:schemeClr val="bg2">
                              <a:lumMod val="50000"/>
                            </a:schemeClr>
                          </a:solidFill>
                          <a:effectLst/>
                          <a:latin typeface="+mn-lt"/>
                          <a:ea typeface="Calibri"/>
                          <a:cs typeface="Times New Roman"/>
                        </a:rPr>
                        <a:t>97,37</a:t>
                      </a:r>
                      <a:endParaRPr lang="id-ID" sz="1300" b="1" dirty="0">
                        <a:solidFill>
                          <a:schemeClr val="bg2">
                            <a:lumMod val="50000"/>
                          </a:schemeClr>
                        </a:solidFill>
                        <a:effectLst/>
                        <a:latin typeface="+mn-lt"/>
                        <a:ea typeface="Calibri"/>
                        <a:cs typeface="Times New Roman"/>
                      </a:endParaRPr>
                    </a:p>
                  </a:txBody>
                  <a:tcPr marL="65007" marR="65007" marT="0" marB="0" anchor="ctr"/>
                </a:tc>
              </a:tr>
              <a:tr h="242926">
                <a:tc>
                  <a:txBody>
                    <a:bodyPr/>
                    <a:lstStyle/>
                    <a:p>
                      <a:pPr marL="342900" indent="-342900" algn="l">
                        <a:lnSpc>
                          <a:spcPct val="115000"/>
                        </a:lnSpc>
                        <a:spcAft>
                          <a:spcPts val="0"/>
                        </a:spcAft>
                        <a:buAutoNum type="alphaUcPeriod" startAt="2"/>
                      </a:pPr>
                      <a:r>
                        <a:rPr lang="id-ID" sz="1300" dirty="0" smtClean="0">
                          <a:solidFill>
                            <a:schemeClr val="tx2"/>
                          </a:solidFill>
                          <a:effectLst/>
                          <a:latin typeface="+mn-lt"/>
                        </a:rPr>
                        <a:t>HASIL</a:t>
                      </a:r>
                      <a:endParaRPr lang="id-ID" sz="1300" dirty="0">
                        <a:solidFill>
                          <a:schemeClr val="tx2"/>
                        </a:solidFill>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NILAI</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NILAI</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endParaRPr lang="id-ID" sz="1300" dirty="0">
                        <a:effectLst/>
                        <a:latin typeface="+mn-lt"/>
                        <a:ea typeface="Calibri"/>
                        <a:cs typeface="Times New Roman"/>
                      </a:endParaRPr>
                    </a:p>
                  </a:txBody>
                  <a:tcPr marL="65007" marR="65007" marT="0" marB="0" anchor="ctr"/>
                </a:tc>
              </a:tr>
              <a:tr h="290474">
                <a:tc>
                  <a:txBody>
                    <a:bodyPr/>
                    <a:lstStyle/>
                    <a:p>
                      <a:pPr>
                        <a:lnSpc>
                          <a:spcPct val="115000"/>
                        </a:lnSpc>
                        <a:spcAft>
                          <a:spcPts val="0"/>
                        </a:spcAft>
                      </a:pPr>
                      <a:r>
                        <a:rPr lang="id-ID" sz="1300" dirty="0">
                          <a:effectLst/>
                          <a:latin typeface="+mn-lt"/>
                        </a:rPr>
                        <a:t>Kapasitas &amp; Akuntabilitas Kinerja </a:t>
                      </a:r>
                      <a:r>
                        <a:rPr lang="id-ID" sz="1300" dirty="0" smtClean="0">
                          <a:effectLst/>
                          <a:latin typeface="+mn-lt"/>
                        </a:rPr>
                        <a:t>Org. </a:t>
                      </a:r>
                      <a:r>
                        <a:rPr lang="id-ID" sz="1300" dirty="0">
                          <a:effectLst/>
                          <a:latin typeface="+mn-lt"/>
                        </a:rPr>
                        <a:t>(20)</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15,71</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78,55</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15,33</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76,63</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15,56</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77,78</a:t>
                      </a:r>
                      <a:endParaRPr lang="id-ID" sz="1300" dirty="0">
                        <a:effectLst/>
                        <a:latin typeface="+mn-lt"/>
                        <a:ea typeface="Calibri"/>
                        <a:cs typeface="Times New Roman"/>
                      </a:endParaRPr>
                    </a:p>
                  </a:txBody>
                  <a:tcPr marL="65007" marR="65007" marT="0" marB="0" anchor="ctr"/>
                </a:tc>
              </a:tr>
              <a:tr h="371240">
                <a:tc>
                  <a:txBody>
                    <a:bodyPr/>
                    <a:lstStyle/>
                    <a:p>
                      <a:pPr>
                        <a:lnSpc>
                          <a:spcPct val="115000"/>
                        </a:lnSpc>
                        <a:spcAft>
                          <a:spcPts val="0"/>
                        </a:spcAft>
                      </a:pPr>
                      <a:r>
                        <a:rPr lang="id-ID" sz="1300" dirty="0">
                          <a:effectLst/>
                          <a:latin typeface="+mn-lt"/>
                        </a:rPr>
                        <a:t>Pemerintah yang Bersih dan Bebas KKN (10)</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10</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100</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9,84</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98,95</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9,27</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92,65</a:t>
                      </a:r>
                      <a:endParaRPr lang="id-ID" sz="1300" dirty="0">
                        <a:effectLst/>
                        <a:latin typeface="+mn-lt"/>
                        <a:ea typeface="Calibri"/>
                        <a:cs typeface="Times New Roman"/>
                      </a:endParaRPr>
                    </a:p>
                  </a:txBody>
                  <a:tcPr marL="65007" marR="65007" marT="0" marB="0" anchor="ctr"/>
                </a:tc>
              </a:tr>
              <a:tr h="207315">
                <a:tc>
                  <a:txBody>
                    <a:bodyPr/>
                    <a:lstStyle/>
                    <a:p>
                      <a:pPr>
                        <a:lnSpc>
                          <a:spcPct val="115000"/>
                        </a:lnSpc>
                        <a:spcAft>
                          <a:spcPts val="0"/>
                        </a:spcAft>
                      </a:pPr>
                      <a:r>
                        <a:rPr lang="id-ID" sz="1300" dirty="0">
                          <a:effectLst/>
                          <a:latin typeface="+mn-lt"/>
                        </a:rPr>
                        <a:t>Kualitas Pelayanan Publik (10)</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9,8</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98</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a:effectLst/>
                          <a:latin typeface="+mn-lt"/>
                        </a:rPr>
                        <a:t>9,83</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a:effectLst/>
                          <a:latin typeface="+mn-lt"/>
                        </a:rPr>
                        <a:t>98,25</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8</a:t>
                      </a:r>
                      <a:endParaRPr lang="id-ID" sz="1300" dirty="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dirty="0" smtClean="0">
                          <a:effectLst/>
                          <a:latin typeface="+mn-lt"/>
                          <a:ea typeface="Calibri"/>
                          <a:cs typeface="Times New Roman"/>
                        </a:rPr>
                        <a:t>80</a:t>
                      </a:r>
                      <a:endParaRPr lang="id-ID" sz="1300" dirty="0">
                        <a:effectLst/>
                        <a:latin typeface="+mn-lt"/>
                        <a:ea typeface="Calibri"/>
                        <a:cs typeface="Times New Roman"/>
                      </a:endParaRPr>
                    </a:p>
                  </a:txBody>
                  <a:tcPr marL="65007" marR="65007" marT="0" marB="0" anchor="ctr"/>
                </a:tc>
              </a:tr>
              <a:tr h="215576">
                <a:tc>
                  <a:txBody>
                    <a:bodyPr/>
                    <a:lstStyle/>
                    <a:p>
                      <a:pPr algn="r">
                        <a:lnSpc>
                          <a:spcPct val="115000"/>
                        </a:lnSpc>
                        <a:spcAft>
                          <a:spcPts val="0"/>
                        </a:spcAft>
                      </a:pPr>
                      <a:r>
                        <a:rPr lang="id-ID" sz="1300">
                          <a:effectLst/>
                          <a:latin typeface="+mn-lt"/>
                        </a:rPr>
                        <a:t>TOTAL HASIL (40)</a:t>
                      </a:r>
                      <a:endParaRPr lang="id-ID" sz="1300">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b="1" dirty="0">
                          <a:solidFill>
                            <a:schemeClr val="bg2">
                              <a:lumMod val="50000"/>
                            </a:schemeClr>
                          </a:solidFill>
                          <a:effectLst/>
                          <a:latin typeface="+mn-lt"/>
                        </a:rPr>
                        <a:t>35,51</a:t>
                      </a:r>
                      <a:endParaRPr lang="id-ID" sz="1300" b="1" dirty="0">
                        <a:solidFill>
                          <a:schemeClr val="bg2">
                            <a:lumMod val="50000"/>
                          </a:schemeClr>
                        </a:solidFill>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b="1" dirty="0">
                          <a:solidFill>
                            <a:schemeClr val="bg2">
                              <a:lumMod val="50000"/>
                            </a:schemeClr>
                          </a:solidFill>
                          <a:effectLst/>
                          <a:latin typeface="+mn-lt"/>
                        </a:rPr>
                        <a:t>88,775</a:t>
                      </a:r>
                      <a:endParaRPr lang="id-ID" sz="1300" b="1" dirty="0">
                        <a:solidFill>
                          <a:schemeClr val="bg2">
                            <a:lumMod val="50000"/>
                          </a:schemeClr>
                        </a:solidFill>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b="1" dirty="0">
                          <a:solidFill>
                            <a:schemeClr val="bg2">
                              <a:lumMod val="50000"/>
                            </a:schemeClr>
                          </a:solidFill>
                          <a:effectLst/>
                          <a:latin typeface="+mn-lt"/>
                        </a:rPr>
                        <a:t>34,99</a:t>
                      </a:r>
                      <a:endParaRPr lang="id-ID" sz="1300" b="1" dirty="0">
                        <a:solidFill>
                          <a:schemeClr val="bg2">
                            <a:lumMod val="50000"/>
                          </a:schemeClr>
                        </a:solidFill>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b="1" dirty="0">
                          <a:solidFill>
                            <a:schemeClr val="bg2">
                              <a:lumMod val="50000"/>
                            </a:schemeClr>
                          </a:solidFill>
                          <a:effectLst/>
                          <a:latin typeface="+mn-lt"/>
                        </a:rPr>
                        <a:t>87,62</a:t>
                      </a:r>
                      <a:endParaRPr lang="id-ID" sz="1300" b="1" dirty="0">
                        <a:solidFill>
                          <a:schemeClr val="bg2">
                            <a:lumMod val="50000"/>
                          </a:schemeClr>
                        </a:solidFill>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b="1" dirty="0" smtClean="0">
                          <a:solidFill>
                            <a:schemeClr val="bg2">
                              <a:lumMod val="50000"/>
                            </a:schemeClr>
                          </a:solidFill>
                          <a:effectLst/>
                          <a:latin typeface="+mn-lt"/>
                          <a:ea typeface="Calibri"/>
                          <a:cs typeface="Times New Roman"/>
                        </a:rPr>
                        <a:t>32,82</a:t>
                      </a:r>
                      <a:endParaRPr lang="id-ID" sz="1300" b="1" dirty="0">
                        <a:solidFill>
                          <a:schemeClr val="bg2">
                            <a:lumMod val="50000"/>
                          </a:schemeClr>
                        </a:solidFill>
                        <a:effectLst/>
                        <a:latin typeface="+mn-lt"/>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300" b="1" dirty="0" smtClean="0">
                          <a:solidFill>
                            <a:schemeClr val="bg2">
                              <a:lumMod val="50000"/>
                            </a:schemeClr>
                          </a:solidFill>
                          <a:effectLst/>
                          <a:latin typeface="+mn-lt"/>
                          <a:ea typeface="Calibri"/>
                          <a:cs typeface="Times New Roman"/>
                        </a:rPr>
                        <a:t>82,05</a:t>
                      </a:r>
                      <a:endParaRPr lang="id-ID" sz="1300" b="1" dirty="0">
                        <a:solidFill>
                          <a:schemeClr val="bg2">
                            <a:lumMod val="50000"/>
                          </a:schemeClr>
                        </a:solidFill>
                        <a:effectLst/>
                        <a:latin typeface="+mn-lt"/>
                        <a:ea typeface="Calibri"/>
                        <a:cs typeface="Times New Roman"/>
                      </a:endParaRPr>
                    </a:p>
                  </a:txBody>
                  <a:tcPr marL="65007" marR="65007" marT="0" marB="0" anchor="ctr"/>
                </a:tc>
              </a:tr>
              <a:tr h="433075">
                <a:tc>
                  <a:txBody>
                    <a:bodyPr/>
                    <a:lstStyle/>
                    <a:p>
                      <a:pPr algn="ctr">
                        <a:lnSpc>
                          <a:spcPct val="115000"/>
                        </a:lnSpc>
                        <a:spcAft>
                          <a:spcPts val="0"/>
                        </a:spcAft>
                      </a:pPr>
                      <a:r>
                        <a:rPr lang="id-ID" sz="1300" dirty="0">
                          <a:effectLst/>
                          <a:latin typeface="+mn-lt"/>
                        </a:rPr>
                        <a:t>INDEKS REFORMASI BIROKRASI </a:t>
                      </a:r>
                      <a:endParaRPr lang="id-ID" sz="1300" dirty="0">
                        <a:effectLst/>
                        <a:latin typeface="+mn-lt"/>
                        <a:ea typeface="Calibri"/>
                        <a:cs typeface="Times New Roman"/>
                      </a:endParaRPr>
                    </a:p>
                  </a:txBody>
                  <a:tcPr marL="65007" marR="65007" marT="0" marB="0" anchor="ctr"/>
                </a:tc>
                <a:tc gridSpan="3">
                  <a:txBody>
                    <a:bodyPr/>
                    <a:lstStyle/>
                    <a:p>
                      <a:pPr algn="ctr">
                        <a:lnSpc>
                          <a:spcPct val="115000"/>
                        </a:lnSpc>
                        <a:spcAft>
                          <a:spcPts val="0"/>
                        </a:spcAft>
                        <a:tabLst>
                          <a:tab pos="1101725" algn="l"/>
                        </a:tabLst>
                      </a:pPr>
                      <a:r>
                        <a:rPr lang="id-ID" sz="1600" b="1" dirty="0">
                          <a:solidFill>
                            <a:srgbClr val="FF0000"/>
                          </a:solidFill>
                          <a:effectLst/>
                          <a:latin typeface="+mn-lt"/>
                        </a:rPr>
                        <a:t>89,26</a:t>
                      </a:r>
                      <a:endParaRPr lang="id-ID" sz="1600" b="1" dirty="0">
                        <a:solidFill>
                          <a:srgbClr val="FF0000"/>
                        </a:solidFill>
                        <a:effectLst/>
                        <a:latin typeface="+mn-lt"/>
                        <a:ea typeface="Calibri"/>
                        <a:cs typeface="Times New Roman"/>
                      </a:endParaRPr>
                    </a:p>
                  </a:txBody>
                  <a:tcPr marL="65007" marR="65007" marT="0" marB="0" anchor="ctr"/>
                </a:tc>
                <a:tc hMerge="1">
                  <a:txBody>
                    <a:bodyPr/>
                    <a:lstStyle/>
                    <a:p>
                      <a:endParaRPr lang="id-ID"/>
                    </a:p>
                  </a:txBody>
                  <a:tcPr/>
                </a:tc>
                <a:tc hMerge="1">
                  <a:txBody>
                    <a:bodyPr/>
                    <a:lstStyle/>
                    <a:p>
                      <a:endParaRPr lang="id-ID"/>
                    </a:p>
                  </a:txBody>
                  <a:tcPr/>
                </a:tc>
                <a:tc>
                  <a:txBody>
                    <a:bodyPr/>
                    <a:lstStyle/>
                    <a:p>
                      <a:pPr algn="ctr">
                        <a:lnSpc>
                          <a:spcPct val="115000"/>
                        </a:lnSpc>
                        <a:spcAft>
                          <a:spcPts val="0"/>
                        </a:spcAft>
                        <a:tabLst>
                          <a:tab pos="1101725" algn="l"/>
                        </a:tabLst>
                      </a:pPr>
                      <a:r>
                        <a:rPr lang="id-ID" sz="1600" b="1" dirty="0">
                          <a:solidFill>
                            <a:srgbClr val="FF0000"/>
                          </a:solidFill>
                          <a:effectLst/>
                          <a:latin typeface="+mn-lt"/>
                        </a:rPr>
                        <a:t>92,11</a:t>
                      </a:r>
                      <a:endParaRPr lang="id-ID" sz="1600" b="1" dirty="0">
                        <a:solidFill>
                          <a:srgbClr val="FF0000"/>
                        </a:solidFill>
                        <a:effectLst/>
                        <a:latin typeface="+mn-lt"/>
                        <a:ea typeface="Calibri"/>
                        <a:cs typeface="Times New Roman"/>
                      </a:endParaRPr>
                    </a:p>
                  </a:txBody>
                  <a:tcPr marL="65007" marR="65007" marT="0" marB="0" anchor="ctr"/>
                </a:tc>
                <a:tc gridSpan="2">
                  <a:txBody>
                    <a:bodyPr/>
                    <a:lstStyle/>
                    <a:p>
                      <a:pPr algn="ctr">
                        <a:lnSpc>
                          <a:spcPct val="115000"/>
                        </a:lnSpc>
                        <a:spcAft>
                          <a:spcPts val="0"/>
                        </a:spcAft>
                        <a:tabLst>
                          <a:tab pos="1101725" algn="l"/>
                        </a:tabLst>
                      </a:pPr>
                      <a:r>
                        <a:rPr lang="id-ID" sz="1600" b="1" dirty="0" smtClean="0">
                          <a:solidFill>
                            <a:srgbClr val="FF0000"/>
                          </a:solidFill>
                          <a:effectLst/>
                          <a:latin typeface="+mn-lt"/>
                          <a:ea typeface="Calibri"/>
                          <a:cs typeface="Times New Roman"/>
                        </a:rPr>
                        <a:t>      91,25</a:t>
                      </a:r>
                      <a:endParaRPr lang="id-ID" sz="1600" b="1" dirty="0">
                        <a:solidFill>
                          <a:srgbClr val="FF0000"/>
                        </a:solidFill>
                        <a:effectLst/>
                        <a:latin typeface="+mn-lt"/>
                        <a:ea typeface="Calibri"/>
                        <a:cs typeface="Times New Roman"/>
                      </a:endParaRPr>
                    </a:p>
                  </a:txBody>
                  <a:tcPr marL="65007" marR="65007" marT="0" marB="0" anchor="ctr"/>
                </a:tc>
                <a:tc hMerge="1">
                  <a:txBody>
                    <a:bodyPr/>
                    <a:lstStyle/>
                    <a:p>
                      <a:pPr algn="ctr">
                        <a:lnSpc>
                          <a:spcPct val="115000"/>
                        </a:lnSpc>
                        <a:spcAft>
                          <a:spcPts val="0"/>
                        </a:spcAft>
                        <a:tabLst>
                          <a:tab pos="1101725" algn="l"/>
                        </a:tabLst>
                      </a:pPr>
                      <a:endParaRPr lang="id-ID" sz="1000" b="1" dirty="0">
                        <a:effectLst/>
                        <a:latin typeface="Calibri"/>
                        <a:ea typeface="Calibri"/>
                        <a:cs typeface="Times New Roman"/>
                      </a:endParaRPr>
                    </a:p>
                  </a:txBody>
                  <a:tcPr marL="65007" marR="65007" marT="0" marB="0" anchor="ctr"/>
                </a:tc>
              </a:tr>
            </a:tbl>
          </a:graphicData>
        </a:graphic>
      </p:graphicFrame>
      <p:sp>
        <p:nvSpPr>
          <p:cNvPr id="12" name="Title 4"/>
          <p:cNvSpPr txBox="1">
            <a:spLocks/>
          </p:cNvSpPr>
          <p:nvPr/>
        </p:nvSpPr>
        <p:spPr>
          <a:xfrm>
            <a:off x="914400" y="152400"/>
            <a:ext cx="7772400" cy="753269"/>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base">
              <a:lnSpc>
                <a:spcPct val="80000"/>
              </a:lnSpc>
              <a:spcAft>
                <a:spcPct val="0"/>
              </a:spcAft>
            </a:pPr>
            <a:r>
              <a:rPr lang="id-ID" sz="4000" b="1" dirty="0">
                <a:solidFill>
                  <a:schemeClr val="accent5">
                    <a:lumMod val="75000"/>
                  </a:schemeClr>
                </a:solidFill>
                <a:latin typeface="+mn-lt"/>
                <a:ea typeface="MS PGothic" pitchFamily="34" charset="-128"/>
                <a:cs typeface="ＭＳ Ｐゴシック" charset="0"/>
              </a:rPr>
              <a:t>Sandingan Hasil Penilaian </a:t>
            </a:r>
            <a:endParaRPr lang="id-ID" sz="4000" b="1" dirty="0" smtClean="0">
              <a:solidFill>
                <a:schemeClr val="accent5">
                  <a:lumMod val="75000"/>
                </a:schemeClr>
              </a:solidFill>
              <a:latin typeface="+mn-lt"/>
              <a:ea typeface="MS PGothic" pitchFamily="34" charset="-128"/>
              <a:cs typeface="ＭＳ Ｐゴシック" charset="0"/>
            </a:endParaRPr>
          </a:p>
          <a:p>
            <a:pPr fontAlgn="base">
              <a:lnSpc>
                <a:spcPct val="80000"/>
              </a:lnSpc>
              <a:spcAft>
                <a:spcPct val="0"/>
              </a:spcAft>
            </a:pPr>
            <a:r>
              <a:rPr lang="id-ID" sz="4000" b="1" i="1" dirty="0" smtClean="0">
                <a:solidFill>
                  <a:schemeClr val="accent5">
                    <a:lumMod val="75000"/>
                  </a:schemeClr>
                </a:solidFill>
                <a:latin typeface="+mn-lt"/>
                <a:ea typeface="MS PGothic" pitchFamily="34" charset="-128"/>
                <a:cs typeface="ＭＳ Ｐゴシック" charset="0"/>
              </a:rPr>
              <a:t>Self </a:t>
            </a:r>
            <a:r>
              <a:rPr lang="id-ID" sz="4000" b="1" i="1" dirty="0">
                <a:solidFill>
                  <a:schemeClr val="accent5">
                    <a:lumMod val="75000"/>
                  </a:schemeClr>
                </a:solidFill>
                <a:latin typeface="+mn-lt"/>
                <a:ea typeface="MS PGothic" pitchFamily="34" charset="-128"/>
                <a:cs typeface="ＭＳ Ｐゴシック" charset="0"/>
              </a:rPr>
              <a:t>Asessment</a:t>
            </a:r>
          </a:p>
        </p:txBody>
      </p:sp>
      <p:sp>
        <p:nvSpPr>
          <p:cNvPr id="2" name="Right Arrow 1"/>
          <p:cNvSpPr/>
          <p:nvPr/>
        </p:nvSpPr>
        <p:spPr>
          <a:xfrm>
            <a:off x="5463392" y="6306090"/>
            <a:ext cx="504056" cy="296014"/>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ight Arrow 6"/>
          <p:cNvSpPr/>
          <p:nvPr/>
        </p:nvSpPr>
        <p:spPr>
          <a:xfrm>
            <a:off x="7164288" y="6324600"/>
            <a:ext cx="504056" cy="296014"/>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465676340"/>
      </p:ext>
    </p:extLst>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lumMod val="50000"/>
                  </a:schemeClr>
                </a:solidFill>
              </a:rPr>
              <a:t>Outline</a:t>
            </a:r>
            <a:endParaRPr lang="id-ID" b="1" dirty="0">
              <a:solidFill>
                <a:schemeClr val="accent2">
                  <a:lumMod val="50000"/>
                </a:schemeClr>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04091006"/>
              </p:ext>
            </p:extLst>
          </p:nvPr>
        </p:nvGraphicFramePr>
        <p:xfrm>
          <a:off x="647700" y="1447800"/>
          <a:ext cx="83439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2701144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620000" cy="778098"/>
          </a:xfrm>
        </p:spPr>
        <p:txBody>
          <a:bodyPr/>
          <a:lstStyle/>
          <a:p>
            <a:pPr algn="ctr"/>
            <a:r>
              <a:rPr lang="id-ID" sz="4000" b="1" dirty="0" smtClean="0">
                <a:latin typeface="+mn-lt"/>
              </a:rPr>
              <a:t>Penanggungjawab Area Perubahan</a:t>
            </a:r>
            <a:endParaRPr lang="id-ID" sz="4000" b="1" dirty="0">
              <a:latin typeface="+mn-lt"/>
            </a:endParaRPr>
          </a:p>
        </p:txBody>
      </p:sp>
      <p:graphicFrame>
        <p:nvGraphicFramePr>
          <p:cNvPr id="5" name="Table 4"/>
          <p:cNvGraphicFramePr>
            <a:graphicFrameLocks noGrp="1"/>
          </p:cNvGraphicFramePr>
          <p:nvPr>
            <p:extLst>
              <p:ext uri="{D42A27DB-BD31-4B8C-83A1-F6EECF244321}">
                <p14:modId xmlns:p14="http://schemas.microsoft.com/office/powerpoint/2010/main" val="2196429594"/>
              </p:ext>
            </p:extLst>
          </p:nvPr>
        </p:nvGraphicFramePr>
        <p:xfrm>
          <a:off x="450776" y="1676400"/>
          <a:ext cx="8388424" cy="4490931"/>
        </p:xfrm>
        <a:graphic>
          <a:graphicData uri="http://schemas.openxmlformats.org/drawingml/2006/table">
            <a:tbl>
              <a:tblPr firstRow="1" bandRow="1">
                <a:tableStyleId>{85BE263C-DBD7-4A20-BB59-AAB30ACAA65A}</a:tableStyleId>
              </a:tblPr>
              <a:tblGrid>
                <a:gridCol w="4283968"/>
                <a:gridCol w="4104456"/>
              </a:tblGrid>
              <a:tr h="340109">
                <a:tc>
                  <a:txBody>
                    <a:bodyPr/>
                    <a:lstStyle/>
                    <a:p>
                      <a:pPr algn="ctr"/>
                      <a:r>
                        <a:rPr lang="id-ID" sz="2000" dirty="0" smtClean="0">
                          <a:latin typeface="Calibri" pitchFamily="34" charset="0"/>
                          <a:cs typeface="Calibri" pitchFamily="34" charset="0"/>
                        </a:rPr>
                        <a:t>AREA PERUBAHAN</a:t>
                      </a:r>
                      <a:endParaRPr lang="id-ID" sz="2000" dirty="0">
                        <a:latin typeface="Calibri" pitchFamily="34" charset="0"/>
                        <a:cs typeface="Calibri" pitchFamily="34" charset="0"/>
                      </a:endParaRPr>
                    </a:p>
                  </a:txBody>
                  <a:tcPr anchor="ctr">
                    <a:solidFill>
                      <a:schemeClr val="accent1"/>
                    </a:solidFill>
                  </a:tcPr>
                </a:tc>
                <a:tc>
                  <a:txBody>
                    <a:bodyPr/>
                    <a:lstStyle/>
                    <a:p>
                      <a:pPr algn="ctr"/>
                      <a:r>
                        <a:rPr lang="id-ID" sz="2000" dirty="0" smtClean="0">
                          <a:latin typeface="Calibri" pitchFamily="34" charset="0"/>
                          <a:cs typeface="Calibri" pitchFamily="34" charset="0"/>
                        </a:rPr>
                        <a:t>PIC</a:t>
                      </a:r>
                      <a:endParaRPr lang="id-ID" sz="2000" dirty="0">
                        <a:latin typeface="Calibri" pitchFamily="34" charset="0"/>
                        <a:cs typeface="Calibri" pitchFamily="34" charset="0"/>
                      </a:endParaRPr>
                    </a:p>
                  </a:txBody>
                  <a:tcPr anchor="ctr">
                    <a:solidFill>
                      <a:schemeClr val="accent1"/>
                    </a:solidFill>
                  </a:tcPr>
                </a:tc>
              </a:tr>
              <a:tr h="428811">
                <a:tc>
                  <a:txBody>
                    <a:bodyPr/>
                    <a:lstStyle/>
                    <a:p>
                      <a:r>
                        <a:rPr lang="id-ID" sz="1800" dirty="0" smtClean="0"/>
                        <a:t>MANAJEMEN</a:t>
                      </a:r>
                      <a:r>
                        <a:rPr lang="id-ID" sz="1800" baseline="0" dirty="0" smtClean="0"/>
                        <a:t> PERUBAHAN</a:t>
                      </a:r>
                      <a:endParaRPr lang="id-ID" sz="1800" dirty="0">
                        <a:latin typeface="Calibri" pitchFamily="34" charset="0"/>
                        <a:cs typeface="Calibri" pitchFamily="34" charset="0"/>
                      </a:endParaRPr>
                    </a:p>
                  </a:txBody>
                  <a:tcPr anchor="ctr"/>
                </a:tc>
                <a:tc>
                  <a:txBody>
                    <a:bodyPr/>
                    <a:lstStyle/>
                    <a:p>
                      <a:r>
                        <a:rPr lang="id-ID" sz="1800" dirty="0" smtClean="0">
                          <a:latin typeface="Calibri" pitchFamily="34" charset="0"/>
                          <a:cs typeface="Calibri" pitchFamily="34" charset="0"/>
                        </a:rPr>
                        <a:t>Biro Renortala, Biro SDM</a:t>
                      </a:r>
                      <a:endParaRPr lang="id-ID" sz="1800" dirty="0">
                        <a:latin typeface="Calibri" pitchFamily="34" charset="0"/>
                        <a:cs typeface="Calibri" pitchFamily="34" charset="0"/>
                      </a:endParaRPr>
                    </a:p>
                  </a:txBody>
                  <a:tcPr anchor="ctr"/>
                </a:tc>
              </a:tr>
              <a:tr h="383208">
                <a:tc>
                  <a:txBody>
                    <a:bodyPr/>
                    <a:lstStyle/>
                    <a:p>
                      <a:r>
                        <a:rPr lang="id-ID" sz="1800" dirty="0" smtClean="0"/>
                        <a:t>PENATAAN PERATURAN PER-UU</a:t>
                      </a:r>
                      <a:endParaRPr lang="id-ID" sz="1800" dirty="0">
                        <a:latin typeface="Calibri" pitchFamily="34" charset="0"/>
                        <a:cs typeface="Calibri" pitchFamily="34" charset="0"/>
                      </a:endParaRPr>
                    </a:p>
                  </a:txBody>
                  <a:tcPr anchor="ctr"/>
                </a:tc>
                <a:tc>
                  <a:txBody>
                    <a:bodyPr/>
                    <a:lstStyle/>
                    <a:p>
                      <a:pPr marL="0" indent="0">
                        <a:buFont typeface="+mj-lt"/>
                        <a:buNone/>
                      </a:pPr>
                      <a:r>
                        <a:rPr lang="id-ID" sz="1800" kern="1200" dirty="0" smtClean="0">
                          <a:effectLst/>
                          <a:latin typeface="Calibri" pitchFamily="34" charset="0"/>
                          <a:cs typeface="Calibri" pitchFamily="34" charset="0"/>
                        </a:rPr>
                        <a:t>Biro Hukum</a:t>
                      </a:r>
                    </a:p>
                  </a:txBody>
                  <a:tcPr anchor="ctr"/>
                </a:tc>
              </a:tr>
              <a:tr h="432048">
                <a:tc>
                  <a:txBody>
                    <a:bodyPr/>
                    <a:lstStyle/>
                    <a:p>
                      <a:r>
                        <a:rPr lang="id-ID" sz="1800" dirty="0" smtClean="0"/>
                        <a:t>PENATAAN &amp;</a:t>
                      </a:r>
                      <a:r>
                        <a:rPr lang="id-ID" sz="1800" baseline="0" dirty="0" smtClean="0"/>
                        <a:t> PENGUATAN ORGANISASI</a:t>
                      </a:r>
                      <a:endParaRPr lang="id-ID" sz="1800" dirty="0">
                        <a:latin typeface="Calibri" pitchFamily="34" charset="0"/>
                        <a:cs typeface="Calibri" pitchFamily="34" charset="0"/>
                      </a:endParaRPr>
                    </a:p>
                  </a:txBody>
                  <a:tcPr anchor="ctr"/>
                </a:tc>
                <a:tc>
                  <a:txBody>
                    <a:bodyPr/>
                    <a:lstStyle/>
                    <a:p>
                      <a:r>
                        <a:rPr lang="id-ID" sz="1800" dirty="0" smtClean="0">
                          <a:latin typeface="Calibri" pitchFamily="34" charset="0"/>
                          <a:cs typeface="Calibri" pitchFamily="34" charset="0"/>
                        </a:rPr>
                        <a:t>Biro Renortala</a:t>
                      </a:r>
                      <a:endParaRPr lang="id-ID" sz="1800" dirty="0">
                        <a:latin typeface="Calibri" pitchFamily="34" charset="0"/>
                        <a:cs typeface="Calibri" pitchFamily="34" charset="0"/>
                      </a:endParaRPr>
                    </a:p>
                  </a:txBody>
                  <a:tcPr anchor="ctr"/>
                </a:tc>
              </a:tr>
              <a:tr h="432048">
                <a:tc>
                  <a:txBody>
                    <a:bodyPr/>
                    <a:lstStyle/>
                    <a:p>
                      <a:r>
                        <a:rPr lang="id-ID" sz="1800" dirty="0" smtClean="0"/>
                        <a:t>PENATAAN TATA LAKSANA</a:t>
                      </a:r>
                      <a:endParaRPr lang="id-ID" sz="1800" dirty="0">
                        <a:latin typeface="Calibri" pitchFamily="34" charset="0"/>
                        <a:cs typeface="Calibri" pitchFamily="34" charset="0"/>
                      </a:endParaRPr>
                    </a:p>
                  </a:txBody>
                  <a:tcPr anchor="ctr"/>
                </a:tc>
                <a:tc>
                  <a:txBody>
                    <a:bodyPr/>
                    <a:lstStyle/>
                    <a:p>
                      <a:pPr marL="0" indent="0">
                        <a:buNone/>
                      </a:pPr>
                      <a:r>
                        <a:rPr lang="id-ID" sz="1800" dirty="0" smtClean="0">
                          <a:latin typeface="Calibri" pitchFamily="34" charset="0"/>
                          <a:cs typeface="Calibri" pitchFamily="34" charset="0"/>
                        </a:rPr>
                        <a:t>Biro Renortala ,</a:t>
                      </a:r>
                      <a:r>
                        <a:rPr lang="id-ID" sz="1800" baseline="0" dirty="0" smtClean="0">
                          <a:latin typeface="Calibri" pitchFamily="34" charset="0"/>
                          <a:cs typeface="Calibri" pitchFamily="34" charset="0"/>
                        </a:rPr>
                        <a:t> Biro Umum &amp; </a:t>
                      </a:r>
                      <a:r>
                        <a:rPr lang="id-ID" sz="1800" dirty="0" smtClean="0">
                          <a:latin typeface="Calibri" pitchFamily="34" charset="0"/>
                          <a:cs typeface="Calibri" pitchFamily="34" charset="0"/>
                        </a:rPr>
                        <a:t>Pusdatin</a:t>
                      </a:r>
                      <a:endParaRPr lang="id-ID" sz="1800" dirty="0">
                        <a:latin typeface="Calibri" pitchFamily="34" charset="0"/>
                        <a:cs typeface="Calibri" pitchFamily="34" charset="0"/>
                      </a:endParaRPr>
                    </a:p>
                  </a:txBody>
                  <a:tcPr anchor="ctr"/>
                </a:tc>
              </a:tr>
              <a:tr h="432048">
                <a:tc>
                  <a:txBody>
                    <a:bodyPr/>
                    <a:lstStyle/>
                    <a:p>
                      <a:r>
                        <a:rPr lang="id-ID" sz="1800" dirty="0" smtClean="0"/>
                        <a:t>PENATAAN</a:t>
                      </a:r>
                      <a:r>
                        <a:rPr lang="id-ID" sz="1800" baseline="0" dirty="0" smtClean="0"/>
                        <a:t> SISTEM MANAJEMEN  SDM</a:t>
                      </a:r>
                      <a:endParaRPr lang="id-ID" sz="1800" dirty="0">
                        <a:latin typeface="Calibri" pitchFamily="34" charset="0"/>
                        <a:cs typeface="Calibri" pitchFamily="34" charset="0"/>
                      </a:endParaRPr>
                    </a:p>
                  </a:txBody>
                  <a:tcPr anchor="ctr"/>
                </a:tc>
                <a:tc>
                  <a:txBody>
                    <a:bodyPr/>
                    <a:lstStyle/>
                    <a:p>
                      <a:pPr marL="0" indent="0">
                        <a:buFont typeface="+mj-lt"/>
                        <a:buNone/>
                      </a:pPr>
                      <a:r>
                        <a:rPr lang="id-ID" sz="1800" dirty="0" smtClean="0">
                          <a:latin typeface="Calibri" pitchFamily="34" charset="0"/>
                          <a:cs typeface="Calibri" pitchFamily="34" charset="0"/>
                        </a:rPr>
                        <a:t>Biro SDM</a:t>
                      </a:r>
                      <a:endParaRPr lang="id-ID" sz="1800" dirty="0">
                        <a:latin typeface="Calibri" pitchFamily="34" charset="0"/>
                        <a:cs typeface="Calibri" pitchFamily="34" charset="0"/>
                      </a:endParaRPr>
                    </a:p>
                  </a:txBody>
                  <a:tcPr anchor="ctr"/>
                </a:tc>
              </a:tr>
              <a:tr h="4320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800" dirty="0" smtClean="0"/>
                        <a:t>PENGUATAN AKUNTABILITAS</a:t>
                      </a:r>
                      <a:endParaRPr lang="id-ID" sz="1800" dirty="0" smtClean="0">
                        <a:latin typeface="Calibri" pitchFamily="34" charset="0"/>
                        <a:cs typeface="Calibri" pitchFamily="34" charset="0"/>
                      </a:endParaRPr>
                    </a:p>
                    <a:p>
                      <a:endParaRPr lang="id-ID" sz="1800" dirty="0">
                        <a:latin typeface="Calibri" pitchFamily="34" charset="0"/>
                        <a:cs typeface="Calibri" pitchFamily="34" charset="0"/>
                      </a:endParaRPr>
                    </a:p>
                  </a:txBody>
                  <a:tcPr anchor="ctr"/>
                </a:tc>
                <a:tc>
                  <a:txBody>
                    <a:bodyPr/>
                    <a:lstStyle/>
                    <a:p>
                      <a:pPr marL="0" indent="0">
                        <a:buFont typeface="+mj-lt"/>
                        <a:buNone/>
                      </a:pPr>
                      <a:r>
                        <a:rPr lang="id-ID" sz="1800" b="0" i="0" kern="1200" dirty="0" smtClean="0">
                          <a:solidFill>
                            <a:schemeClr val="dk1"/>
                          </a:solidFill>
                          <a:effectLst/>
                          <a:latin typeface="Calibri" pitchFamily="34" charset="0"/>
                          <a:ea typeface="+mn-ea"/>
                          <a:cs typeface="Calibri" pitchFamily="34" charset="0"/>
                        </a:rPr>
                        <a:t>Biro Renortala, Pusdatin, IBKK</a:t>
                      </a:r>
                    </a:p>
                  </a:txBody>
                  <a:tcPr anchor="ctr"/>
                </a:tc>
              </a:tr>
              <a:tr h="432048">
                <a:tc>
                  <a:txBody>
                    <a:bodyPr/>
                    <a:lstStyle/>
                    <a:p>
                      <a:r>
                        <a:rPr lang="id-ID" sz="1800" dirty="0" smtClean="0"/>
                        <a:t>PENGUATAN PENGAWASAN</a:t>
                      </a:r>
                      <a:endParaRPr lang="id-ID" sz="1800" dirty="0">
                        <a:latin typeface="Calibri" pitchFamily="34" charset="0"/>
                        <a:cs typeface="Calibri" pitchFamily="34" charset="0"/>
                      </a:endParaRPr>
                    </a:p>
                  </a:txBody>
                  <a:tcPr anchor="ctr"/>
                </a:tc>
                <a:tc>
                  <a:txBody>
                    <a:bodyPr/>
                    <a:lstStyle/>
                    <a:p>
                      <a:pPr marL="0" indent="0">
                        <a:buFont typeface="+mj-lt"/>
                        <a:buNone/>
                      </a:pPr>
                      <a:r>
                        <a:rPr lang="id-ID" sz="1800" kern="1200" baseline="0" dirty="0" smtClean="0">
                          <a:effectLst/>
                          <a:latin typeface="Calibri" pitchFamily="34" charset="0"/>
                          <a:cs typeface="Calibri" pitchFamily="34" charset="0"/>
                        </a:rPr>
                        <a:t>IBAU</a:t>
                      </a:r>
                    </a:p>
                  </a:txBody>
                  <a:tcPr anchor="ctr"/>
                </a:tc>
              </a:tr>
              <a:tr h="432048">
                <a:tc>
                  <a:txBody>
                    <a:bodyPr/>
                    <a:lstStyle/>
                    <a:p>
                      <a:r>
                        <a:rPr lang="id-ID" sz="1800" dirty="0" smtClean="0"/>
                        <a:t>PENINGKATAN KUALITAS PELAYANAN</a:t>
                      </a:r>
                      <a:r>
                        <a:rPr lang="id-ID" sz="1800" baseline="0" dirty="0" smtClean="0"/>
                        <a:t> PUBLIK</a:t>
                      </a:r>
                      <a:endParaRPr lang="id-ID" sz="1800" dirty="0">
                        <a:latin typeface="Calibri" pitchFamily="34" charset="0"/>
                        <a:cs typeface="Calibri" pitchFamily="34" charset="0"/>
                      </a:endParaRPr>
                    </a:p>
                  </a:txBody>
                  <a:tcPr anchor="ctr"/>
                </a:tc>
                <a:tc>
                  <a:txBody>
                    <a:bodyPr/>
                    <a:lstStyle/>
                    <a:p>
                      <a:pPr marL="0" indent="0" algn="l" defTabSz="914400" rtl="0" eaLnBrk="1" latinLnBrk="0" hangingPunct="1">
                        <a:buFont typeface="+mj-lt"/>
                        <a:buNone/>
                      </a:pPr>
                      <a:r>
                        <a:rPr lang="id-ID" sz="1800" b="0" i="0" kern="1200" dirty="0" smtClean="0">
                          <a:solidFill>
                            <a:schemeClr val="dk1"/>
                          </a:solidFill>
                          <a:effectLst/>
                          <a:latin typeface="Calibri" pitchFamily="34" charset="0"/>
                          <a:ea typeface="+mn-ea"/>
                          <a:cs typeface="Calibri" pitchFamily="34" charset="0"/>
                        </a:rPr>
                        <a:t>Seluruh Unit Kerja (Koordinator</a:t>
                      </a:r>
                      <a:r>
                        <a:rPr lang="id-ID" sz="1800" b="0" i="0" kern="1200" baseline="0" dirty="0" smtClean="0">
                          <a:solidFill>
                            <a:schemeClr val="dk1"/>
                          </a:solidFill>
                          <a:effectLst/>
                          <a:latin typeface="Calibri" pitchFamily="34" charset="0"/>
                          <a:ea typeface="+mn-ea"/>
                          <a:cs typeface="Calibri" pitchFamily="34" charset="0"/>
                        </a:rPr>
                        <a:t> Biro Renortala, Biro Humas &amp; TUP, Pusbindiklatren</a:t>
                      </a:r>
                      <a:endParaRPr lang="id-ID" sz="1800" kern="1200" baseline="0" dirty="0" smtClean="0">
                        <a:solidFill>
                          <a:schemeClr val="dk1"/>
                        </a:solidFill>
                        <a:effectLst/>
                        <a:latin typeface="Calibri" pitchFamily="34" charset="0"/>
                        <a:ea typeface="+mn-ea"/>
                        <a:cs typeface="Calibri" pitchFamily="34" charset="0"/>
                      </a:endParaRPr>
                    </a:p>
                  </a:txBody>
                  <a:tcPr anchor="ctr"/>
                </a:tc>
              </a:tr>
            </a:tbl>
          </a:graphicData>
        </a:graphic>
      </p:graphicFrame>
    </p:spTree>
    <p:extLst>
      <p:ext uri="{BB962C8B-B14F-4D97-AF65-F5344CB8AC3E}">
        <p14:creationId xmlns:p14="http://schemas.microsoft.com/office/powerpoint/2010/main" val="774606434"/>
      </p:ext>
    </p:extLst>
  </p:cSld>
  <p:clrMapOvr>
    <a:masterClrMapping/>
  </p:clrMapOvr>
  <p:transition>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3010"/>
            <a:ext cx="8167718" cy="1362076"/>
          </a:xfrm>
        </p:spPr>
        <p:txBody>
          <a:bodyPr anchor="ctr"/>
          <a:lstStyle/>
          <a:p>
            <a:pPr algn="r"/>
            <a:r>
              <a:rPr lang="en-US" dirty="0" err="1" smtClean="0">
                <a:latin typeface="Candara" pitchFamily="34" charset="0"/>
              </a:rPr>
              <a:t>Jadwal</a:t>
            </a:r>
            <a:r>
              <a:rPr lang="en-US" dirty="0" smtClean="0">
                <a:latin typeface="Candara" pitchFamily="34" charset="0"/>
              </a:rPr>
              <a:t> </a:t>
            </a:r>
            <a:r>
              <a:rPr lang="en-US" dirty="0" err="1" smtClean="0">
                <a:latin typeface="Candara" pitchFamily="34" charset="0"/>
              </a:rPr>
              <a:t>evaluasi</a:t>
            </a:r>
            <a:endParaRPr lang="en-US" dirty="0">
              <a:latin typeface="Candara" pitchFamily="34" charset="0"/>
            </a:endParaRPr>
          </a:p>
        </p:txBody>
      </p:sp>
      <p:sp>
        <p:nvSpPr>
          <p:cNvPr id="3" name="Slide Number Placeholder 2"/>
          <p:cNvSpPr>
            <a:spLocks noGrp="1"/>
          </p:cNvSpPr>
          <p:nvPr>
            <p:ph type="sldNum" sz="quarter" idx="12"/>
          </p:nvPr>
        </p:nvSpPr>
        <p:spPr/>
        <p:txBody>
          <a:bodyPr/>
          <a:lstStyle/>
          <a:p>
            <a:fld id="{2E94D8AE-66AA-49F8-B0BD-0E2934DA5C67}" type="slidenum">
              <a:rPr lang="en-US" smtClean="0"/>
              <a:t>21</a:t>
            </a:fld>
            <a:endParaRPr lang="en-US"/>
          </a:p>
        </p:txBody>
      </p:sp>
    </p:spTree>
    <p:extLst>
      <p:ext uri="{BB962C8B-B14F-4D97-AF65-F5344CB8AC3E}">
        <p14:creationId xmlns:p14="http://schemas.microsoft.com/office/powerpoint/2010/main" val="1707339164"/>
      </p:ext>
    </p:extLst>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7266" y="138130"/>
            <a:ext cx="7686700" cy="928670"/>
          </a:xfrm>
        </p:spPr>
        <p:txBody>
          <a:bodyPr/>
          <a:lstStyle/>
          <a:p>
            <a:r>
              <a:rPr lang="id-ID" dirty="0" smtClean="0"/>
              <a:t>JADWAL</a:t>
            </a:r>
            <a:endParaRPr lang="id-ID" dirty="0"/>
          </a:p>
        </p:txBody>
      </p:sp>
      <p:graphicFrame>
        <p:nvGraphicFramePr>
          <p:cNvPr id="5" name="Table 4"/>
          <p:cNvGraphicFramePr>
            <a:graphicFrameLocks noGrp="1"/>
          </p:cNvGraphicFramePr>
          <p:nvPr>
            <p:extLst>
              <p:ext uri="{D42A27DB-BD31-4B8C-83A1-F6EECF244321}">
                <p14:modId xmlns:p14="http://schemas.microsoft.com/office/powerpoint/2010/main" val="2080579864"/>
              </p:ext>
            </p:extLst>
          </p:nvPr>
        </p:nvGraphicFramePr>
        <p:xfrm>
          <a:off x="152400" y="1274790"/>
          <a:ext cx="8839201" cy="5440960"/>
        </p:xfrm>
        <a:graphic>
          <a:graphicData uri="http://schemas.openxmlformats.org/drawingml/2006/table">
            <a:tbl>
              <a:tblPr firstRow="1" bandRow="1">
                <a:tableStyleId>{6E25E649-3F16-4E02-A733-19D2CDBF48F0}</a:tableStyleId>
              </a:tblPr>
              <a:tblGrid>
                <a:gridCol w="1447800"/>
                <a:gridCol w="5562600"/>
                <a:gridCol w="1828801"/>
              </a:tblGrid>
              <a:tr h="370840">
                <a:tc>
                  <a:txBody>
                    <a:bodyPr/>
                    <a:lstStyle/>
                    <a:p>
                      <a:pPr algn="ctr"/>
                      <a:r>
                        <a:rPr lang="id-ID" sz="1800" dirty="0" smtClean="0"/>
                        <a:t>AKTIFITAS</a:t>
                      </a:r>
                      <a:endParaRPr lang="en-US" sz="1800" dirty="0">
                        <a:latin typeface="Candara" pitchFamily="34" charset="0"/>
                      </a:endParaRPr>
                    </a:p>
                  </a:txBody>
                  <a:tcPr/>
                </a:tc>
                <a:tc>
                  <a:txBody>
                    <a:bodyPr/>
                    <a:lstStyle/>
                    <a:p>
                      <a:pPr algn="ctr"/>
                      <a:r>
                        <a:rPr lang="id-ID" sz="1800" dirty="0" smtClean="0"/>
                        <a:t>PESERTA &amp; EVALUATOR</a:t>
                      </a:r>
                      <a:endParaRPr lang="en-US" sz="1800" dirty="0">
                        <a:latin typeface="Candara" pitchFamily="34" charset="0"/>
                      </a:endParaRPr>
                    </a:p>
                  </a:txBody>
                  <a:tcPr/>
                </a:tc>
                <a:tc>
                  <a:txBody>
                    <a:bodyPr/>
                    <a:lstStyle/>
                    <a:p>
                      <a:pPr algn="ctr"/>
                      <a:r>
                        <a:rPr lang="id-ID" sz="1800" dirty="0" smtClean="0"/>
                        <a:t>WAKTU</a:t>
                      </a:r>
                      <a:endParaRPr lang="en-US" sz="1800" dirty="0">
                        <a:latin typeface="Candara" pitchFamily="34" charset="0"/>
                      </a:endParaRPr>
                    </a:p>
                  </a:txBody>
                  <a:tcPr/>
                </a:tc>
              </a:tr>
              <a:tr h="370840">
                <a:tc>
                  <a:txBody>
                    <a:bodyPr/>
                    <a:lstStyle/>
                    <a:p>
                      <a:pPr marL="0" marR="0" lvl="0" indent="0" algn="l" defTabSz="914400" rtl="0" eaLnBrk="1" fontAlgn="auto" latinLnBrk="0" hangingPunct="1">
                        <a:lnSpc>
                          <a:spcPct val="80000"/>
                        </a:lnSpc>
                        <a:spcBef>
                          <a:spcPts val="0"/>
                        </a:spcBef>
                        <a:spcAft>
                          <a:spcPts val="0"/>
                        </a:spcAft>
                        <a:buClrTx/>
                        <a:buSzTx/>
                        <a:buFontTx/>
                        <a:buNone/>
                        <a:tabLst/>
                        <a:defRPr/>
                      </a:pPr>
                      <a:r>
                        <a:rPr lang="id-ID" sz="1800" i="1" dirty="0" smtClean="0"/>
                        <a:t>E</a:t>
                      </a:r>
                      <a:r>
                        <a:rPr lang="en-US" sz="1800" i="1" dirty="0" err="1" smtClean="0">
                          <a:effectLst/>
                        </a:rPr>
                        <a:t>ntry</a:t>
                      </a:r>
                      <a:r>
                        <a:rPr lang="en-US" sz="1800" i="1" dirty="0" smtClean="0">
                          <a:effectLst/>
                        </a:rPr>
                        <a:t> Meeting</a:t>
                      </a:r>
                      <a:endParaRPr lang="en-US" sz="1800" i="1" dirty="0" smtClean="0">
                        <a:effectLst/>
                        <a:latin typeface="Candara" pitchFamily="34" charset="0"/>
                        <a:ea typeface="Times New Roman"/>
                      </a:endParaRPr>
                    </a:p>
                  </a:txBody>
                  <a:tcPr/>
                </a:tc>
                <a:tc>
                  <a:txBody>
                    <a:bodyPr/>
                    <a:lstStyle/>
                    <a:p>
                      <a:pPr marL="342900" marR="0" lvl="0" indent="-342900">
                        <a:spcBef>
                          <a:spcPts val="0"/>
                        </a:spcBef>
                        <a:spcAft>
                          <a:spcPts val="0"/>
                        </a:spcAft>
                        <a:buFont typeface="Symbol"/>
                        <a:buChar char=""/>
                      </a:pPr>
                      <a:r>
                        <a:rPr lang="en-US" sz="1800" dirty="0" err="1" smtClean="0">
                          <a:effectLst/>
                        </a:rPr>
                        <a:t>Bappenas</a:t>
                      </a:r>
                      <a:r>
                        <a:rPr lang="en-US" sz="1800" dirty="0" smtClean="0">
                          <a:effectLst/>
                        </a:rPr>
                        <a:t>: </a:t>
                      </a:r>
                      <a:r>
                        <a:rPr lang="en-US" sz="1800" dirty="0" err="1" smtClean="0">
                          <a:effectLst/>
                        </a:rPr>
                        <a:t>Sesmen</a:t>
                      </a:r>
                      <a:r>
                        <a:rPr lang="en-US" sz="1800" dirty="0" smtClean="0">
                          <a:effectLst/>
                        </a:rPr>
                        <a:t>/</a:t>
                      </a:r>
                      <a:r>
                        <a:rPr lang="en-US" sz="1800" dirty="0" err="1" smtClean="0">
                          <a:effectLst/>
                        </a:rPr>
                        <a:t>Sestama</a:t>
                      </a:r>
                      <a:r>
                        <a:rPr lang="en-US" sz="1800" dirty="0" smtClean="0">
                          <a:effectLst/>
                        </a:rPr>
                        <a:t>, </a:t>
                      </a:r>
                      <a:r>
                        <a:rPr lang="en-US" sz="1800" dirty="0" err="1" smtClean="0">
                          <a:effectLst/>
                        </a:rPr>
                        <a:t>Renortala</a:t>
                      </a:r>
                      <a:r>
                        <a:rPr lang="en-US" sz="1800" dirty="0" smtClean="0">
                          <a:effectLst/>
                        </a:rPr>
                        <a:t>, IBKK, T</a:t>
                      </a:r>
                      <a:r>
                        <a:rPr lang="id-ID" sz="1800" dirty="0" smtClean="0">
                          <a:effectLst/>
                        </a:rPr>
                        <a:t>im Pelaksana, Tim Asesor</a:t>
                      </a:r>
                      <a:endParaRPr lang="en-US" sz="1800" dirty="0" smtClean="0">
                        <a:effectLst/>
                      </a:endParaRPr>
                    </a:p>
                    <a:p>
                      <a:pPr marL="342900" marR="0" lvl="0" indent="-342900">
                        <a:spcBef>
                          <a:spcPts val="0"/>
                        </a:spcBef>
                        <a:spcAft>
                          <a:spcPts val="0"/>
                        </a:spcAft>
                        <a:buFont typeface="Symbol"/>
                        <a:buChar char=""/>
                      </a:pPr>
                      <a:r>
                        <a:rPr lang="en-US" sz="1800" dirty="0" err="1" smtClean="0">
                          <a:effectLst/>
                        </a:rPr>
                        <a:t>Kemen</a:t>
                      </a:r>
                      <a:r>
                        <a:rPr lang="en-US" sz="1800" dirty="0" smtClean="0">
                          <a:effectLst/>
                        </a:rPr>
                        <a:t> PAN: </a:t>
                      </a:r>
                      <a:r>
                        <a:rPr lang="en-US" sz="1800" dirty="0" err="1" smtClean="0">
                          <a:effectLst/>
                        </a:rPr>
                        <a:t>Asdep</a:t>
                      </a:r>
                      <a:r>
                        <a:rPr lang="en-US" sz="1800" dirty="0" smtClean="0">
                          <a:effectLst/>
                        </a:rPr>
                        <a:t> </a:t>
                      </a:r>
                      <a:r>
                        <a:rPr lang="en-US" sz="1800" dirty="0" err="1" smtClean="0">
                          <a:effectLst/>
                        </a:rPr>
                        <a:t>Koordinasi</a:t>
                      </a:r>
                      <a:r>
                        <a:rPr lang="en-US" sz="1800" dirty="0" smtClean="0">
                          <a:effectLst/>
                        </a:rPr>
                        <a:t> </a:t>
                      </a:r>
                      <a:r>
                        <a:rPr lang="en-US" sz="1800" dirty="0" err="1" smtClean="0">
                          <a:effectLst/>
                        </a:rPr>
                        <a:t>Pelaksanaan</a:t>
                      </a:r>
                      <a:r>
                        <a:rPr lang="en-US" sz="1800" dirty="0" smtClean="0">
                          <a:effectLst/>
                        </a:rPr>
                        <a:t>, </a:t>
                      </a:r>
                      <a:r>
                        <a:rPr lang="en-US" sz="1800" dirty="0" err="1" smtClean="0">
                          <a:effectLst/>
                        </a:rPr>
                        <a:t>Pemantauan</a:t>
                      </a:r>
                      <a:r>
                        <a:rPr lang="en-US" sz="1800" dirty="0" smtClean="0">
                          <a:effectLst/>
                        </a:rPr>
                        <a:t>, </a:t>
                      </a:r>
                      <a:r>
                        <a:rPr lang="en-US" sz="1800" dirty="0" err="1" smtClean="0">
                          <a:effectLst/>
                        </a:rPr>
                        <a:t>dan</a:t>
                      </a:r>
                      <a:r>
                        <a:rPr lang="en-US" sz="1800" dirty="0" smtClean="0">
                          <a:effectLst/>
                        </a:rPr>
                        <a:t> </a:t>
                      </a:r>
                      <a:r>
                        <a:rPr lang="en-US" sz="1800" dirty="0" err="1" smtClean="0">
                          <a:effectLst/>
                        </a:rPr>
                        <a:t>Evaluasi</a:t>
                      </a:r>
                      <a:r>
                        <a:rPr lang="en-US" sz="1800" dirty="0" smtClean="0">
                          <a:effectLst/>
                        </a:rPr>
                        <a:t> RB, </a:t>
                      </a:r>
                      <a:r>
                        <a:rPr lang="en-US" sz="1800" dirty="0" err="1" smtClean="0">
                          <a:effectLst/>
                        </a:rPr>
                        <a:t>Akuntabilitas</a:t>
                      </a:r>
                      <a:r>
                        <a:rPr lang="en-US" sz="1800" dirty="0" smtClean="0">
                          <a:effectLst/>
                        </a:rPr>
                        <a:t> </a:t>
                      </a:r>
                      <a:r>
                        <a:rPr lang="en-US" sz="1800" dirty="0" err="1" smtClean="0">
                          <a:effectLst/>
                        </a:rPr>
                        <a:t>Aparatur</a:t>
                      </a:r>
                      <a:r>
                        <a:rPr lang="en-US" sz="1800" dirty="0" smtClean="0">
                          <a:effectLst/>
                        </a:rPr>
                        <a:t>, </a:t>
                      </a:r>
                      <a:r>
                        <a:rPr lang="en-US" sz="1800" dirty="0" err="1" smtClean="0">
                          <a:effectLst/>
                        </a:rPr>
                        <a:t>dan</a:t>
                      </a:r>
                      <a:r>
                        <a:rPr lang="en-US" sz="1800" dirty="0" smtClean="0">
                          <a:effectLst/>
                        </a:rPr>
                        <a:t> </a:t>
                      </a:r>
                      <a:r>
                        <a:rPr lang="en-US" sz="1800" dirty="0" err="1" smtClean="0">
                          <a:effectLst/>
                        </a:rPr>
                        <a:t>Pengawasan</a:t>
                      </a:r>
                      <a:r>
                        <a:rPr lang="en-US" sz="1800" dirty="0" smtClean="0">
                          <a:effectLst/>
                        </a:rPr>
                        <a:t> </a:t>
                      </a:r>
                      <a:endParaRPr lang="en-US" sz="1800" dirty="0">
                        <a:latin typeface="Candar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err="1" smtClean="0">
                          <a:effectLst/>
                        </a:rPr>
                        <a:t>Rabu</a:t>
                      </a:r>
                      <a:r>
                        <a:rPr lang="en-US" sz="1800" dirty="0" smtClean="0">
                          <a:effectLst/>
                        </a:rPr>
                        <a:t>, </a:t>
                      </a:r>
                      <a:r>
                        <a:rPr lang="id-ID" sz="1800" dirty="0" smtClean="0">
                          <a:effectLst/>
                        </a:rPr>
                        <a:t>24 Agustus 016</a:t>
                      </a:r>
                      <a:r>
                        <a:rPr lang="en-US" sz="1800" dirty="0" smtClean="0">
                          <a:effectLst/>
                        </a:rPr>
                        <a:t> </a:t>
                      </a:r>
                    </a:p>
                    <a:p>
                      <a:pPr algn="l"/>
                      <a:endParaRPr lang="en-US" sz="1800" dirty="0">
                        <a:latin typeface="Candara" pitchFamily="34" charset="0"/>
                      </a:endParaRPr>
                    </a:p>
                  </a:txBody>
                  <a:tcPr/>
                </a:tc>
              </a:tr>
              <a:tr h="685864">
                <a:tc>
                  <a:txBody>
                    <a:bodyPr/>
                    <a:lstStyle/>
                    <a:p>
                      <a:pPr marL="0" marR="0">
                        <a:lnSpc>
                          <a:spcPct val="80000"/>
                        </a:lnSpc>
                        <a:spcBef>
                          <a:spcPts val="0"/>
                        </a:spcBef>
                        <a:spcAft>
                          <a:spcPts val="0"/>
                        </a:spcAft>
                      </a:pPr>
                      <a:r>
                        <a:rPr lang="en-US" sz="1800" dirty="0" err="1">
                          <a:effectLst/>
                        </a:rPr>
                        <a:t>Survei</a:t>
                      </a:r>
                      <a:r>
                        <a:rPr lang="en-US" sz="1800" dirty="0">
                          <a:effectLst/>
                        </a:rPr>
                        <a:t> Internal </a:t>
                      </a:r>
                      <a:endParaRPr lang="en-US" sz="1800" dirty="0">
                        <a:effectLst/>
                        <a:latin typeface="Candara" pitchFamily="34" charset="0"/>
                        <a:ea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800" dirty="0" smtClean="0">
                          <a:effectLst/>
                        </a:rPr>
                        <a:t>PESERTA: PNS Kementerian PPN/Bappenas</a:t>
                      </a:r>
                    </a:p>
                    <a:p>
                      <a:pPr marL="0" marR="0" indent="0" algn="l" defTabSz="914400" rtl="0" eaLnBrk="1" fontAlgn="auto" latinLnBrk="0" hangingPunct="1">
                        <a:lnSpc>
                          <a:spcPct val="100000"/>
                        </a:lnSpc>
                        <a:spcBef>
                          <a:spcPts val="0"/>
                        </a:spcBef>
                        <a:spcAft>
                          <a:spcPts val="0"/>
                        </a:spcAft>
                        <a:buClrTx/>
                        <a:buSzTx/>
                        <a:buFontTx/>
                        <a:buNone/>
                        <a:tabLst/>
                        <a:defRPr/>
                      </a:pPr>
                      <a:r>
                        <a:rPr lang="id-ID" sz="1800" dirty="0" smtClean="0">
                          <a:effectLst/>
                        </a:rPr>
                        <a:t>EVALUATOR</a:t>
                      </a:r>
                      <a:r>
                        <a:rPr lang="en-US" sz="1800" dirty="0" smtClean="0">
                          <a:effectLst/>
                        </a:rPr>
                        <a:t>: </a:t>
                      </a:r>
                      <a:r>
                        <a:rPr lang="id-ID" sz="1800" dirty="0" smtClean="0">
                          <a:effectLst/>
                        </a:rPr>
                        <a:t>Tim Evaluasi RB, AKIP, &amp; ZI Kemen. PAN &amp; RB</a:t>
                      </a:r>
                    </a:p>
                  </a:txBody>
                  <a:tcPr marL="68580" marR="68580" marT="0" marB="0"/>
                </a:tc>
                <a:tc>
                  <a:txBody>
                    <a:bodyPr/>
                    <a:lstStyle/>
                    <a:p>
                      <a:pPr marL="0" marR="0" indent="0" algn="ctr">
                        <a:spcBef>
                          <a:spcPts val="0"/>
                        </a:spcBef>
                        <a:spcAft>
                          <a:spcPts val="0"/>
                        </a:spcAft>
                        <a:buFont typeface="Arial" pitchFamily="34" charset="0"/>
                        <a:buNone/>
                      </a:pPr>
                      <a:endParaRPr lang="id-ID" sz="1800" dirty="0" smtClean="0">
                        <a:effectLst/>
                      </a:endParaRPr>
                    </a:p>
                    <a:p>
                      <a:pPr marL="0" marR="0" indent="0" algn="ctr">
                        <a:spcBef>
                          <a:spcPts val="0"/>
                        </a:spcBef>
                        <a:spcAft>
                          <a:spcPts val="0"/>
                        </a:spcAft>
                        <a:buFont typeface="Arial" pitchFamily="34" charset="0"/>
                        <a:buNone/>
                      </a:pPr>
                      <a:r>
                        <a:rPr lang="id-ID" sz="1800" dirty="0" smtClean="0">
                          <a:effectLst/>
                        </a:rPr>
                        <a:t>............ </a:t>
                      </a:r>
                      <a:endParaRPr lang="en-US" sz="1800" dirty="0">
                        <a:effectLst/>
                        <a:latin typeface="Candara" pitchFamily="34" charset="0"/>
                        <a:ea typeface="Times New Roman"/>
                      </a:endParaRPr>
                    </a:p>
                  </a:txBody>
                  <a:tcPr marL="68580" marR="68580" marT="0" marB="0"/>
                </a:tc>
              </a:tr>
              <a:tr h="1082266">
                <a:tc>
                  <a:txBody>
                    <a:bodyPr/>
                    <a:lstStyle/>
                    <a:p>
                      <a:pPr marL="0" marR="0">
                        <a:lnSpc>
                          <a:spcPct val="80000"/>
                        </a:lnSpc>
                        <a:spcBef>
                          <a:spcPts val="0"/>
                        </a:spcBef>
                        <a:spcAft>
                          <a:spcPts val="0"/>
                        </a:spcAft>
                      </a:pPr>
                      <a:r>
                        <a:rPr lang="en-US" sz="1800" dirty="0" err="1">
                          <a:effectLst/>
                        </a:rPr>
                        <a:t>Survei</a:t>
                      </a:r>
                      <a:r>
                        <a:rPr lang="en-US" sz="1800" dirty="0">
                          <a:effectLst/>
                        </a:rPr>
                        <a:t> </a:t>
                      </a:r>
                      <a:r>
                        <a:rPr lang="en-US" sz="1800" dirty="0" err="1">
                          <a:effectLst/>
                        </a:rPr>
                        <a:t>Eksternal</a:t>
                      </a:r>
                      <a:endParaRPr lang="en-US" sz="1800" dirty="0">
                        <a:effectLst/>
                        <a:latin typeface="Candara" pitchFamily="34" charset="0"/>
                        <a:ea typeface="Times New Roman"/>
                      </a:endParaRPr>
                    </a:p>
                  </a:txBody>
                  <a:tcPr marL="68580" marR="68580" marT="0" marB="0"/>
                </a:tc>
                <a:tc>
                  <a:txBody>
                    <a:bodyPr/>
                    <a:lstStyle/>
                    <a:p>
                      <a:pPr marL="0" marR="0">
                        <a:spcBef>
                          <a:spcPts val="0"/>
                        </a:spcBef>
                        <a:spcAft>
                          <a:spcPts val="0"/>
                        </a:spcAft>
                      </a:pPr>
                      <a:r>
                        <a:rPr lang="id-ID" sz="1800" dirty="0" smtClean="0">
                          <a:effectLst/>
                        </a:rPr>
                        <a:t>PESERTA:</a:t>
                      </a:r>
                      <a:endParaRPr lang="id-ID" sz="700" dirty="0" smtClean="0">
                        <a:effectLst/>
                      </a:endParaRPr>
                    </a:p>
                    <a:p>
                      <a:pPr marL="177800" marR="0" indent="-177800">
                        <a:spcBef>
                          <a:spcPts val="0"/>
                        </a:spcBef>
                        <a:spcAft>
                          <a:spcPts val="0"/>
                        </a:spcAft>
                        <a:buFont typeface="Arial" pitchFamily="34" charset="0"/>
                        <a:buChar char="•"/>
                      </a:pPr>
                      <a:r>
                        <a:rPr lang="en-US" sz="1800" dirty="0" err="1" smtClean="0">
                          <a:effectLst/>
                        </a:rPr>
                        <a:t>Mitra</a:t>
                      </a:r>
                      <a:r>
                        <a:rPr lang="en-US" sz="1800" dirty="0" smtClean="0">
                          <a:effectLst/>
                        </a:rPr>
                        <a:t> </a:t>
                      </a:r>
                      <a:r>
                        <a:rPr lang="en-US" sz="1800" dirty="0" err="1" smtClean="0">
                          <a:effectLst/>
                        </a:rPr>
                        <a:t>Kerja</a:t>
                      </a:r>
                      <a:r>
                        <a:rPr lang="en-US" sz="1800" dirty="0" smtClean="0">
                          <a:effectLst/>
                        </a:rPr>
                        <a:t> </a:t>
                      </a:r>
                      <a:r>
                        <a:rPr lang="en-US" sz="1800" dirty="0" err="1" smtClean="0">
                          <a:effectLst/>
                        </a:rPr>
                        <a:t>Deputi</a:t>
                      </a:r>
                      <a:r>
                        <a:rPr lang="en-US" sz="1800" dirty="0" smtClean="0">
                          <a:effectLst/>
                        </a:rPr>
                        <a:t>:</a:t>
                      </a:r>
                      <a:r>
                        <a:rPr lang="id-ID" sz="1800" dirty="0" smtClean="0">
                          <a:effectLst/>
                        </a:rPr>
                        <a:t> </a:t>
                      </a:r>
                      <a:r>
                        <a:rPr lang="en-US" sz="1800" dirty="0" smtClean="0">
                          <a:effectLst/>
                        </a:rPr>
                        <a:t>K/L</a:t>
                      </a:r>
                      <a:r>
                        <a:rPr lang="id-ID" sz="1800" dirty="0" smtClean="0">
                          <a:effectLst/>
                        </a:rPr>
                        <a:t>, </a:t>
                      </a:r>
                      <a:r>
                        <a:rPr lang="en-US" sz="1800" dirty="0" err="1" smtClean="0">
                          <a:effectLst/>
                        </a:rPr>
                        <a:t>Perguruan</a:t>
                      </a:r>
                      <a:r>
                        <a:rPr lang="en-US" sz="1800" dirty="0" smtClean="0">
                          <a:effectLst/>
                        </a:rPr>
                        <a:t> </a:t>
                      </a:r>
                      <a:r>
                        <a:rPr lang="en-US" sz="1800" dirty="0" err="1" smtClean="0">
                          <a:effectLst/>
                        </a:rPr>
                        <a:t>Tinggi</a:t>
                      </a:r>
                      <a:r>
                        <a:rPr lang="id-ID" sz="1800" dirty="0" smtClean="0">
                          <a:effectLst/>
                        </a:rPr>
                        <a:t>, </a:t>
                      </a:r>
                      <a:r>
                        <a:rPr lang="en-US" sz="1800" dirty="0" err="1" smtClean="0">
                          <a:effectLst/>
                        </a:rPr>
                        <a:t>Bappeda</a:t>
                      </a:r>
                      <a:r>
                        <a:rPr lang="en-US" sz="1800" dirty="0" smtClean="0">
                          <a:effectLst/>
                        </a:rPr>
                        <a:t> Prop</a:t>
                      </a:r>
                      <a:endParaRPr lang="id-ID" sz="1800" dirty="0" smtClean="0">
                        <a:effectLst/>
                      </a:endParaRPr>
                    </a:p>
                    <a:p>
                      <a:pPr marL="177800" marR="0" lvl="0" indent="-1778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dirty="0" err="1" smtClean="0">
                          <a:effectLst/>
                        </a:rPr>
                        <a:t>Mitra</a:t>
                      </a:r>
                      <a:r>
                        <a:rPr lang="en-US" sz="1800" dirty="0" smtClean="0">
                          <a:effectLst/>
                        </a:rPr>
                        <a:t> </a:t>
                      </a:r>
                      <a:r>
                        <a:rPr lang="id-ID" sz="1800" dirty="0" smtClean="0">
                          <a:effectLst/>
                        </a:rPr>
                        <a:t>pelayanan publik Pusbindiklatren &amp; Humas</a:t>
                      </a:r>
                      <a:r>
                        <a:rPr lang="id-ID" sz="1800" baseline="0" dirty="0" smtClean="0">
                          <a:effectLst/>
                        </a:rPr>
                        <a:t> &amp; TUP</a:t>
                      </a:r>
                    </a:p>
                    <a:p>
                      <a:pPr marL="0" marR="0" lvl="0" indent="0" algn="l" defTabSz="914400" rtl="0" eaLnBrk="1" fontAlgn="auto" latinLnBrk="0" hangingPunct="1">
                        <a:lnSpc>
                          <a:spcPct val="100000"/>
                        </a:lnSpc>
                        <a:spcBef>
                          <a:spcPts val="0"/>
                        </a:spcBef>
                        <a:spcAft>
                          <a:spcPts val="0"/>
                        </a:spcAft>
                        <a:buClrTx/>
                        <a:buSzTx/>
                        <a:buFont typeface="Symbol"/>
                        <a:buNone/>
                        <a:tabLst/>
                        <a:defRPr/>
                      </a:pPr>
                      <a:r>
                        <a:rPr lang="id-ID" sz="1800" baseline="0" dirty="0" smtClean="0">
                          <a:effectLst/>
                          <a:latin typeface="Candara" pitchFamily="34" charset="0"/>
                          <a:ea typeface="Times New Roman"/>
                        </a:rPr>
                        <a:t>EVALUATOR: BPS</a:t>
                      </a:r>
                      <a:endParaRPr lang="en-US" sz="1800" dirty="0" smtClean="0">
                        <a:effectLst/>
                        <a:latin typeface="Candara" pitchFamily="34" charset="0"/>
                        <a:ea typeface="Times New Roman"/>
                      </a:endParaRPr>
                    </a:p>
                  </a:txBody>
                  <a:tcPr marL="68580" marR="68580" marT="0" marB="0"/>
                </a:tc>
                <a:tc>
                  <a:txBody>
                    <a:bodyPr/>
                    <a:lstStyle/>
                    <a:p>
                      <a:pPr marL="0" marR="0" algn="ctr">
                        <a:spcBef>
                          <a:spcPts val="0"/>
                        </a:spcBef>
                        <a:spcAft>
                          <a:spcPts val="0"/>
                        </a:spcAft>
                      </a:pPr>
                      <a:endParaRPr lang="id-ID" sz="1800" dirty="0" smtClean="0">
                        <a:effectLst/>
                        <a:latin typeface="Candara" pitchFamily="34" charset="0"/>
                        <a:ea typeface="Times New Roman"/>
                      </a:endParaRPr>
                    </a:p>
                    <a:p>
                      <a:pPr marL="0" marR="0" algn="ctr">
                        <a:spcBef>
                          <a:spcPts val="0"/>
                        </a:spcBef>
                        <a:spcAft>
                          <a:spcPts val="0"/>
                        </a:spcAft>
                      </a:pPr>
                      <a:r>
                        <a:rPr lang="id-ID" sz="1800" dirty="0" smtClean="0">
                          <a:effectLst/>
                          <a:latin typeface="Candara" pitchFamily="34" charset="0"/>
                          <a:ea typeface="Times New Roman"/>
                        </a:rPr>
                        <a:t>............</a:t>
                      </a:r>
                      <a:endParaRPr lang="en-US" sz="1800" dirty="0">
                        <a:effectLst/>
                        <a:latin typeface="Candara" pitchFamily="34" charset="0"/>
                        <a:ea typeface="Times New Roman"/>
                      </a:endParaRPr>
                    </a:p>
                  </a:txBody>
                  <a:tcPr marL="68580" marR="68580" marT="0" marB="0"/>
                </a:tc>
              </a:tr>
              <a:tr h="977976">
                <a:tc>
                  <a:txBody>
                    <a:bodyPr/>
                    <a:lstStyle/>
                    <a:p>
                      <a:pPr marL="0" marR="0">
                        <a:lnSpc>
                          <a:spcPct val="80000"/>
                        </a:lnSpc>
                        <a:spcBef>
                          <a:spcPts val="0"/>
                        </a:spcBef>
                        <a:spcAft>
                          <a:spcPts val="0"/>
                        </a:spcAft>
                      </a:pPr>
                      <a:r>
                        <a:rPr lang="en-US" sz="1800" dirty="0" err="1"/>
                        <a:t>Verifikasi</a:t>
                      </a:r>
                      <a:r>
                        <a:rPr lang="en-US" sz="1800" dirty="0"/>
                        <a:t> Data </a:t>
                      </a:r>
                      <a:r>
                        <a:rPr lang="en-US" sz="1800" dirty="0" err="1"/>
                        <a:t>dan</a:t>
                      </a:r>
                      <a:r>
                        <a:rPr lang="en-US" sz="1800" dirty="0"/>
                        <a:t> Interview RB</a:t>
                      </a:r>
                      <a:endParaRPr lang="en-US" sz="1800" b="1" dirty="0">
                        <a:latin typeface="Candara" pitchFamily="34" charset="0"/>
                        <a:ea typeface="Times New Roman"/>
                      </a:endParaRPr>
                    </a:p>
                  </a:txBody>
                  <a:tcPr marL="68580" marR="68580" marT="0" marB="0"/>
                </a:tc>
                <a:tc>
                  <a:txBody>
                    <a:bodyPr/>
                    <a:lstStyle/>
                    <a:p>
                      <a:pPr marL="900113" marR="0" lvl="0" indent="-900113">
                        <a:spcBef>
                          <a:spcPts val="0"/>
                        </a:spcBef>
                        <a:spcAft>
                          <a:spcPts val="0"/>
                        </a:spcAft>
                        <a:buFont typeface="Symbol"/>
                        <a:buNone/>
                      </a:pPr>
                      <a:r>
                        <a:rPr lang="id-ID" sz="1800" dirty="0" smtClean="0"/>
                        <a:t>PESERTA: </a:t>
                      </a:r>
                      <a:r>
                        <a:rPr lang="en-US" sz="1800" dirty="0" err="1" smtClean="0"/>
                        <a:t>Sesmen</a:t>
                      </a:r>
                      <a:r>
                        <a:rPr lang="en-US" sz="1800" dirty="0" smtClean="0"/>
                        <a:t>/</a:t>
                      </a:r>
                      <a:r>
                        <a:rPr lang="en-US" sz="1800" dirty="0" err="1" smtClean="0"/>
                        <a:t>Sestama</a:t>
                      </a:r>
                      <a:r>
                        <a:rPr lang="id-ID" sz="1800" dirty="0" smtClean="0"/>
                        <a:t>, </a:t>
                      </a:r>
                      <a:r>
                        <a:rPr lang="en-US" sz="1800" dirty="0" err="1" smtClean="0"/>
                        <a:t>Irtama</a:t>
                      </a:r>
                      <a:r>
                        <a:rPr lang="id-ID" sz="1800" dirty="0" smtClean="0"/>
                        <a:t>, </a:t>
                      </a:r>
                      <a:r>
                        <a:rPr lang="en-US" sz="1800" dirty="0" err="1" smtClean="0"/>
                        <a:t>Renortala</a:t>
                      </a:r>
                      <a:r>
                        <a:rPr lang="id-ID" sz="1800" dirty="0" smtClean="0"/>
                        <a:t>, </a:t>
                      </a:r>
                      <a:r>
                        <a:rPr lang="en-US" sz="1800" dirty="0" smtClean="0"/>
                        <a:t>IBKK</a:t>
                      </a:r>
                      <a:r>
                        <a:rPr lang="id-ID" sz="1800" dirty="0" smtClean="0"/>
                        <a:t>, </a:t>
                      </a:r>
                      <a:r>
                        <a:rPr lang="en-US" sz="1800" dirty="0" smtClean="0"/>
                        <a:t>PIC </a:t>
                      </a:r>
                      <a:r>
                        <a:rPr lang="en-US" sz="1800" dirty="0"/>
                        <a:t>Area </a:t>
                      </a:r>
                      <a:r>
                        <a:rPr lang="en-US" sz="1800" dirty="0" err="1" smtClean="0"/>
                        <a:t>Perubahan</a:t>
                      </a:r>
                      <a:r>
                        <a:rPr lang="id-ID" sz="1800" dirty="0" smtClean="0"/>
                        <a:t>.</a:t>
                      </a:r>
                    </a:p>
                    <a:p>
                      <a:pPr marL="0" marR="0" lvl="0" indent="0">
                        <a:spcBef>
                          <a:spcPts val="0"/>
                        </a:spcBef>
                        <a:spcAft>
                          <a:spcPts val="0"/>
                        </a:spcAft>
                        <a:buFont typeface="Symbol"/>
                        <a:buNone/>
                      </a:pPr>
                      <a:r>
                        <a:rPr lang="id-ID" sz="1800" dirty="0" smtClean="0">
                          <a:latin typeface="Candara" pitchFamily="34" charset="0"/>
                          <a:ea typeface="Times New Roman"/>
                        </a:rPr>
                        <a:t>EVALUATOR:</a:t>
                      </a:r>
                      <a:r>
                        <a:rPr lang="id-ID" sz="1800" baseline="0" dirty="0" smtClean="0">
                          <a:latin typeface="Candara" pitchFamily="34" charset="0"/>
                          <a:ea typeface="Times New Roman"/>
                        </a:rPr>
                        <a:t> Kemen. PAN &amp; RB</a:t>
                      </a:r>
                      <a:endParaRPr lang="en-US" sz="1800" dirty="0">
                        <a:latin typeface="Candara" pitchFamily="34" charset="0"/>
                        <a:ea typeface="Times New Roman"/>
                      </a:endParaRPr>
                    </a:p>
                  </a:txBody>
                  <a:tcPr marL="68580" marR="68580" marT="0" marB="0"/>
                </a:tc>
                <a:tc>
                  <a:txBody>
                    <a:bodyPr/>
                    <a:lstStyle/>
                    <a:p>
                      <a:pPr marL="0" marR="0" algn="ctr">
                        <a:spcBef>
                          <a:spcPts val="0"/>
                        </a:spcBef>
                        <a:spcAft>
                          <a:spcPts val="0"/>
                        </a:spcAft>
                      </a:pPr>
                      <a:endParaRPr lang="id-ID" sz="1800" dirty="0" smtClean="0">
                        <a:latin typeface="+mn-lt"/>
                        <a:ea typeface="+mn-ea"/>
                      </a:endParaRPr>
                    </a:p>
                    <a:p>
                      <a:pPr marL="0" marR="0" algn="ctr">
                        <a:spcBef>
                          <a:spcPts val="0"/>
                        </a:spcBef>
                        <a:spcAft>
                          <a:spcPts val="0"/>
                        </a:spcAft>
                      </a:pPr>
                      <a:r>
                        <a:rPr lang="id-ID" sz="1800" dirty="0" smtClean="0">
                          <a:latin typeface="+mn-lt"/>
                          <a:ea typeface="+mn-ea"/>
                        </a:rPr>
                        <a:t>...........</a:t>
                      </a:r>
                      <a:endParaRPr lang="en-US" sz="1800" dirty="0">
                        <a:latin typeface="Candara" pitchFamily="34" charset="0"/>
                        <a:ea typeface="Times New Roman"/>
                      </a:endParaRPr>
                    </a:p>
                  </a:txBody>
                  <a:tcPr marL="68580" marR="68580" marT="0" marB="0"/>
                </a:tc>
              </a:tr>
              <a:tr h="845960">
                <a:tc>
                  <a:txBody>
                    <a:bodyPr/>
                    <a:lstStyle/>
                    <a:p>
                      <a:pPr marL="0" marR="0">
                        <a:lnSpc>
                          <a:spcPct val="80000"/>
                        </a:lnSpc>
                        <a:spcBef>
                          <a:spcPts val="0"/>
                        </a:spcBef>
                        <a:spcAft>
                          <a:spcPts val="0"/>
                        </a:spcAft>
                      </a:pPr>
                      <a:r>
                        <a:rPr lang="id-ID" sz="1800" i="1" dirty="0" smtClean="0"/>
                        <a:t>Exit</a:t>
                      </a:r>
                      <a:r>
                        <a:rPr lang="id-ID" sz="1800" i="1" baseline="0" dirty="0" smtClean="0"/>
                        <a:t> Meeting</a:t>
                      </a:r>
                      <a:endParaRPr lang="en-US" sz="1800" b="1" i="1" dirty="0">
                        <a:latin typeface="Candara" pitchFamily="34" charset="0"/>
                        <a:ea typeface="Times New Roman"/>
                      </a:endParaRPr>
                    </a:p>
                  </a:txBody>
                  <a:tcPr marL="68580" marR="68580" marT="0" marB="0"/>
                </a:tc>
                <a:tc>
                  <a:txBody>
                    <a:bodyPr/>
                    <a:lstStyle/>
                    <a:p>
                      <a:pPr marL="900113" marR="0" lvl="0" indent="-900113">
                        <a:spcBef>
                          <a:spcPts val="0"/>
                        </a:spcBef>
                        <a:spcAft>
                          <a:spcPts val="0"/>
                        </a:spcAft>
                        <a:buFont typeface="Symbol"/>
                        <a:buNone/>
                      </a:pPr>
                      <a:r>
                        <a:rPr lang="id-ID" sz="1800" dirty="0" smtClean="0"/>
                        <a:t>PESERTA:</a:t>
                      </a:r>
                      <a:r>
                        <a:rPr lang="id-ID" sz="1800" baseline="0" dirty="0" smtClean="0"/>
                        <a:t> </a:t>
                      </a:r>
                      <a:r>
                        <a:rPr lang="en-US" sz="1800" dirty="0" err="1" smtClean="0"/>
                        <a:t>Sesmen</a:t>
                      </a:r>
                      <a:r>
                        <a:rPr lang="en-US" sz="1800" dirty="0" smtClean="0"/>
                        <a:t>/</a:t>
                      </a:r>
                      <a:r>
                        <a:rPr lang="en-US" sz="1800" dirty="0" err="1" smtClean="0"/>
                        <a:t>Sestama</a:t>
                      </a:r>
                      <a:r>
                        <a:rPr lang="id-ID" sz="1800" dirty="0" smtClean="0"/>
                        <a:t>,</a:t>
                      </a:r>
                      <a:r>
                        <a:rPr lang="id-ID" sz="1800" baseline="0" dirty="0" smtClean="0"/>
                        <a:t> </a:t>
                      </a:r>
                      <a:r>
                        <a:rPr lang="en-US" sz="1800" dirty="0" err="1" smtClean="0"/>
                        <a:t>Irtama</a:t>
                      </a:r>
                      <a:r>
                        <a:rPr lang="id-ID" sz="1800" dirty="0" smtClean="0"/>
                        <a:t>, </a:t>
                      </a:r>
                      <a:r>
                        <a:rPr lang="en-US" sz="1800" dirty="0" err="1" smtClean="0"/>
                        <a:t>Renortala</a:t>
                      </a:r>
                      <a:r>
                        <a:rPr lang="id-ID" sz="1800" dirty="0" smtClean="0"/>
                        <a:t>, </a:t>
                      </a:r>
                      <a:r>
                        <a:rPr lang="en-US" sz="1800" dirty="0" smtClean="0"/>
                        <a:t>IBKK</a:t>
                      </a:r>
                      <a:r>
                        <a:rPr lang="id-ID" sz="1800" dirty="0" smtClean="0"/>
                        <a:t>, </a:t>
                      </a:r>
                      <a:r>
                        <a:rPr lang="en-US" sz="1800" dirty="0" smtClean="0"/>
                        <a:t>PIC </a:t>
                      </a:r>
                      <a:r>
                        <a:rPr lang="en-US" sz="1800" dirty="0"/>
                        <a:t>Area </a:t>
                      </a:r>
                      <a:r>
                        <a:rPr lang="en-US" sz="1800" dirty="0" err="1" smtClean="0"/>
                        <a:t>Perubahan</a:t>
                      </a:r>
                      <a:endParaRPr lang="id-ID" sz="1800" dirty="0" smtClean="0"/>
                    </a:p>
                    <a:p>
                      <a:pPr marL="0" marR="0" lvl="0" indent="0">
                        <a:spcBef>
                          <a:spcPts val="0"/>
                        </a:spcBef>
                        <a:spcAft>
                          <a:spcPts val="0"/>
                        </a:spcAft>
                        <a:buFont typeface="Symbol"/>
                        <a:buNone/>
                      </a:pPr>
                      <a:r>
                        <a:rPr lang="id-ID" sz="1800" dirty="0" smtClean="0">
                          <a:latin typeface="Candara" pitchFamily="34" charset="0"/>
                          <a:ea typeface="Times New Roman"/>
                        </a:rPr>
                        <a:t>EVALUATOR: Kemen.</a:t>
                      </a:r>
                      <a:r>
                        <a:rPr lang="id-ID" sz="1800" baseline="0" dirty="0" smtClean="0">
                          <a:latin typeface="Candara" pitchFamily="34" charset="0"/>
                          <a:ea typeface="Times New Roman"/>
                        </a:rPr>
                        <a:t> PAN dan RB.</a:t>
                      </a:r>
                      <a:endParaRPr lang="en-US" sz="1800" dirty="0">
                        <a:latin typeface="Candara" pitchFamily="34" charset="0"/>
                        <a:ea typeface="Times New Roman"/>
                      </a:endParaRPr>
                    </a:p>
                  </a:txBody>
                  <a:tcPr marL="68580" marR="68580" marT="0" marB="0"/>
                </a:tc>
                <a:tc>
                  <a:txBody>
                    <a:bodyPr/>
                    <a:lstStyle/>
                    <a:p>
                      <a:pPr marL="0" marR="0" algn="ctr">
                        <a:spcBef>
                          <a:spcPts val="0"/>
                        </a:spcBef>
                        <a:spcAft>
                          <a:spcPts val="0"/>
                        </a:spcAft>
                      </a:pPr>
                      <a:endParaRPr lang="id-ID" sz="1800" dirty="0" smtClean="0">
                        <a:latin typeface="+mn-lt"/>
                        <a:ea typeface="+mn-ea"/>
                      </a:endParaRPr>
                    </a:p>
                    <a:p>
                      <a:pPr marL="0" marR="0" algn="ctr">
                        <a:spcBef>
                          <a:spcPts val="0"/>
                        </a:spcBef>
                        <a:spcAft>
                          <a:spcPts val="0"/>
                        </a:spcAft>
                      </a:pPr>
                      <a:r>
                        <a:rPr lang="id-ID" sz="1800" dirty="0" smtClean="0">
                          <a:latin typeface="+mn-lt"/>
                          <a:ea typeface="+mn-ea"/>
                        </a:rPr>
                        <a:t>...........</a:t>
                      </a:r>
                      <a:endParaRPr lang="en-US" sz="1800" dirty="0">
                        <a:latin typeface="Candara" pitchFamily="34" charset="0"/>
                        <a:ea typeface="Times New Roman"/>
                      </a:endParaRPr>
                    </a:p>
                  </a:txBody>
                  <a:tcPr marL="68580" marR="68580" marT="0" marB="0"/>
                </a:tc>
              </a:tr>
            </a:tbl>
          </a:graphicData>
        </a:graphic>
      </p:graphicFrame>
    </p:spTree>
    <p:extLst>
      <p:ext uri="{BB962C8B-B14F-4D97-AF65-F5344CB8AC3E}">
        <p14:creationId xmlns:p14="http://schemas.microsoft.com/office/powerpoint/2010/main" val="714585056"/>
      </p:ext>
    </p:extLst>
  </p:cSld>
  <p:clrMapOvr>
    <a:masterClrMapping/>
  </p:clrMapOvr>
  <p:transition>
    <p:wipe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6614709" y="6188075"/>
            <a:ext cx="2133600" cy="365125"/>
          </a:xfrm>
        </p:spPr>
        <p:txBody>
          <a:bodyPr/>
          <a:lstStyle/>
          <a:p>
            <a:fld id="{192C646E-8A71-4229-9321-274B093DFD02}" type="slidenum">
              <a:rPr lang="en-US" smtClean="0"/>
              <a:pPr/>
              <a:t>23</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281680839"/>
              </p:ext>
            </p:extLst>
          </p:nvPr>
        </p:nvGraphicFramePr>
        <p:xfrm>
          <a:off x="76200" y="993585"/>
          <a:ext cx="4114800" cy="5407214"/>
        </p:xfrm>
        <a:graphic>
          <a:graphicData uri="http://schemas.openxmlformats.org/drawingml/2006/table">
            <a:tbl>
              <a:tblPr firstRow="1" firstCol="1" bandRow="1">
                <a:tableStyleId>{FABFCF23-3B69-468F-B69F-88F6DE6A72F2}</a:tableStyleId>
              </a:tblPr>
              <a:tblGrid>
                <a:gridCol w="537782"/>
                <a:gridCol w="2510218"/>
                <a:gridCol w="1066800"/>
              </a:tblGrid>
              <a:tr h="476161">
                <a:tc gridSpan="2">
                  <a:txBody>
                    <a:bodyPr/>
                    <a:lstStyle/>
                    <a:p>
                      <a:pPr algn="ctr">
                        <a:lnSpc>
                          <a:spcPct val="115000"/>
                        </a:lnSpc>
                        <a:spcAft>
                          <a:spcPts val="0"/>
                        </a:spcAft>
                      </a:pPr>
                      <a:r>
                        <a:rPr lang="id-ID" sz="1800" dirty="0" smtClean="0">
                          <a:effectLst/>
                          <a:latin typeface="Candara" pitchFamily="34" charset="0"/>
                        </a:rPr>
                        <a:t>KOMPONEN</a:t>
                      </a:r>
                      <a:endParaRPr lang="id-ID" sz="1800" dirty="0">
                        <a:solidFill>
                          <a:schemeClr val="bg1"/>
                        </a:solidFill>
                        <a:effectLst/>
                        <a:latin typeface="Candara" pitchFamily="34" charset="0"/>
                        <a:ea typeface="Calibri"/>
                        <a:cs typeface="Times New Roman"/>
                      </a:endParaRPr>
                    </a:p>
                  </a:txBody>
                  <a:tcPr marL="65007" marR="65007" marT="0" marB="0" anchor="ctr">
                    <a:solidFill>
                      <a:schemeClr val="accent1"/>
                    </a:solidFill>
                  </a:tcPr>
                </a:tc>
                <a:tc hMerge="1">
                  <a:txBody>
                    <a:bodyPr/>
                    <a:lstStyle/>
                    <a:p>
                      <a:pPr algn="ctr">
                        <a:lnSpc>
                          <a:spcPct val="115000"/>
                        </a:lnSpc>
                        <a:spcAft>
                          <a:spcPts val="0"/>
                        </a:spcAft>
                      </a:pPr>
                      <a:endParaRPr lang="id-ID" sz="1800" dirty="0">
                        <a:solidFill>
                          <a:schemeClr val="bg1"/>
                        </a:solidFill>
                        <a:effectLst/>
                        <a:latin typeface="+mn-lt"/>
                        <a:ea typeface="Calibri"/>
                        <a:cs typeface="Times New Roman"/>
                      </a:endParaRPr>
                    </a:p>
                  </a:txBody>
                  <a:tcPr marL="86676" marR="86676" marT="0" marB="0" anchor="ctr"/>
                </a:tc>
                <a:tc>
                  <a:txBody>
                    <a:bodyPr/>
                    <a:lstStyle/>
                    <a:p>
                      <a:pPr algn="ctr">
                        <a:lnSpc>
                          <a:spcPct val="115000"/>
                        </a:lnSpc>
                        <a:spcAft>
                          <a:spcPts val="0"/>
                        </a:spcAft>
                      </a:pPr>
                      <a:r>
                        <a:rPr lang="id-ID" sz="1800" dirty="0" smtClean="0">
                          <a:effectLst/>
                          <a:latin typeface="Candara" pitchFamily="34" charset="0"/>
                        </a:rPr>
                        <a:t>BOBOT</a:t>
                      </a:r>
                      <a:endParaRPr lang="id-ID" sz="1800" dirty="0">
                        <a:effectLst/>
                        <a:latin typeface="Candara" pitchFamily="34" charset="0"/>
                        <a:ea typeface="Calibri"/>
                        <a:cs typeface="Times New Roman"/>
                      </a:endParaRPr>
                    </a:p>
                  </a:txBody>
                  <a:tcPr marL="65007" marR="65007" marT="0" marB="0" anchor="ctr">
                    <a:solidFill>
                      <a:schemeClr val="accent1"/>
                    </a:solidFill>
                  </a:tcPr>
                </a:tc>
              </a:tr>
              <a:tr h="335275">
                <a:tc gridSpan="2">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id-ID" sz="1800" dirty="0" smtClean="0">
                          <a:effectLst/>
                          <a:latin typeface="Candara" pitchFamily="34" charset="0"/>
                        </a:rPr>
                        <a:t>A. PROSES</a:t>
                      </a:r>
                      <a:endParaRPr lang="id-ID" sz="1800" dirty="0">
                        <a:effectLst/>
                        <a:latin typeface="Candara" pitchFamily="34" charset="0"/>
                        <a:ea typeface="Calibri"/>
                        <a:cs typeface="Times New Roman"/>
                      </a:endParaRPr>
                    </a:p>
                  </a:txBody>
                  <a:tcPr marL="65007" marR="65007" marT="0" marB="0" anchor="ctr"/>
                </a:tc>
                <a:tc hMerge="1">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id-ID" sz="1800" dirty="0">
                        <a:effectLst/>
                        <a:latin typeface="+mn-lt"/>
                        <a:ea typeface="Calibri"/>
                        <a:cs typeface="Times New Roman"/>
                      </a:endParaRPr>
                    </a:p>
                  </a:txBody>
                  <a:tcPr marL="86676" marR="86676" marT="0" marB="0" anchor="ctr"/>
                </a:tc>
                <a:tc>
                  <a:txBody>
                    <a:bodyPr/>
                    <a:lstStyle/>
                    <a:p>
                      <a:pPr algn="ctr">
                        <a:lnSpc>
                          <a:spcPct val="115000"/>
                        </a:lnSpc>
                        <a:spcAft>
                          <a:spcPts val="0"/>
                        </a:spcAft>
                        <a:tabLst>
                          <a:tab pos="1101725" algn="l"/>
                        </a:tabLst>
                      </a:pPr>
                      <a:endParaRPr lang="id-ID" sz="1800" dirty="0">
                        <a:effectLst/>
                        <a:latin typeface="Candara" pitchFamily="34" charset="0"/>
                        <a:ea typeface="Calibri"/>
                        <a:cs typeface="Times New Roman"/>
                      </a:endParaRPr>
                    </a:p>
                  </a:txBody>
                  <a:tcPr marL="65007" marR="65007" marT="0" marB="0" anchor="ctr"/>
                </a:tc>
              </a:tr>
              <a:tr h="331183">
                <a:tc>
                  <a:txBody>
                    <a:bodyPr/>
                    <a:lstStyle/>
                    <a:p>
                      <a:pPr algn="ctr">
                        <a:lnSpc>
                          <a:spcPct val="115000"/>
                        </a:lnSpc>
                        <a:spcAft>
                          <a:spcPts val="0"/>
                        </a:spcAft>
                      </a:pPr>
                      <a:r>
                        <a:rPr lang="id-ID" sz="1800" dirty="0" smtClean="0">
                          <a:effectLst/>
                          <a:latin typeface="Candara" pitchFamily="34" charset="0"/>
                          <a:ea typeface="Calibri"/>
                          <a:cs typeface="Times New Roman"/>
                        </a:rPr>
                        <a:t>1</a:t>
                      </a:r>
                      <a:endParaRPr lang="id-ID" sz="1800" dirty="0">
                        <a:effectLst/>
                        <a:latin typeface="Candara" pitchFamily="34" charset="0"/>
                        <a:ea typeface="Calibri"/>
                        <a:cs typeface="Times New Roman"/>
                      </a:endParaRPr>
                    </a:p>
                  </a:txBody>
                  <a:tcPr marL="65007" marR="65007" marT="0" marB="0"/>
                </a:tc>
                <a:tc>
                  <a:txBody>
                    <a:bodyPr/>
                    <a:lstStyle/>
                    <a:p>
                      <a:pPr>
                        <a:lnSpc>
                          <a:spcPct val="115000"/>
                        </a:lnSpc>
                        <a:spcAft>
                          <a:spcPts val="0"/>
                        </a:spcAft>
                      </a:pPr>
                      <a:r>
                        <a:rPr lang="id-ID" sz="1800" dirty="0">
                          <a:effectLst/>
                          <a:latin typeface="Candara" pitchFamily="34" charset="0"/>
                        </a:rPr>
                        <a:t>Manajemen Perubahan </a:t>
                      </a:r>
                      <a:endParaRPr lang="id-ID" sz="180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dirty="0" smtClean="0">
                          <a:effectLst/>
                          <a:latin typeface="Candara" pitchFamily="34" charset="0"/>
                        </a:rPr>
                        <a:t>5</a:t>
                      </a:r>
                      <a:endParaRPr lang="id-ID" sz="1800" dirty="0">
                        <a:effectLst/>
                        <a:latin typeface="Candara" pitchFamily="34" charset="0"/>
                        <a:ea typeface="Calibri"/>
                        <a:cs typeface="Times New Roman"/>
                      </a:endParaRPr>
                    </a:p>
                  </a:txBody>
                  <a:tcPr marL="65007" marR="65007" marT="0" marB="0" anchor="ctr"/>
                </a:tc>
              </a:tr>
              <a:tr h="683046">
                <a:tc>
                  <a:txBody>
                    <a:bodyPr/>
                    <a:lstStyle/>
                    <a:p>
                      <a:pPr algn="ctr">
                        <a:lnSpc>
                          <a:spcPct val="115000"/>
                        </a:lnSpc>
                        <a:spcAft>
                          <a:spcPts val="0"/>
                        </a:spcAft>
                      </a:pPr>
                      <a:r>
                        <a:rPr lang="id-ID" sz="1800" dirty="0" smtClean="0">
                          <a:effectLst/>
                          <a:latin typeface="Candara" pitchFamily="34" charset="0"/>
                          <a:ea typeface="Calibri"/>
                          <a:cs typeface="Times New Roman"/>
                        </a:rPr>
                        <a:t>2</a:t>
                      </a:r>
                      <a:endParaRPr lang="id-ID" sz="1800" dirty="0">
                        <a:effectLst/>
                        <a:latin typeface="Candara" pitchFamily="34" charset="0"/>
                        <a:ea typeface="Calibri"/>
                        <a:cs typeface="Times New Roman"/>
                      </a:endParaRPr>
                    </a:p>
                  </a:txBody>
                  <a:tcPr marL="65007" marR="65007" marT="0" marB="0"/>
                </a:tc>
                <a:tc>
                  <a:txBody>
                    <a:bodyPr/>
                    <a:lstStyle/>
                    <a:p>
                      <a:pPr>
                        <a:lnSpc>
                          <a:spcPct val="115000"/>
                        </a:lnSpc>
                        <a:spcAft>
                          <a:spcPts val="0"/>
                        </a:spcAft>
                      </a:pPr>
                      <a:r>
                        <a:rPr lang="id-ID" sz="1800" dirty="0">
                          <a:effectLst/>
                          <a:latin typeface="Candara" pitchFamily="34" charset="0"/>
                        </a:rPr>
                        <a:t>Penataan Peraturan Perundang-undangan </a:t>
                      </a:r>
                      <a:endParaRPr lang="id-ID" sz="180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dirty="0" smtClean="0">
                          <a:effectLst/>
                          <a:latin typeface="Candara" pitchFamily="34" charset="0"/>
                        </a:rPr>
                        <a:t>5</a:t>
                      </a:r>
                      <a:endParaRPr lang="id-ID" sz="1800" dirty="0">
                        <a:effectLst/>
                        <a:latin typeface="Candara" pitchFamily="34" charset="0"/>
                        <a:ea typeface="Calibri"/>
                        <a:cs typeface="Times New Roman"/>
                      </a:endParaRPr>
                    </a:p>
                  </a:txBody>
                  <a:tcPr marL="65007" marR="65007" marT="0" marB="0" anchor="ctr"/>
                </a:tc>
              </a:tr>
              <a:tr h="647000">
                <a:tc>
                  <a:txBody>
                    <a:bodyPr/>
                    <a:lstStyle/>
                    <a:p>
                      <a:pPr algn="ctr">
                        <a:lnSpc>
                          <a:spcPct val="115000"/>
                        </a:lnSpc>
                        <a:spcAft>
                          <a:spcPts val="0"/>
                        </a:spcAft>
                      </a:pPr>
                      <a:r>
                        <a:rPr lang="id-ID" sz="1800" dirty="0" smtClean="0">
                          <a:effectLst/>
                          <a:latin typeface="Candara" pitchFamily="34" charset="0"/>
                          <a:ea typeface="Calibri"/>
                          <a:cs typeface="Times New Roman"/>
                        </a:rPr>
                        <a:t>3</a:t>
                      </a:r>
                      <a:endParaRPr lang="id-ID" sz="1800" dirty="0">
                        <a:effectLst/>
                        <a:latin typeface="Candara" pitchFamily="34" charset="0"/>
                        <a:ea typeface="Calibri"/>
                        <a:cs typeface="Times New Roman"/>
                      </a:endParaRPr>
                    </a:p>
                  </a:txBody>
                  <a:tcPr marL="65007" marR="65007" marT="0" marB="0"/>
                </a:tc>
                <a:tc>
                  <a:txBody>
                    <a:bodyPr/>
                    <a:lstStyle/>
                    <a:p>
                      <a:pPr>
                        <a:lnSpc>
                          <a:spcPct val="115000"/>
                        </a:lnSpc>
                        <a:spcAft>
                          <a:spcPts val="0"/>
                        </a:spcAft>
                      </a:pPr>
                      <a:r>
                        <a:rPr lang="id-ID" sz="1800" dirty="0">
                          <a:effectLst/>
                          <a:latin typeface="Candara" pitchFamily="34" charset="0"/>
                        </a:rPr>
                        <a:t>Penataan &amp; Penguatan Organisasi </a:t>
                      </a:r>
                      <a:endParaRPr lang="id-ID" sz="180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dirty="0" smtClean="0">
                          <a:effectLst/>
                          <a:latin typeface="Candara" pitchFamily="34" charset="0"/>
                        </a:rPr>
                        <a:t>6</a:t>
                      </a:r>
                      <a:endParaRPr lang="id-ID" sz="1800" dirty="0">
                        <a:effectLst/>
                        <a:latin typeface="Candara" pitchFamily="34" charset="0"/>
                        <a:ea typeface="Calibri"/>
                        <a:cs typeface="Times New Roman"/>
                      </a:endParaRPr>
                    </a:p>
                  </a:txBody>
                  <a:tcPr marL="65007" marR="65007" marT="0" marB="0" anchor="ctr"/>
                </a:tc>
              </a:tr>
              <a:tr h="331183">
                <a:tc>
                  <a:txBody>
                    <a:bodyPr/>
                    <a:lstStyle/>
                    <a:p>
                      <a:pPr algn="ctr">
                        <a:lnSpc>
                          <a:spcPct val="115000"/>
                        </a:lnSpc>
                        <a:spcAft>
                          <a:spcPts val="0"/>
                        </a:spcAft>
                      </a:pPr>
                      <a:r>
                        <a:rPr lang="id-ID" sz="1800" dirty="0" smtClean="0">
                          <a:effectLst/>
                          <a:latin typeface="Candara" pitchFamily="34" charset="0"/>
                          <a:ea typeface="Calibri"/>
                          <a:cs typeface="Times New Roman"/>
                        </a:rPr>
                        <a:t>4</a:t>
                      </a:r>
                      <a:endParaRPr lang="id-ID" sz="1800" dirty="0">
                        <a:effectLst/>
                        <a:latin typeface="Candara" pitchFamily="34" charset="0"/>
                        <a:ea typeface="Calibri"/>
                        <a:cs typeface="Times New Roman"/>
                      </a:endParaRPr>
                    </a:p>
                  </a:txBody>
                  <a:tcPr marL="65007" marR="65007" marT="0" marB="0"/>
                </a:tc>
                <a:tc>
                  <a:txBody>
                    <a:bodyPr/>
                    <a:lstStyle/>
                    <a:p>
                      <a:pPr>
                        <a:lnSpc>
                          <a:spcPct val="115000"/>
                        </a:lnSpc>
                        <a:spcAft>
                          <a:spcPts val="0"/>
                        </a:spcAft>
                      </a:pPr>
                      <a:r>
                        <a:rPr lang="id-ID" sz="1800" dirty="0">
                          <a:effectLst/>
                          <a:latin typeface="Candara" pitchFamily="34" charset="0"/>
                        </a:rPr>
                        <a:t>Penataan Tatalaksana </a:t>
                      </a:r>
                      <a:endParaRPr lang="id-ID" sz="180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dirty="0" smtClean="0">
                          <a:effectLst/>
                          <a:latin typeface="Candara" pitchFamily="34" charset="0"/>
                        </a:rPr>
                        <a:t>5</a:t>
                      </a:r>
                      <a:endParaRPr lang="id-ID" sz="1800" dirty="0">
                        <a:effectLst/>
                        <a:latin typeface="Candara" pitchFamily="34" charset="0"/>
                        <a:ea typeface="Calibri"/>
                        <a:cs typeface="Times New Roman"/>
                      </a:endParaRPr>
                    </a:p>
                  </a:txBody>
                  <a:tcPr marL="65007" marR="65007" marT="0" marB="0" anchor="ctr"/>
                </a:tc>
              </a:tr>
              <a:tr h="647000">
                <a:tc>
                  <a:txBody>
                    <a:bodyPr/>
                    <a:lstStyle/>
                    <a:p>
                      <a:pPr algn="ctr">
                        <a:lnSpc>
                          <a:spcPct val="115000"/>
                        </a:lnSpc>
                        <a:spcAft>
                          <a:spcPts val="0"/>
                        </a:spcAft>
                      </a:pPr>
                      <a:r>
                        <a:rPr lang="id-ID" sz="1800" dirty="0" smtClean="0">
                          <a:effectLst/>
                          <a:latin typeface="Candara" pitchFamily="34" charset="0"/>
                          <a:ea typeface="Calibri"/>
                          <a:cs typeface="Times New Roman"/>
                        </a:rPr>
                        <a:t>5</a:t>
                      </a:r>
                      <a:endParaRPr lang="id-ID" sz="1800" dirty="0">
                        <a:effectLst/>
                        <a:latin typeface="Candara" pitchFamily="34" charset="0"/>
                        <a:ea typeface="Calibri"/>
                        <a:cs typeface="Times New Roman"/>
                      </a:endParaRPr>
                    </a:p>
                  </a:txBody>
                  <a:tcPr marL="65007" marR="65007" marT="0" marB="0"/>
                </a:tc>
                <a:tc>
                  <a:txBody>
                    <a:bodyPr/>
                    <a:lstStyle/>
                    <a:p>
                      <a:pPr>
                        <a:lnSpc>
                          <a:spcPct val="115000"/>
                        </a:lnSpc>
                        <a:spcAft>
                          <a:spcPts val="0"/>
                        </a:spcAft>
                      </a:pPr>
                      <a:r>
                        <a:rPr lang="id-ID" sz="1800" dirty="0">
                          <a:effectLst/>
                          <a:latin typeface="Candara" pitchFamily="34" charset="0"/>
                        </a:rPr>
                        <a:t>Penataan Sistem Manajemen SDM </a:t>
                      </a:r>
                      <a:endParaRPr lang="id-ID" sz="180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dirty="0" smtClean="0">
                          <a:effectLst/>
                          <a:latin typeface="Candara" pitchFamily="34" charset="0"/>
                        </a:rPr>
                        <a:t>15</a:t>
                      </a:r>
                      <a:endParaRPr lang="id-ID" sz="1800" dirty="0">
                        <a:effectLst/>
                        <a:latin typeface="Candara" pitchFamily="34" charset="0"/>
                        <a:ea typeface="Calibri"/>
                        <a:cs typeface="Times New Roman"/>
                      </a:endParaRPr>
                    </a:p>
                  </a:txBody>
                  <a:tcPr marL="65007" marR="65007" marT="0" marB="0" anchor="ctr"/>
                </a:tc>
              </a:tr>
              <a:tr h="647000">
                <a:tc>
                  <a:txBody>
                    <a:bodyPr/>
                    <a:lstStyle/>
                    <a:p>
                      <a:pPr algn="ctr">
                        <a:lnSpc>
                          <a:spcPct val="115000"/>
                        </a:lnSpc>
                        <a:spcAft>
                          <a:spcPts val="0"/>
                        </a:spcAft>
                      </a:pPr>
                      <a:r>
                        <a:rPr lang="id-ID" sz="1800" dirty="0" smtClean="0">
                          <a:effectLst/>
                          <a:latin typeface="Candara" pitchFamily="34" charset="0"/>
                          <a:ea typeface="Calibri"/>
                          <a:cs typeface="Times New Roman"/>
                        </a:rPr>
                        <a:t>6</a:t>
                      </a:r>
                      <a:endParaRPr lang="id-ID" sz="1800" dirty="0">
                        <a:effectLst/>
                        <a:latin typeface="Candara" pitchFamily="34" charset="0"/>
                        <a:ea typeface="Calibri"/>
                        <a:cs typeface="Times New Roman"/>
                      </a:endParaRPr>
                    </a:p>
                  </a:txBody>
                  <a:tcPr marL="65007" marR="65007" marT="0" marB="0"/>
                </a:tc>
                <a:tc>
                  <a:txBody>
                    <a:bodyPr/>
                    <a:lstStyle/>
                    <a:p>
                      <a:pPr>
                        <a:lnSpc>
                          <a:spcPct val="115000"/>
                        </a:lnSpc>
                        <a:spcAft>
                          <a:spcPts val="0"/>
                        </a:spcAft>
                      </a:pPr>
                      <a:r>
                        <a:rPr lang="id-ID" sz="1800" dirty="0">
                          <a:effectLst/>
                          <a:latin typeface="Candara" pitchFamily="34" charset="0"/>
                        </a:rPr>
                        <a:t>Peningkatan Akuntabilitas Kinerja </a:t>
                      </a:r>
                      <a:endParaRPr lang="id-ID" sz="180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dirty="0" smtClean="0">
                          <a:effectLst/>
                          <a:latin typeface="Candara" pitchFamily="34" charset="0"/>
                        </a:rPr>
                        <a:t>6</a:t>
                      </a:r>
                      <a:endParaRPr lang="id-ID" sz="1800" dirty="0">
                        <a:effectLst/>
                        <a:latin typeface="Candara" pitchFamily="34" charset="0"/>
                        <a:ea typeface="Calibri"/>
                        <a:cs typeface="Times New Roman"/>
                      </a:endParaRPr>
                    </a:p>
                  </a:txBody>
                  <a:tcPr marL="65007" marR="65007" marT="0" marB="0" anchor="ctr"/>
                </a:tc>
              </a:tr>
              <a:tr h="331183">
                <a:tc>
                  <a:txBody>
                    <a:bodyPr/>
                    <a:lstStyle/>
                    <a:p>
                      <a:pPr algn="ctr">
                        <a:lnSpc>
                          <a:spcPct val="115000"/>
                        </a:lnSpc>
                        <a:spcAft>
                          <a:spcPts val="0"/>
                        </a:spcAft>
                      </a:pPr>
                      <a:r>
                        <a:rPr lang="id-ID" sz="1800" dirty="0" smtClean="0">
                          <a:effectLst/>
                          <a:latin typeface="Candara" pitchFamily="34" charset="0"/>
                          <a:ea typeface="Calibri"/>
                          <a:cs typeface="Times New Roman"/>
                        </a:rPr>
                        <a:t>7</a:t>
                      </a:r>
                      <a:endParaRPr lang="id-ID" sz="1800" dirty="0">
                        <a:effectLst/>
                        <a:latin typeface="Candara" pitchFamily="34" charset="0"/>
                        <a:ea typeface="Calibri"/>
                        <a:cs typeface="Times New Roman"/>
                      </a:endParaRPr>
                    </a:p>
                  </a:txBody>
                  <a:tcPr marL="65007" marR="65007" marT="0" marB="0"/>
                </a:tc>
                <a:tc>
                  <a:txBody>
                    <a:bodyPr/>
                    <a:lstStyle/>
                    <a:p>
                      <a:pPr>
                        <a:lnSpc>
                          <a:spcPct val="115000"/>
                        </a:lnSpc>
                        <a:spcAft>
                          <a:spcPts val="0"/>
                        </a:spcAft>
                      </a:pPr>
                      <a:r>
                        <a:rPr lang="id-ID" sz="1800" dirty="0">
                          <a:effectLst/>
                          <a:latin typeface="Candara" pitchFamily="34" charset="0"/>
                        </a:rPr>
                        <a:t>Penguatan Pengawasan </a:t>
                      </a:r>
                      <a:endParaRPr lang="id-ID" sz="180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dirty="0" smtClean="0">
                          <a:effectLst/>
                          <a:latin typeface="Candara" pitchFamily="34" charset="0"/>
                        </a:rPr>
                        <a:t>12</a:t>
                      </a:r>
                      <a:endParaRPr lang="id-ID" sz="1800" dirty="0">
                        <a:effectLst/>
                        <a:latin typeface="Candara" pitchFamily="34" charset="0"/>
                        <a:ea typeface="Calibri"/>
                        <a:cs typeface="Times New Roman"/>
                      </a:endParaRPr>
                    </a:p>
                  </a:txBody>
                  <a:tcPr marL="65007" marR="65007" marT="0" marB="0" anchor="ctr"/>
                </a:tc>
              </a:tr>
              <a:tr h="647000">
                <a:tc>
                  <a:txBody>
                    <a:bodyPr/>
                    <a:lstStyle/>
                    <a:p>
                      <a:pPr algn="ctr">
                        <a:lnSpc>
                          <a:spcPct val="115000"/>
                        </a:lnSpc>
                        <a:spcAft>
                          <a:spcPts val="0"/>
                        </a:spcAft>
                      </a:pPr>
                      <a:r>
                        <a:rPr lang="id-ID" sz="1800" dirty="0" smtClean="0">
                          <a:effectLst/>
                          <a:latin typeface="Candara" pitchFamily="34" charset="0"/>
                          <a:ea typeface="Calibri"/>
                          <a:cs typeface="Times New Roman"/>
                        </a:rPr>
                        <a:t>8</a:t>
                      </a:r>
                      <a:endParaRPr lang="id-ID" sz="1800" dirty="0">
                        <a:effectLst/>
                        <a:latin typeface="Candara" pitchFamily="34" charset="0"/>
                        <a:ea typeface="Calibri"/>
                        <a:cs typeface="Times New Roman"/>
                      </a:endParaRPr>
                    </a:p>
                  </a:txBody>
                  <a:tcPr marL="65007" marR="65007" marT="0" marB="0"/>
                </a:tc>
                <a:tc>
                  <a:txBody>
                    <a:bodyPr/>
                    <a:lstStyle/>
                    <a:p>
                      <a:pPr>
                        <a:lnSpc>
                          <a:spcPct val="115000"/>
                        </a:lnSpc>
                        <a:spcAft>
                          <a:spcPts val="0"/>
                        </a:spcAft>
                      </a:pPr>
                      <a:r>
                        <a:rPr lang="id-ID" sz="1800" dirty="0">
                          <a:effectLst/>
                          <a:latin typeface="Candara" pitchFamily="34" charset="0"/>
                        </a:rPr>
                        <a:t>Peningkatan Kualitas Pelayanan </a:t>
                      </a:r>
                      <a:r>
                        <a:rPr lang="id-ID" sz="1800" dirty="0" smtClean="0">
                          <a:effectLst/>
                          <a:latin typeface="Candara" pitchFamily="34" charset="0"/>
                        </a:rPr>
                        <a:t>Publik</a:t>
                      </a:r>
                      <a:endParaRPr lang="id-ID" sz="180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dirty="0" smtClean="0">
                          <a:effectLst/>
                          <a:latin typeface="Candara" pitchFamily="34" charset="0"/>
                        </a:rPr>
                        <a:t>6</a:t>
                      </a:r>
                      <a:endParaRPr lang="id-ID" sz="1800" dirty="0">
                        <a:effectLst/>
                        <a:latin typeface="Candara" pitchFamily="34" charset="0"/>
                        <a:ea typeface="Calibri"/>
                        <a:cs typeface="Times New Roman"/>
                      </a:endParaRPr>
                    </a:p>
                  </a:txBody>
                  <a:tcPr marL="65007" marR="65007" marT="0" marB="0" anchor="ctr"/>
                </a:tc>
              </a:tr>
              <a:tr h="331183">
                <a:tc>
                  <a:txBody>
                    <a:bodyPr/>
                    <a:lstStyle/>
                    <a:p>
                      <a:pPr algn="r">
                        <a:lnSpc>
                          <a:spcPct val="115000"/>
                        </a:lnSpc>
                        <a:spcAft>
                          <a:spcPts val="0"/>
                        </a:spcAft>
                      </a:pPr>
                      <a:endParaRPr lang="id-ID" sz="1800" dirty="0">
                        <a:solidFill>
                          <a:schemeClr val="tx1"/>
                        </a:solidFill>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pPr>
                      <a:r>
                        <a:rPr lang="id-ID" sz="1800" dirty="0">
                          <a:effectLst/>
                          <a:latin typeface="Candara" pitchFamily="34" charset="0"/>
                        </a:rPr>
                        <a:t>TOTAL PROSES </a:t>
                      </a:r>
                      <a:endParaRPr lang="id-ID" sz="1800" dirty="0">
                        <a:solidFill>
                          <a:schemeClr val="tx1"/>
                        </a:solidFill>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dirty="0" smtClean="0">
                          <a:effectLst/>
                          <a:latin typeface="Candara" pitchFamily="34" charset="0"/>
                        </a:rPr>
                        <a:t>60</a:t>
                      </a:r>
                      <a:endParaRPr lang="id-ID" sz="1800" b="1" dirty="0">
                        <a:solidFill>
                          <a:schemeClr val="tx1"/>
                        </a:solidFill>
                        <a:effectLst/>
                        <a:latin typeface="Candara" pitchFamily="34" charset="0"/>
                        <a:ea typeface="Calibri"/>
                        <a:cs typeface="Times New Roman"/>
                      </a:endParaRPr>
                    </a:p>
                  </a:txBody>
                  <a:tcPr marL="65007" marR="65007" marT="0" marB="0" anchor="ctr"/>
                </a:tc>
              </a:tr>
            </a:tbl>
          </a:graphicData>
        </a:graphic>
      </p:graphicFrame>
      <p:sp>
        <p:nvSpPr>
          <p:cNvPr id="6" name="Title 4"/>
          <p:cNvSpPr txBox="1">
            <a:spLocks/>
          </p:cNvSpPr>
          <p:nvPr/>
        </p:nvSpPr>
        <p:spPr>
          <a:xfrm>
            <a:off x="990600" y="249990"/>
            <a:ext cx="7648689" cy="49755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90000"/>
              </a:lnSpc>
            </a:pPr>
            <a:r>
              <a:rPr lang="id-ID" sz="2800" b="1" dirty="0" smtClean="0">
                <a:solidFill>
                  <a:srgbClr val="00508F"/>
                </a:solidFill>
                <a:latin typeface="Candara" pitchFamily="34" charset="0"/>
              </a:rPr>
              <a:t>BOBOT EVALUASI PENILAIAN RB</a:t>
            </a:r>
            <a:endParaRPr lang="id-ID" sz="2800" b="1" i="1" dirty="0">
              <a:solidFill>
                <a:srgbClr val="00508F"/>
              </a:solidFill>
              <a:latin typeface="Candara"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906898457"/>
              </p:ext>
            </p:extLst>
          </p:nvPr>
        </p:nvGraphicFramePr>
        <p:xfrm>
          <a:off x="4648200" y="971770"/>
          <a:ext cx="4343399" cy="5441799"/>
        </p:xfrm>
        <a:graphic>
          <a:graphicData uri="http://schemas.openxmlformats.org/drawingml/2006/table">
            <a:tbl>
              <a:tblPr firstRow="1" firstCol="1" bandRow="1">
                <a:tableStyleId>{FABFCF23-3B69-468F-B69F-88F6DE6A72F2}</a:tableStyleId>
              </a:tblPr>
              <a:tblGrid>
                <a:gridCol w="268169"/>
                <a:gridCol w="3095020"/>
                <a:gridCol w="980210"/>
              </a:tblGrid>
              <a:tr h="490005">
                <a:tc>
                  <a:txBody>
                    <a:bodyPr/>
                    <a:lstStyle/>
                    <a:p>
                      <a:pPr algn="ctr">
                        <a:lnSpc>
                          <a:spcPct val="115000"/>
                        </a:lnSpc>
                        <a:spcAft>
                          <a:spcPts val="0"/>
                        </a:spcAft>
                      </a:pPr>
                      <a:endParaRPr lang="id-ID" sz="1800" b="1" dirty="0">
                        <a:solidFill>
                          <a:schemeClr val="bg1"/>
                        </a:solidFill>
                        <a:effectLst/>
                        <a:latin typeface="Candara" pitchFamily="34" charset="0"/>
                        <a:ea typeface="Calibri"/>
                        <a:cs typeface="Times New Roman"/>
                      </a:endParaRPr>
                    </a:p>
                  </a:txBody>
                  <a:tcPr marL="65007" marR="65007" marT="0" marB="0" anchor="ctr">
                    <a:solidFill>
                      <a:schemeClr val="accent1"/>
                    </a:solidFill>
                  </a:tcPr>
                </a:tc>
                <a:tc>
                  <a:txBody>
                    <a:bodyPr/>
                    <a:lstStyle/>
                    <a:p>
                      <a:pPr algn="ctr">
                        <a:lnSpc>
                          <a:spcPct val="115000"/>
                        </a:lnSpc>
                        <a:spcAft>
                          <a:spcPts val="0"/>
                        </a:spcAft>
                      </a:pPr>
                      <a:r>
                        <a:rPr lang="id-ID" sz="1800" b="1" dirty="0" smtClean="0">
                          <a:effectLst/>
                          <a:latin typeface="Candara" pitchFamily="34" charset="0"/>
                        </a:rPr>
                        <a:t>KOMPONEN</a:t>
                      </a:r>
                      <a:endParaRPr lang="id-ID" sz="1800" b="1" dirty="0">
                        <a:solidFill>
                          <a:schemeClr val="bg1"/>
                        </a:solidFill>
                        <a:effectLst/>
                        <a:latin typeface="Candara" pitchFamily="34" charset="0"/>
                        <a:ea typeface="Calibri"/>
                        <a:cs typeface="Times New Roman"/>
                      </a:endParaRPr>
                    </a:p>
                  </a:txBody>
                  <a:tcPr marL="65007" marR="65007" marT="0" marB="0" anchor="ctr">
                    <a:solidFill>
                      <a:schemeClr val="accent1"/>
                    </a:solidFill>
                  </a:tcPr>
                </a:tc>
                <a:tc>
                  <a:txBody>
                    <a:bodyPr/>
                    <a:lstStyle/>
                    <a:p>
                      <a:pPr algn="ctr">
                        <a:lnSpc>
                          <a:spcPct val="115000"/>
                        </a:lnSpc>
                        <a:spcAft>
                          <a:spcPts val="0"/>
                        </a:spcAft>
                      </a:pPr>
                      <a:r>
                        <a:rPr lang="id-ID" sz="1800" b="1" dirty="0" smtClean="0">
                          <a:effectLst/>
                          <a:latin typeface="Candara" pitchFamily="34" charset="0"/>
                        </a:rPr>
                        <a:t>BOBOT</a:t>
                      </a:r>
                      <a:endParaRPr lang="id-ID" sz="1800" b="1" dirty="0">
                        <a:effectLst/>
                        <a:latin typeface="Candara" pitchFamily="34" charset="0"/>
                        <a:ea typeface="Calibri"/>
                        <a:cs typeface="Times New Roman"/>
                      </a:endParaRPr>
                    </a:p>
                  </a:txBody>
                  <a:tcPr marL="65007" marR="65007" marT="0" marB="0" anchor="ctr">
                    <a:solidFill>
                      <a:schemeClr val="accent1"/>
                    </a:solidFill>
                  </a:tcPr>
                </a:tc>
              </a:tr>
              <a:tr h="345022">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id-ID" sz="1800" b="0" dirty="0">
                        <a:effectLst/>
                        <a:latin typeface="Candara" pitchFamily="34" charset="0"/>
                        <a:ea typeface="Calibri"/>
                        <a:cs typeface="Times New Roman"/>
                      </a:endParaRPr>
                    </a:p>
                  </a:txBody>
                  <a:tcPr marL="65007" marR="65007"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id-ID" sz="1800" b="1" dirty="0" smtClean="0">
                          <a:effectLst/>
                          <a:latin typeface="Candara" pitchFamily="34" charset="0"/>
                        </a:rPr>
                        <a:t>B. HASIL</a:t>
                      </a:r>
                      <a:endParaRPr lang="id-ID" sz="1800" b="1"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endParaRPr lang="id-ID" sz="1800" b="0" dirty="0">
                        <a:effectLst/>
                        <a:latin typeface="Candara" pitchFamily="34" charset="0"/>
                        <a:ea typeface="Calibri"/>
                        <a:cs typeface="Times New Roman"/>
                      </a:endParaRPr>
                    </a:p>
                  </a:txBody>
                  <a:tcPr marL="65007" marR="65007" marT="0" marB="0" anchor="ctr"/>
                </a:tc>
              </a:tr>
              <a:tr h="635649">
                <a:tc>
                  <a:txBody>
                    <a:bodyPr/>
                    <a:lstStyle/>
                    <a:p>
                      <a:pPr algn="ctr">
                        <a:lnSpc>
                          <a:spcPct val="115000"/>
                        </a:lnSpc>
                        <a:spcAft>
                          <a:spcPts val="0"/>
                        </a:spcAft>
                      </a:pPr>
                      <a:r>
                        <a:rPr lang="id-ID" sz="1800" b="0" dirty="0" smtClean="0">
                          <a:effectLst/>
                          <a:latin typeface="Candara" pitchFamily="34" charset="0"/>
                          <a:ea typeface="Calibri"/>
                          <a:cs typeface="Times New Roman"/>
                        </a:rPr>
                        <a:t>1</a:t>
                      </a:r>
                      <a:endParaRPr lang="id-ID" sz="1800" b="0" dirty="0">
                        <a:effectLst/>
                        <a:latin typeface="Candara" pitchFamily="34" charset="0"/>
                        <a:ea typeface="Calibri"/>
                        <a:cs typeface="Times New Roman"/>
                      </a:endParaRPr>
                    </a:p>
                  </a:txBody>
                  <a:tcPr marL="65007" marR="65007" marT="0" marB="0"/>
                </a:tc>
                <a:tc>
                  <a:txBody>
                    <a:bodyPr/>
                    <a:lstStyle/>
                    <a:p>
                      <a:pPr>
                        <a:lnSpc>
                          <a:spcPct val="115000"/>
                        </a:lnSpc>
                        <a:spcAft>
                          <a:spcPts val="0"/>
                        </a:spcAft>
                      </a:pPr>
                      <a:r>
                        <a:rPr lang="id-ID" sz="1800" b="0" dirty="0">
                          <a:effectLst/>
                          <a:latin typeface="Candara" pitchFamily="34" charset="0"/>
                        </a:rPr>
                        <a:t>Kapasitas &amp; Akuntabilitas Kinerja Organisasi </a:t>
                      </a:r>
                      <a:endParaRPr lang="id-ID" sz="1800" b="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endParaRPr lang="id-ID" sz="1800" b="0" dirty="0">
                        <a:effectLst/>
                        <a:latin typeface="Candara" pitchFamily="34" charset="0"/>
                        <a:ea typeface="Calibri"/>
                        <a:cs typeface="Times New Roman"/>
                      </a:endParaRPr>
                    </a:p>
                  </a:txBody>
                  <a:tcPr marL="65007" marR="65007" marT="0" marB="0" anchor="ctr"/>
                </a:tc>
              </a:tr>
              <a:tr h="340811">
                <a:tc>
                  <a:txBody>
                    <a:bodyPr/>
                    <a:lstStyle/>
                    <a:p>
                      <a:pPr algn="ctr">
                        <a:lnSpc>
                          <a:spcPct val="115000"/>
                        </a:lnSpc>
                        <a:spcAft>
                          <a:spcPts val="0"/>
                        </a:spcAft>
                      </a:pPr>
                      <a:endParaRPr lang="id-ID" sz="1800" b="0" dirty="0">
                        <a:effectLst/>
                        <a:latin typeface="Candara" pitchFamily="34" charset="0"/>
                        <a:ea typeface="Calibri"/>
                        <a:cs typeface="Times New Roman"/>
                      </a:endParaRPr>
                    </a:p>
                  </a:txBody>
                  <a:tcPr marL="65007" marR="65007" marT="0" marB="0"/>
                </a:tc>
                <a:tc>
                  <a:txBody>
                    <a:bodyPr/>
                    <a:lstStyle/>
                    <a:p>
                      <a:pPr>
                        <a:lnSpc>
                          <a:spcPct val="115000"/>
                        </a:lnSpc>
                        <a:spcAft>
                          <a:spcPts val="0"/>
                        </a:spcAft>
                      </a:pPr>
                      <a:r>
                        <a:rPr lang="id-ID" sz="1800" b="0" dirty="0" smtClean="0">
                          <a:effectLst/>
                          <a:latin typeface="Candara" pitchFamily="34" charset="0"/>
                        </a:rPr>
                        <a:t> -  Nilai Akuntabilitas Kinerja </a:t>
                      </a:r>
                      <a:endParaRPr lang="id-ID" sz="1800" b="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b="0" dirty="0" smtClean="0">
                          <a:effectLst/>
                          <a:latin typeface="Candara" pitchFamily="34" charset="0"/>
                        </a:rPr>
                        <a:t>14</a:t>
                      </a:r>
                      <a:endParaRPr lang="id-ID" sz="1800" b="0" dirty="0">
                        <a:effectLst/>
                        <a:latin typeface="Candara" pitchFamily="34" charset="0"/>
                        <a:ea typeface="Calibri"/>
                        <a:cs typeface="Times New Roman"/>
                      </a:endParaRPr>
                    </a:p>
                  </a:txBody>
                  <a:tcPr marL="65007" marR="65007" marT="0" marB="0" anchor="ctr"/>
                </a:tc>
              </a:tr>
              <a:tr h="635649">
                <a:tc>
                  <a:txBody>
                    <a:bodyPr/>
                    <a:lstStyle/>
                    <a:p>
                      <a:pPr algn="ctr">
                        <a:lnSpc>
                          <a:spcPct val="115000"/>
                        </a:lnSpc>
                        <a:spcAft>
                          <a:spcPts val="0"/>
                        </a:spcAft>
                      </a:pPr>
                      <a:endParaRPr lang="id-ID" sz="1800" b="0" dirty="0">
                        <a:effectLst/>
                        <a:latin typeface="Candara" pitchFamily="34" charset="0"/>
                        <a:ea typeface="Calibri"/>
                        <a:cs typeface="Times New Roman"/>
                      </a:endParaRPr>
                    </a:p>
                  </a:txBody>
                  <a:tcPr marL="65007" marR="65007" marT="0" marB="0"/>
                </a:tc>
                <a:tc>
                  <a:txBody>
                    <a:bodyPr/>
                    <a:lstStyle/>
                    <a:p>
                      <a:pPr marL="177800" indent="-177800">
                        <a:lnSpc>
                          <a:spcPct val="115000"/>
                        </a:lnSpc>
                        <a:spcAft>
                          <a:spcPts val="0"/>
                        </a:spcAft>
                      </a:pPr>
                      <a:r>
                        <a:rPr lang="id-ID" sz="1800" b="0" baseline="0" dirty="0" smtClean="0">
                          <a:effectLst/>
                          <a:latin typeface="Candara" pitchFamily="34" charset="0"/>
                        </a:rPr>
                        <a:t> -  </a:t>
                      </a:r>
                      <a:r>
                        <a:rPr lang="id-ID" sz="1800" b="0" dirty="0" smtClean="0">
                          <a:effectLst/>
                          <a:latin typeface="Candara" pitchFamily="34" charset="0"/>
                        </a:rPr>
                        <a:t>Nilai Kapasitas Organisasi (Survei Internal) </a:t>
                      </a:r>
                      <a:endParaRPr lang="id-ID" sz="1800" b="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b="0" dirty="0" smtClean="0">
                          <a:effectLst/>
                          <a:latin typeface="Candara" pitchFamily="34" charset="0"/>
                        </a:rPr>
                        <a:t>6</a:t>
                      </a:r>
                      <a:endParaRPr lang="id-ID" sz="1800" b="0" dirty="0">
                        <a:effectLst/>
                        <a:latin typeface="Candara" pitchFamily="34" charset="0"/>
                        <a:ea typeface="Calibri"/>
                        <a:cs typeface="Times New Roman"/>
                      </a:endParaRPr>
                    </a:p>
                  </a:txBody>
                  <a:tcPr marL="65007" marR="65007" marT="0" marB="0" anchor="ctr"/>
                </a:tc>
              </a:tr>
              <a:tr h="635649">
                <a:tc>
                  <a:txBody>
                    <a:bodyPr/>
                    <a:lstStyle/>
                    <a:p>
                      <a:pPr algn="ctr">
                        <a:lnSpc>
                          <a:spcPct val="115000"/>
                        </a:lnSpc>
                        <a:spcAft>
                          <a:spcPts val="0"/>
                        </a:spcAft>
                      </a:pPr>
                      <a:r>
                        <a:rPr lang="id-ID" sz="1800" b="0" dirty="0" smtClean="0">
                          <a:effectLst/>
                          <a:latin typeface="Candara" pitchFamily="34" charset="0"/>
                          <a:ea typeface="Calibri"/>
                          <a:cs typeface="Times New Roman"/>
                        </a:rPr>
                        <a:t>2</a:t>
                      </a:r>
                      <a:endParaRPr lang="id-ID" sz="1800" b="0" dirty="0">
                        <a:effectLst/>
                        <a:latin typeface="Candara" pitchFamily="34" charset="0"/>
                        <a:ea typeface="Calibri"/>
                        <a:cs typeface="Times New Roman"/>
                      </a:endParaRPr>
                    </a:p>
                  </a:txBody>
                  <a:tcPr marL="65007" marR="65007" marT="0" marB="0"/>
                </a:tc>
                <a:tc>
                  <a:txBody>
                    <a:bodyPr/>
                    <a:lstStyle/>
                    <a:p>
                      <a:pPr>
                        <a:lnSpc>
                          <a:spcPct val="115000"/>
                        </a:lnSpc>
                        <a:spcAft>
                          <a:spcPts val="0"/>
                        </a:spcAft>
                      </a:pPr>
                      <a:r>
                        <a:rPr lang="id-ID" sz="1800" b="0" dirty="0">
                          <a:effectLst/>
                          <a:latin typeface="Candara" pitchFamily="34" charset="0"/>
                        </a:rPr>
                        <a:t>Pemerintah yang Bersih dan Bebas KKN </a:t>
                      </a:r>
                      <a:endParaRPr lang="id-ID" sz="1800" b="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endParaRPr lang="id-ID" sz="1800" b="0" dirty="0">
                        <a:effectLst/>
                        <a:latin typeface="Candara" pitchFamily="34" charset="0"/>
                        <a:ea typeface="Calibri"/>
                        <a:cs typeface="Times New Roman"/>
                      </a:endParaRPr>
                    </a:p>
                  </a:txBody>
                  <a:tcPr marL="65007" marR="65007" marT="0" marB="0" anchor="ctr"/>
                </a:tc>
              </a:tr>
              <a:tr h="599625">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id-ID" sz="1800" b="0" dirty="0" smtClean="0">
                        <a:effectLst/>
                        <a:latin typeface="Candara" pitchFamily="34" charset="0"/>
                        <a:ea typeface="Calibri"/>
                        <a:cs typeface="Times New Roman"/>
                      </a:endParaRPr>
                    </a:p>
                  </a:txBody>
                  <a:tcPr marL="65007" marR="65007" marT="0" marB="0"/>
                </a:tc>
                <a:tc>
                  <a:txBody>
                    <a:bodyPr/>
                    <a:lstStyle/>
                    <a:p>
                      <a:pPr marL="177800" marR="0" indent="-177800" algn="l" defTabSz="914400" rtl="0" eaLnBrk="1" fontAlgn="auto" latinLnBrk="0" hangingPunct="1">
                        <a:lnSpc>
                          <a:spcPct val="115000"/>
                        </a:lnSpc>
                        <a:spcBef>
                          <a:spcPts val="0"/>
                        </a:spcBef>
                        <a:spcAft>
                          <a:spcPts val="0"/>
                        </a:spcAft>
                        <a:buClrTx/>
                        <a:buSzTx/>
                        <a:buFontTx/>
                        <a:buNone/>
                        <a:tabLst/>
                        <a:defRPr/>
                      </a:pPr>
                      <a:r>
                        <a:rPr lang="id-ID" sz="1800" b="0" dirty="0" smtClean="0">
                          <a:effectLst/>
                          <a:latin typeface="Candara" pitchFamily="34" charset="0"/>
                        </a:rPr>
                        <a:t> -</a:t>
                      </a:r>
                      <a:r>
                        <a:rPr lang="id-ID" sz="1800" b="0" baseline="0" dirty="0" smtClean="0">
                          <a:effectLst/>
                          <a:latin typeface="Candara" pitchFamily="34" charset="0"/>
                        </a:rPr>
                        <a:t>  </a:t>
                      </a:r>
                      <a:r>
                        <a:rPr lang="id-ID" sz="1800" b="0" dirty="0" smtClean="0">
                          <a:effectLst/>
                          <a:latin typeface="Candara" pitchFamily="34" charset="0"/>
                        </a:rPr>
                        <a:t>Nilai Persepsi Korupsi (Survei Eksternal) </a:t>
                      </a:r>
                      <a:endParaRPr lang="id-ID" sz="1800" b="0" dirty="0" smtClean="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b="0" dirty="0" smtClean="0">
                          <a:effectLst/>
                          <a:latin typeface="Candara" pitchFamily="34" charset="0"/>
                        </a:rPr>
                        <a:t>7</a:t>
                      </a:r>
                      <a:endParaRPr lang="id-ID" sz="1800" b="0" dirty="0">
                        <a:effectLst/>
                        <a:latin typeface="Candara" pitchFamily="34" charset="0"/>
                        <a:ea typeface="Calibri"/>
                        <a:cs typeface="Times New Roman"/>
                      </a:endParaRPr>
                    </a:p>
                  </a:txBody>
                  <a:tcPr marL="65007" marR="65007" marT="0" marB="0" anchor="ctr"/>
                </a:tc>
              </a:tr>
              <a:tr h="340811">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id-ID" sz="1800" b="0" dirty="0" smtClean="0">
                        <a:effectLst/>
                        <a:latin typeface="Candara" pitchFamily="34" charset="0"/>
                        <a:ea typeface="Calibri"/>
                        <a:cs typeface="Times New Roman"/>
                      </a:endParaRPr>
                    </a:p>
                  </a:txBody>
                  <a:tcPr marL="65007" marR="65007"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id-ID" sz="1800" b="0" dirty="0" smtClean="0">
                          <a:effectLst/>
                          <a:latin typeface="Candara" pitchFamily="34" charset="0"/>
                        </a:rPr>
                        <a:t> -  Opini BPK </a:t>
                      </a:r>
                      <a:endParaRPr lang="id-ID" sz="1800" b="0" dirty="0" smtClean="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b="0" dirty="0" smtClean="0">
                          <a:effectLst/>
                          <a:latin typeface="Candara" pitchFamily="34" charset="0"/>
                        </a:rPr>
                        <a:t>3</a:t>
                      </a:r>
                      <a:endParaRPr lang="id-ID" sz="1800" b="0" dirty="0">
                        <a:effectLst/>
                        <a:latin typeface="Candara" pitchFamily="34" charset="0"/>
                        <a:ea typeface="Calibri"/>
                        <a:cs typeface="Times New Roman"/>
                      </a:endParaRPr>
                    </a:p>
                  </a:txBody>
                  <a:tcPr marL="65007" marR="65007" marT="0" marB="0" anchor="ctr"/>
                </a:tc>
              </a:tr>
              <a:tr h="362094">
                <a:tc>
                  <a:txBody>
                    <a:bodyPr/>
                    <a:lstStyle/>
                    <a:p>
                      <a:pPr algn="ctr">
                        <a:lnSpc>
                          <a:spcPct val="115000"/>
                        </a:lnSpc>
                        <a:spcAft>
                          <a:spcPts val="0"/>
                        </a:spcAft>
                      </a:pPr>
                      <a:r>
                        <a:rPr lang="id-ID" sz="1800" b="0" dirty="0" smtClean="0">
                          <a:effectLst/>
                          <a:latin typeface="Candara" pitchFamily="34" charset="0"/>
                          <a:ea typeface="Calibri"/>
                          <a:cs typeface="Times New Roman"/>
                        </a:rPr>
                        <a:t>3</a:t>
                      </a:r>
                      <a:endParaRPr lang="id-ID" sz="1800" b="0" dirty="0">
                        <a:effectLst/>
                        <a:latin typeface="Candara" pitchFamily="34" charset="0"/>
                        <a:ea typeface="Calibri"/>
                        <a:cs typeface="Times New Roman"/>
                      </a:endParaRPr>
                    </a:p>
                  </a:txBody>
                  <a:tcPr marL="65007" marR="65007" marT="0" marB="0"/>
                </a:tc>
                <a:tc>
                  <a:txBody>
                    <a:bodyPr/>
                    <a:lstStyle/>
                    <a:p>
                      <a:pPr>
                        <a:lnSpc>
                          <a:spcPct val="115000"/>
                        </a:lnSpc>
                        <a:spcAft>
                          <a:spcPts val="0"/>
                        </a:spcAft>
                      </a:pPr>
                      <a:r>
                        <a:rPr lang="id-ID" sz="1800" b="0" dirty="0">
                          <a:effectLst/>
                          <a:latin typeface="Candara" pitchFamily="34" charset="0"/>
                        </a:rPr>
                        <a:t>Kualitas Pelayanan Publik </a:t>
                      </a:r>
                      <a:endParaRPr lang="id-ID" sz="1800" b="0" dirty="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endParaRPr lang="id-ID" sz="1800" b="0" dirty="0">
                        <a:effectLst/>
                        <a:latin typeface="Candara" pitchFamily="34" charset="0"/>
                        <a:ea typeface="Calibri"/>
                        <a:cs typeface="Times New Roman"/>
                      </a:endParaRPr>
                    </a:p>
                  </a:txBody>
                  <a:tcPr marL="65007" marR="65007" marT="0" marB="0" anchor="ctr"/>
                </a:tc>
              </a:tr>
              <a:tr h="702904">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id-ID" sz="1800" b="0" dirty="0" smtClean="0">
                        <a:effectLst/>
                        <a:latin typeface="Candara" pitchFamily="34" charset="0"/>
                        <a:ea typeface="Calibri"/>
                        <a:cs typeface="Times New Roman"/>
                      </a:endParaRPr>
                    </a:p>
                  </a:txBody>
                  <a:tcPr marL="65007" marR="65007" marT="0" marB="0" anchor="ctr"/>
                </a:tc>
                <a:tc>
                  <a:txBody>
                    <a:bodyPr/>
                    <a:lstStyle/>
                    <a:p>
                      <a:pPr marL="177800" marR="0" indent="-177800" algn="l" defTabSz="914400" rtl="0" eaLnBrk="1" fontAlgn="auto" latinLnBrk="0" hangingPunct="1">
                        <a:lnSpc>
                          <a:spcPct val="115000"/>
                        </a:lnSpc>
                        <a:spcBef>
                          <a:spcPts val="0"/>
                        </a:spcBef>
                        <a:spcAft>
                          <a:spcPts val="0"/>
                        </a:spcAft>
                        <a:buClrTx/>
                        <a:buSzTx/>
                        <a:buFontTx/>
                        <a:buNone/>
                        <a:tabLst/>
                        <a:defRPr/>
                      </a:pPr>
                      <a:r>
                        <a:rPr lang="id-ID" sz="1800" b="0" dirty="0" smtClean="0">
                          <a:effectLst/>
                          <a:latin typeface="Candara" pitchFamily="34" charset="0"/>
                        </a:rPr>
                        <a:t> -  Nilai Persepsi Kualitas Pelayanan (Survei Eksternal) </a:t>
                      </a:r>
                      <a:endParaRPr lang="id-ID" sz="1800" b="0" dirty="0" smtClean="0">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b="0" dirty="0" smtClean="0">
                          <a:effectLst/>
                          <a:latin typeface="Candara" pitchFamily="34" charset="0"/>
                        </a:rPr>
                        <a:t>10</a:t>
                      </a:r>
                      <a:endParaRPr lang="id-ID" sz="1800" b="0" dirty="0">
                        <a:effectLst/>
                        <a:latin typeface="Candara" pitchFamily="34" charset="0"/>
                        <a:ea typeface="Calibri"/>
                        <a:cs typeface="Times New Roman"/>
                      </a:endParaRPr>
                    </a:p>
                  </a:txBody>
                  <a:tcPr marL="65007" marR="65007" marT="0" marB="0" anchor="ctr"/>
                </a:tc>
              </a:tr>
              <a:tr h="340811">
                <a:tc>
                  <a:txBody>
                    <a:bodyPr/>
                    <a:lstStyle/>
                    <a:p>
                      <a:pPr algn="r">
                        <a:lnSpc>
                          <a:spcPct val="115000"/>
                        </a:lnSpc>
                        <a:spcAft>
                          <a:spcPts val="0"/>
                        </a:spcAft>
                      </a:pPr>
                      <a:endParaRPr lang="id-ID" sz="1800" b="0" dirty="0">
                        <a:solidFill>
                          <a:schemeClr val="tx1"/>
                        </a:solidFill>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pPr>
                      <a:r>
                        <a:rPr lang="id-ID" sz="1800" b="0" dirty="0">
                          <a:effectLst/>
                          <a:latin typeface="Candara" pitchFamily="34" charset="0"/>
                        </a:rPr>
                        <a:t>TOTAL HASIL </a:t>
                      </a:r>
                      <a:endParaRPr lang="id-ID" sz="1800" b="0" dirty="0">
                        <a:solidFill>
                          <a:schemeClr val="tx1"/>
                        </a:solidFill>
                        <a:effectLst/>
                        <a:latin typeface="Candara" pitchFamily="34" charset="0"/>
                        <a:ea typeface="Calibri"/>
                        <a:cs typeface="Times New Roman"/>
                      </a:endParaRPr>
                    </a:p>
                  </a:txBody>
                  <a:tcPr marL="65007" marR="65007" marT="0" marB="0" anchor="ctr"/>
                </a:tc>
                <a:tc>
                  <a:txBody>
                    <a:bodyPr/>
                    <a:lstStyle/>
                    <a:p>
                      <a:pPr algn="ctr">
                        <a:lnSpc>
                          <a:spcPct val="115000"/>
                        </a:lnSpc>
                        <a:spcAft>
                          <a:spcPts val="0"/>
                        </a:spcAft>
                        <a:tabLst>
                          <a:tab pos="1101725" algn="l"/>
                        </a:tabLst>
                      </a:pPr>
                      <a:r>
                        <a:rPr lang="id-ID" sz="1800" b="0" dirty="0" smtClean="0">
                          <a:effectLst/>
                          <a:latin typeface="Candara" pitchFamily="34" charset="0"/>
                        </a:rPr>
                        <a:t>40</a:t>
                      </a:r>
                      <a:endParaRPr lang="id-ID" sz="1800" b="0" dirty="0">
                        <a:solidFill>
                          <a:schemeClr val="tx1"/>
                        </a:solidFill>
                        <a:effectLst/>
                        <a:latin typeface="Candara" pitchFamily="34" charset="0"/>
                        <a:ea typeface="Calibri"/>
                        <a:cs typeface="Times New Roman"/>
                      </a:endParaRPr>
                    </a:p>
                  </a:txBody>
                  <a:tcPr marL="65007" marR="65007" marT="0" marB="0" anchor="ct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616265537"/>
              </p:ext>
            </p:extLst>
          </p:nvPr>
        </p:nvGraphicFramePr>
        <p:xfrm>
          <a:off x="2362200" y="6491514"/>
          <a:ext cx="4572000" cy="296926"/>
        </p:xfrm>
        <a:graphic>
          <a:graphicData uri="http://schemas.openxmlformats.org/drawingml/2006/table">
            <a:tbl>
              <a:tblPr firstRow="1" firstCol="1" bandRow="1">
                <a:tableStyleId>{FABFCF23-3B69-468F-B69F-88F6DE6A72F2}</a:tableStyleId>
              </a:tblPr>
              <a:tblGrid>
                <a:gridCol w="3646111"/>
                <a:gridCol w="925889"/>
              </a:tblGrid>
              <a:tr h="262416">
                <a:tc>
                  <a:txBody>
                    <a:bodyPr/>
                    <a:lstStyle/>
                    <a:p>
                      <a:pPr algn="ctr">
                        <a:lnSpc>
                          <a:spcPct val="115000"/>
                        </a:lnSpc>
                        <a:spcAft>
                          <a:spcPts val="0"/>
                        </a:spcAft>
                      </a:pPr>
                      <a:r>
                        <a:rPr lang="id-ID" sz="1800" dirty="0">
                          <a:effectLst/>
                        </a:rPr>
                        <a:t>INDEKS REFORMASI BIROKRASI </a:t>
                      </a:r>
                      <a:endParaRPr lang="id-ID" sz="1800" dirty="0">
                        <a:solidFill>
                          <a:schemeClr val="bg1"/>
                        </a:solidFill>
                        <a:effectLst/>
                        <a:latin typeface="+mn-lt"/>
                        <a:ea typeface="Calibri"/>
                        <a:cs typeface="Times New Roman"/>
                      </a:endParaRPr>
                    </a:p>
                  </a:txBody>
                  <a:tcPr marL="65007" marR="65007" marT="0" marB="0" anchor="ctr">
                    <a:solidFill>
                      <a:schemeClr val="accent1"/>
                    </a:solidFill>
                  </a:tcPr>
                </a:tc>
                <a:tc>
                  <a:txBody>
                    <a:bodyPr/>
                    <a:lstStyle/>
                    <a:p>
                      <a:pPr algn="ctr">
                        <a:lnSpc>
                          <a:spcPct val="115000"/>
                        </a:lnSpc>
                        <a:spcAft>
                          <a:spcPts val="0"/>
                        </a:spcAft>
                        <a:tabLst>
                          <a:tab pos="1101725" algn="l"/>
                        </a:tabLst>
                      </a:pPr>
                      <a:r>
                        <a:rPr lang="id-ID" sz="1800" dirty="0" smtClean="0">
                          <a:effectLst/>
                        </a:rPr>
                        <a:t>100</a:t>
                      </a:r>
                      <a:endParaRPr lang="id-ID" sz="1800" b="1" dirty="0">
                        <a:solidFill>
                          <a:schemeClr val="bg1"/>
                        </a:solidFill>
                        <a:effectLst/>
                        <a:latin typeface="+mn-lt"/>
                        <a:ea typeface="Calibri"/>
                        <a:cs typeface="Times New Roman"/>
                      </a:endParaRPr>
                    </a:p>
                  </a:txBody>
                  <a:tcPr marL="65007" marR="65007" marT="0" marB="0" anchor="ctr">
                    <a:solidFill>
                      <a:schemeClr val="accent1"/>
                    </a:solidFill>
                  </a:tcPr>
                </a:tc>
              </a:tr>
            </a:tbl>
          </a:graphicData>
        </a:graphic>
      </p:graphicFrame>
    </p:spTree>
    <p:extLst>
      <p:ext uri="{BB962C8B-B14F-4D97-AF65-F5344CB8AC3E}">
        <p14:creationId xmlns:p14="http://schemas.microsoft.com/office/powerpoint/2010/main" val="4173833420"/>
      </p:ext>
    </p:extLst>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b="0" dirty="0" smtClean="0">
                <a:latin typeface="Candara" pitchFamily="34" charset="0"/>
              </a:rPr>
              <a:t>SEKIAN &amp; TERIMA KASIH</a:t>
            </a:r>
            <a:endParaRPr lang="en-US" b="0" dirty="0">
              <a:latin typeface="Candara" pitchFamily="34" charset="0"/>
            </a:endParaRPr>
          </a:p>
        </p:txBody>
      </p:sp>
      <p:sp>
        <p:nvSpPr>
          <p:cNvPr id="3" name="Slide Number Placeholder 2"/>
          <p:cNvSpPr>
            <a:spLocks noGrp="1"/>
          </p:cNvSpPr>
          <p:nvPr>
            <p:ph type="sldNum" sz="quarter" idx="12"/>
          </p:nvPr>
        </p:nvSpPr>
        <p:spPr/>
        <p:txBody>
          <a:bodyPr/>
          <a:lstStyle/>
          <a:p>
            <a:fld id="{2E94D8AE-66AA-49F8-B0BD-0E2934DA5C67}" type="slidenum">
              <a:rPr lang="en-US" smtClean="0"/>
              <a:t>24</a:t>
            </a:fld>
            <a:endParaRPr lang="en-US"/>
          </a:p>
        </p:txBody>
      </p:sp>
    </p:spTree>
    <p:extLst>
      <p:ext uri="{BB962C8B-B14F-4D97-AF65-F5344CB8AC3E}">
        <p14:creationId xmlns:p14="http://schemas.microsoft.com/office/powerpoint/2010/main" val="428414446"/>
      </p:ext>
    </p:extLst>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15616" y="1988840"/>
            <a:ext cx="7334818" cy="3791498"/>
          </a:xfrm>
        </p:spPr>
        <p:txBody>
          <a:bodyPr/>
          <a:lstStyle/>
          <a:p>
            <a:pPr marL="0" indent="0" eaLnBrk="1" fontAlgn="auto" hangingPunct="1">
              <a:spcAft>
                <a:spcPts val="0"/>
              </a:spcAft>
              <a:buClr>
                <a:schemeClr val="accent6">
                  <a:lumMod val="75000"/>
                </a:schemeClr>
              </a:buClr>
              <a:buFont typeface="Georgia" pitchFamily="18" charset="0"/>
              <a:buNone/>
              <a:defRPr/>
            </a:pPr>
            <a:r>
              <a:rPr lang="id-ID" sz="5400" dirty="0" smtClean="0">
                <a:effectLst>
                  <a:outerShdw blurRad="50800" dist="38100" dir="5400000" algn="t" rotWithShape="0">
                    <a:prstClr val="black">
                      <a:alpha val="40000"/>
                    </a:prstClr>
                  </a:outerShdw>
                  <a:reflection blurRad="6350" stA="55000" endA="300" endPos="45500" dir="5400000" sy="-100000" algn="bl" rotWithShape="0"/>
                </a:effectLst>
              </a:rPr>
              <a:t>LAMPIRAN</a:t>
            </a:r>
            <a:br>
              <a:rPr lang="id-ID" sz="5400" dirty="0" smtClean="0">
                <a:effectLst>
                  <a:outerShdw blurRad="50800" dist="38100" dir="5400000" algn="t" rotWithShape="0">
                    <a:prstClr val="black">
                      <a:alpha val="40000"/>
                    </a:prstClr>
                  </a:outerShdw>
                  <a:reflection blurRad="6350" stA="55000" endA="300" endPos="45500" dir="5400000" sy="-100000" algn="bl" rotWithShape="0"/>
                </a:effectLst>
              </a:rPr>
            </a:br>
            <a:r>
              <a:rPr lang="id-ID" sz="5400" dirty="0" smtClean="0">
                <a:effectLst>
                  <a:outerShdw blurRad="50800" dist="38100" dir="5400000" algn="t" rotWithShape="0">
                    <a:prstClr val="black">
                      <a:alpha val="40000"/>
                    </a:prstClr>
                  </a:outerShdw>
                  <a:reflection blurRad="6350" stA="55000" endA="300" endPos="45500" dir="5400000" sy="-100000" algn="bl" rotWithShape="0"/>
                </a:effectLst>
              </a:rPr>
              <a:t/>
            </a:r>
            <a:br>
              <a:rPr lang="id-ID" sz="5400" dirty="0" smtClean="0">
                <a:effectLst>
                  <a:outerShdw blurRad="50800" dist="38100" dir="5400000" algn="t" rotWithShape="0">
                    <a:prstClr val="black">
                      <a:alpha val="40000"/>
                    </a:prstClr>
                  </a:outerShdw>
                  <a:reflection blurRad="6350" stA="55000" endA="300" endPos="45500" dir="5400000" sy="-100000" algn="bl" rotWithShape="0"/>
                </a:effectLst>
              </a:rPr>
            </a:br>
            <a:r>
              <a:rPr lang="id-ID" sz="5400" i="1" dirty="0" smtClean="0">
                <a:effectLst>
                  <a:outerShdw blurRad="50800" dist="38100" dir="5400000" algn="t" rotWithShape="0">
                    <a:prstClr val="black">
                      <a:alpha val="40000"/>
                    </a:prstClr>
                  </a:outerShdw>
                  <a:reflection blurRad="6350" stA="55000" endA="300" endPos="45500" dir="5400000" sy="-100000" algn="bl" rotWithShape="0"/>
                </a:effectLst>
              </a:rPr>
              <a:t>Area of Improvement </a:t>
            </a:r>
            <a:r>
              <a:rPr lang="id-ID" sz="5400" dirty="0" smtClean="0">
                <a:effectLst>
                  <a:outerShdw blurRad="50800" dist="38100" dir="5400000" algn="t" rotWithShape="0">
                    <a:prstClr val="black">
                      <a:alpha val="40000"/>
                    </a:prstClr>
                  </a:outerShdw>
                  <a:reflection blurRad="6350" stA="55000" endA="300" endPos="45500" dir="5400000" sy="-100000" algn="bl" rotWithShape="0"/>
                </a:effectLst>
              </a:rPr>
              <a:t>per Area Perubahan</a:t>
            </a:r>
            <a:endParaRPr lang="id-ID" sz="5400" dirty="0">
              <a:effectLst>
                <a:outerShdw blurRad="50800" dist="38100" dir="5400000" algn="t" rotWithShape="0">
                  <a:prstClr val="black">
                    <a:alpha val="40000"/>
                  </a:prstClr>
                </a:outerShdw>
                <a:reflection blurRad="6350" stA="55000" endA="300" endPos="45500" dir="5400000" sy="-100000" algn="bl" rotWithShape="0"/>
              </a:effectLst>
            </a:endParaRPr>
          </a:p>
        </p:txBody>
      </p:sp>
    </p:spTree>
    <p:extLst>
      <p:ext uri="{BB962C8B-B14F-4D97-AF65-F5344CB8AC3E}">
        <p14:creationId xmlns:p14="http://schemas.microsoft.com/office/powerpoint/2010/main" val="111329444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90600" y="304800"/>
            <a:ext cx="6512511" cy="428604"/>
          </a:xfrm>
        </p:spPr>
        <p:txBody>
          <a:bodyPr/>
          <a:lstStyle/>
          <a:p>
            <a:pPr marL="320040" indent="-320040" algn="l" eaLnBrk="1" fontAlgn="auto" hangingPunct="1">
              <a:spcAft>
                <a:spcPts val="0"/>
              </a:spcAft>
              <a:buClr>
                <a:schemeClr val="accent6">
                  <a:lumMod val="75000"/>
                </a:schemeClr>
              </a:buClr>
              <a:defRPr/>
            </a:pPr>
            <a:r>
              <a:rPr lang="id-ID" sz="2800" dirty="0">
                <a:solidFill>
                  <a:schemeClr val="accent3">
                    <a:lumMod val="50000"/>
                  </a:schemeClr>
                </a:solidFill>
              </a:rPr>
              <a:t>MANAJEMEN </a:t>
            </a:r>
            <a:r>
              <a:rPr lang="id-ID" sz="2800" dirty="0" smtClean="0">
                <a:solidFill>
                  <a:schemeClr val="accent3">
                    <a:lumMod val="50000"/>
                  </a:schemeClr>
                </a:solidFill>
              </a:rPr>
              <a:t>PERUBAHAN</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714631118"/>
              </p:ext>
            </p:extLst>
          </p:nvPr>
        </p:nvGraphicFramePr>
        <p:xfrm>
          <a:off x="76200" y="971189"/>
          <a:ext cx="8964878" cy="5903791"/>
        </p:xfrm>
        <a:graphic>
          <a:graphicData uri="http://schemas.openxmlformats.org/drawingml/2006/table">
            <a:tbl>
              <a:tblPr firstRow="1" bandRow="1">
                <a:tableStyleId>{6E25E649-3F16-4E02-A733-19D2CDBF48F0}</a:tableStyleId>
              </a:tblPr>
              <a:tblGrid>
                <a:gridCol w="1644706"/>
                <a:gridCol w="1608988"/>
                <a:gridCol w="116833"/>
                <a:gridCol w="1658673"/>
                <a:gridCol w="1465527"/>
                <a:gridCol w="2470151"/>
              </a:tblGrid>
              <a:tr h="403764">
                <a:tc>
                  <a:txBody>
                    <a:bodyPr/>
                    <a:lstStyle/>
                    <a:p>
                      <a:pPr algn="ctr"/>
                      <a:r>
                        <a:rPr lang="id-ID" sz="1000" dirty="0" smtClean="0">
                          <a:latin typeface="Candara" pitchFamily="34" charset="0"/>
                        </a:rPr>
                        <a:t>Area Perubahan</a:t>
                      </a:r>
                      <a:endParaRPr lang="id-ID" sz="1000" dirty="0">
                        <a:latin typeface="Candara" pitchFamily="34" charset="0"/>
                      </a:endParaRPr>
                    </a:p>
                  </a:txBody>
                  <a:tcPr marL="91433" marR="91433" marT="45717" marB="45717" anchor="ctr"/>
                </a:tc>
                <a:tc gridSpan="2">
                  <a:txBody>
                    <a:bodyPr/>
                    <a:lstStyle/>
                    <a:p>
                      <a:pPr algn="ctr"/>
                      <a:r>
                        <a:rPr lang="id-ID" sz="1000" dirty="0" smtClean="0">
                          <a:latin typeface="Candara" pitchFamily="34" charset="0"/>
                        </a:rPr>
                        <a:t>Hasil Self Assessment</a:t>
                      </a:r>
                    </a:p>
                    <a:p>
                      <a:pPr algn="ctr"/>
                      <a:r>
                        <a:rPr lang="id-ID" sz="1000" dirty="0" smtClean="0">
                          <a:latin typeface="Candara" pitchFamily="34" charset="0"/>
                        </a:rPr>
                        <a:t>2016</a:t>
                      </a:r>
                      <a:endParaRPr lang="id-ID" sz="1000" dirty="0">
                        <a:latin typeface="Candara" pitchFamily="34" charset="0"/>
                      </a:endParaRPr>
                    </a:p>
                  </a:txBody>
                  <a:tcPr marL="91433" marR="91433" marT="45717" marB="45717" anchor="ct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id-ID" sz="1000" dirty="0">
                        <a:latin typeface="Candara" pitchFamily="34" charset="0"/>
                      </a:endParaRPr>
                    </a:p>
                  </a:txBody>
                  <a:tcPr marL="91433" marR="91433" marT="45717" marB="45717"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00" dirty="0" smtClean="0">
                          <a:latin typeface="Candara" pitchFamily="34" charset="0"/>
                        </a:rPr>
                        <a:t>Hasil Penilaian</a:t>
                      </a:r>
                      <a:r>
                        <a:rPr lang="id-ID" sz="1000" baseline="0" dirty="0" smtClean="0">
                          <a:latin typeface="Candara" pitchFamily="34" charset="0"/>
                        </a:rPr>
                        <a:t> Tim Menpan </a:t>
                      </a:r>
                      <a:r>
                        <a:rPr lang="id-ID" sz="1000" dirty="0" smtClean="0">
                          <a:latin typeface="Candara" pitchFamily="34" charset="0"/>
                        </a:rPr>
                        <a:t>2015</a:t>
                      </a:r>
                      <a:endParaRPr lang="id-ID" sz="1000" dirty="0">
                        <a:latin typeface="Candara" pitchFamily="34" charset="0"/>
                      </a:endParaRPr>
                    </a:p>
                  </a:txBody>
                  <a:tcPr marL="91433" marR="91433" marT="45717" marB="45717" anchor="ctr"/>
                </a:tc>
                <a:tc>
                  <a:txBody>
                    <a:bodyPr/>
                    <a:lstStyle/>
                    <a:p>
                      <a:pPr algn="ctr"/>
                      <a:r>
                        <a:rPr lang="id-ID" sz="1000" dirty="0" smtClean="0">
                          <a:latin typeface="Candara" pitchFamily="34" charset="0"/>
                        </a:rPr>
                        <a:t>Gap Penilaian</a:t>
                      </a:r>
                      <a:endParaRPr lang="id-ID" sz="1000" dirty="0">
                        <a:latin typeface="Candara" pitchFamily="34" charset="0"/>
                      </a:endParaRPr>
                    </a:p>
                  </a:txBody>
                  <a:tcPr marL="91433" marR="91433" marT="45717" marB="45717" anchor="ctr"/>
                </a:tc>
                <a:tc>
                  <a:txBody>
                    <a:bodyPr/>
                    <a:lstStyle/>
                    <a:p>
                      <a:pPr algn="ctr"/>
                      <a:r>
                        <a:rPr lang="id-ID" sz="1000" dirty="0" smtClean="0">
                          <a:latin typeface="Candara" pitchFamily="34" charset="0"/>
                        </a:rPr>
                        <a:t>Dokumen yang</a:t>
                      </a:r>
                      <a:r>
                        <a:rPr lang="id-ID" sz="1000" baseline="0" dirty="0" smtClean="0">
                          <a:latin typeface="Candara" pitchFamily="34" charset="0"/>
                        </a:rPr>
                        <a:t> sudah disubmit</a:t>
                      </a:r>
                      <a:endParaRPr lang="id-ID" sz="1000" dirty="0">
                        <a:latin typeface="Candara" pitchFamily="34" charset="0"/>
                      </a:endParaRPr>
                    </a:p>
                  </a:txBody>
                  <a:tcPr marL="91433" marR="91433" marT="45717" marB="45717" anchor="ctr"/>
                </a:tc>
              </a:tr>
              <a:tr h="243846">
                <a:tc>
                  <a:txBody>
                    <a:bodyPr/>
                    <a:lstStyle/>
                    <a:p>
                      <a:pPr algn="l">
                        <a:lnSpc>
                          <a:spcPct val="80000"/>
                        </a:lnSpc>
                      </a:pPr>
                      <a:r>
                        <a:rPr lang="id-ID" sz="1000" b="1" dirty="0" smtClean="0">
                          <a:latin typeface="Candara" pitchFamily="34" charset="0"/>
                        </a:rPr>
                        <a:t>Tim RB </a:t>
                      </a:r>
                      <a:endParaRPr lang="id-ID" sz="1000" b="1" dirty="0">
                        <a:latin typeface="Candara" pitchFamily="34" charset="0"/>
                      </a:endParaRPr>
                    </a:p>
                  </a:txBody>
                  <a:tcPr marL="91433" marR="91433" marT="45717" marB="45717" anchor="ctr"/>
                </a:tc>
                <a:tc gridSpan="2">
                  <a:txBody>
                    <a:bodyPr/>
                    <a:lstStyle/>
                    <a:p>
                      <a:endParaRPr lang="id-ID" sz="1050" dirty="0">
                        <a:latin typeface="Candara" pitchFamily="34" charset="0"/>
                      </a:endParaRPr>
                    </a:p>
                  </a:txBody>
                  <a:tcPr marL="91433" marR="91433" marT="45717" marB="45717" anchor="ctr"/>
                </a:tc>
                <a:tc hMerge="1">
                  <a:txBody>
                    <a:bodyPr/>
                    <a:lstStyle/>
                    <a:p>
                      <a:endParaRPr lang="id-ID" sz="1100" dirty="0">
                        <a:latin typeface="Candara" pitchFamily="34" charset="0"/>
                      </a:endParaRPr>
                    </a:p>
                  </a:txBody>
                  <a:tcPr marL="91433" marR="91433" marT="45717" marB="45717" anchor="ctr"/>
                </a:tc>
                <a:tc>
                  <a:txBody>
                    <a:bodyPr/>
                    <a:lstStyle/>
                    <a:p>
                      <a:endParaRPr lang="id-ID"/>
                    </a:p>
                  </a:txBody>
                  <a:tcPr marL="91433" marR="91433" marT="45717" marB="45717" anchor="ctr"/>
                </a:tc>
                <a:tc>
                  <a:txBody>
                    <a:bodyPr/>
                    <a:lstStyle/>
                    <a:p>
                      <a:endParaRPr lang="id-ID"/>
                    </a:p>
                  </a:txBody>
                  <a:tcPr marL="91433" marR="91433" marT="45717" marB="45717" anchor="ctr"/>
                </a:tc>
                <a:tc>
                  <a:txBody>
                    <a:bodyPr/>
                    <a:lstStyle/>
                    <a:p>
                      <a:endParaRPr lang="id-ID" sz="1600"/>
                    </a:p>
                  </a:txBody>
                  <a:tcPr marL="91433" marR="91433" marT="45717" marB="45717" anchor="ctr"/>
                </a:tc>
              </a:tr>
              <a:tr h="716292">
                <a:tc>
                  <a:txBody>
                    <a:bodyPr/>
                    <a:lstStyle/>
                    <a:p>
                      <a:pPr marL="0" algn="l" defTabSz="914400" rtl="0" eaLnBrk="1" latinLnBrk="0" hangingPunct="1">
                        <a:lnSpc>
                          <a:spcPct val="80000"/>
                        </a:lnSpc>
                      </a:pPr>
                      <a:r>
                        <a:rPr lang="id-ID" sz="1000" kern="1200" dirty="0" smtClean="0">
                          <a:solidFill>
                            <a:schemeClr val="dk1"/>
                          </a:solidFill>
                          <a:effectLst/>
                          <a:latin typeface="Candara" pitchFamily="34" charset="0"/>
                          <a:ea typeface="+mn-ea"/>
                          <a:cs typeface="+mn-cs"/>
                        </a:rPr>
                        <a:t>Tim Reformasi Birokrasi telah melaksanakan tugas sesuai rencana kerja Tim Reformasi Birokrasi</a:t>
                      </a:r>
                      <a:endParaRPr lang="id-ID" sz="1000" kern="1200" dirty="0">
                        <a:solidFill>
                          <a:schemeClr val="dk1"/>
                        </a:solidFill>
                        <a:effectLst/>
                        <a:latin typeface="Candara" pitchFamily="34" charset="0"/>
                        <a:ea typeface="+mn-ea"/>
                        <a:cs typeface="+mn-cs"/>
                      </a:endParaRPr>
                    </a:p>
                  </a:txBody>
                  <a:tcPr marL="91433" marR="91433" marT="45717" marB="45717" anchor="ctr"/>
                </a:tc>
                <a:tc gridSpan="2">
                  <a:txBody>
                    <a:bodyPr/>
                    <a:lstStyle/>
                    <a:p>
                      <a:pPr marL="0" algn="l" defTabSz="914400" rtl="0" eaLnBrk="1" latinLnBrk="0" hangingPunct="1">
                        <a:lnSpc>
                          <a:spcPct val="80000"/>
                        </a:lnSpc>
                      </a:pPr>
                      <a:r>
                        <a:rPr lang="id-ID" sz="1000" kern="1200" dirty="0" smtClean="0">
                          <a:solidFill>
                            <a:srgbClr val="FF0000"/>
                          </a:solidFill>
                          <a:effectLst/>
                          <a:latin typeface="Candara" pitchFamily="34" charset="0"/>
                          <a:ea typeface="+mn-ea"/>
                          <a:cs typeface="+mn-cs"/>
                        </a:rPr>
                        <a:t>Seluruh </a:t>
                      </a:r>
                      <a:r>
                        <a:rPr lang="id-ID" sz="1000" kern="1200" dirty="0" smtClean="0">
                          <a:solidFill>
                            <a:schemeClr val="dk1"/>
                          </a:solidFill>
                          <a:effectLst/>
                          <a:latin typeface="Candara" pitchFamily="34" charset="0"/>
                          <a:ea typeface="+mn-ea"/>
                          <a:cs typeface="+mn-cs"/>
                        </a:rPr>
                        <a:t>tugas telah dilaksanakan oleh Tim Reformasi Birokrasi sesuai dengan rencana kerja (A)</a:t>
                      </a:r>
                    </a:p>
                  </a:txBody>
                  <a:tcPr marL="91433" marR="91433" marT="45717" marB="45717" anchor="ctr"/>
                </a:tc>
                <a:tc hMerge="1">
                  <a:txBody>
                    <a:bodyPr/>
                    <a:lstStyle/>
                    <a:p>
                      <a:pPr marL="0" algn="l" defTabSz="914400" rtl="0" eaLnBrk="1" latinLnBrk="0" hangingPunct="1">
                        <a:lnSpc>
                          <a:spcPct val="80000"/>
                        </a:lnSpc>
                      </a:pPr>
                      <a:endParaRPr lang="id-ID" sz="1000" kern="1200" dirty="0" smtClean="0">
                        <a:solidFill>
                          <a:schemeClr val="dk1"/>
                        </a:solidFill>
                        <a:effectLst/>
                        <a:latin typeface="Candara" pitchFamily="34" charset="0"/>
                        <a:ea typeface="+mn-ea"/>
                        <a:cs typeface="+mn-cs"/>
                      </a:endParaRPr>
                    </a:p>
                  </a:txBody>
                  <a:tcPr marL="91433" marR="91433" marT="45717" marB="45717" anchor="ctr"/>
                </a:tc>
                <a:tc>
                  <a:txBody>
                    <a:bodyPr/>
                    <a:lstStyle/>
                    <a:p>
                      <a:pPr marL="0" algn="l" defTabSz="914400" rtl="0" eaLnBrk="1" latinLnBrk="0" hangingPunct="1">
                        <a:lnSpc>
                          <a:spcPct val="80000"/>
                        </a:lnSpc>
                      </a:pPr>
                      <a:r>
                        <a:rPr lang="id-ID" sz="1000" kern="1200" dirty="0" smtClean="0">
                          <a:solidFill>
                            <a:srgbClr val="FF0000"/>
                          </a:solidFill>
                          <a:effectLst/>
                          <a:latin typeface="Candara" pitchFamily="34" charset="0"/>
                          <a:ea typeface="+mn-ea"/>
                          <a:cs typeface="+mn-cs"/>
                        </a:rPr>
                        <a:t>Sebagian besar </a:t>
                      </a:r>
                      <a:r>
                        <a:rPr lang="id-ID" sz="1000" kern="1200" dirty="0" smtClean="0">
                          <a:solidFill>
                            <a:schemeClr val="dk1"/>
                          </a:solidFill>
                          <a:effectLst/>
                          <a:latin typeface="Candara" pitchFamily="34" charset="0"/>
                          <a:ea typeface="+mn-ea"/>
                          <a:cs typeface="+mn-cs"/>
                        </a:rPr>
                        <a:t>tugas telah dilaksanakan oleh Tim Reformasi Birokrasi sesuai dengan rencana kerja (B)</a:t>
                      </a:r>
                    </a:p>
                  </a:txBody>
                  <a:tcPr marL="91433" marR="91433" marT="45717" marB="45717" anchor="ctr"/>
                </a:tc>
                <a:tc>
                  <a:txBody>
                    <a:bodyPr/>
                    <a:lstStyle/>
                    <a:p>
                      <a:pPr>
                        <a:lnSpc>
                          <a:spcPct val="80000"/>
                        </a:lnSpc>
                      </a:pPr>
                      <a:r>
                        <a:rPr lang="id-ID" sz="1000" b="1" i="1" dirty="0" smtClean="0">
                          <a:solidFill>
                            <a:srgbClr val="FF0000"/>
                          </a:solidFill>
                          <a:latin typeface="Candara" pitchFamily="34" charset="0"/>
                          <a:cs typeface="Calibri" pitchFamily="34" charset="0"/>
                        </a:rPr>
                        <a:t>Belum Seluruh tugas </a:t>
                      </a:r>
                      <a:r>
                        <a:rPr lang="id-ID" sz="1000" i="1" dirty="0" smtClean="0">
                          <a:latin typeface="Candara" pitchFamily="34" charset="0"/>
                          <a:cs typeface="Calibri" pitchFamily="34" charset="0"/>
                        </a:rPr>
                        <a:t> dilaksanakan oleh Tim Reformasi Birokrasi sesuai dengan rencana kerja  </a:t>
                      </a:r>
                      <a:endParaRPr lang="id-ID" sz="1000" b="1" i="1" dirty="0" smtClean="0">
                        <a:solidFill>
                          <a:srgbClr val="FF0000"/>
                        </a:solidFill>
                        <a:latin typeface="Candara" pitchFamily="34" charset="0"/>
                        <a:cs typeface="Calibri" pitchFamily="34" charset="0"/>
                      </a:endParaRPr>
                    </a:p>
                  </a:txBody>
                  <a:tcPr marL="91433" marR="91433" marT="45717" marB="45717" anchor="ctr"/>
                </a:tc>
                <a:tc>
                  <a:txBody>
                    <a:bodyPr/>
                    <a:lstStyle/>
                    <a:p>
                      <a:pPr marL="273050" lvl="0" indent="-273050" algn="l" defTabSz="914400" rtl="0" eaLnBrk="1" latinLnBrk="0" hangingPunct="1">
                        <a:lnSpc>
                          <a:spcPct val="80000"/>
                        </a:lnSpc>
                        <a:buFont typeface="+mj-lt"/>
                        <a:buAutoNum type="arabicPeriod"/>
                        <a:tabLst>
                          <a:tab pos="273050" algn="l"/>
                        </a:tabLst>
                      </a:pPr>
                      <a:r>
                        <a:rPr lang="id-ID" sz="1000" kern="1200" dirty="0" smtClean="0">
                          <a:solidFill>
                            <a:schemeClr val="dk1"/>
                          </a:solidFill>
                          <a:effectLst/>
                          <a:latin typeface="Candara" pitchFamily="34" charset="0"/>
                          <a:ea typeface="+mn-ea"/>
                          <a:cs typeface="+mn-cs"/>
                        </a:rPr>
                        <a:t>Dokumen Road Map 2015-2019</a:t>
                      </a:r>
                    </a:p>
                    <a:p>
                      <a:pPr marL="273050" lvl="0" indent="-273050" algn="l" defTabSz="914400" rtl="0" eaLnBrk="1" latinLnBrk="0" hangingPunct="1">
                        <a:lnSpc>
                          <a:spcPct val="80000"/>
                        </a:lnSpc>
                        <a:buFont typeface="+mj-lt"/>
                        <a:buAutoNum type="arabicPeriod"/>
                        <a:tabLst>
                          <a:tab pos="273050" algn="l"/>
                        </a:tabLst>
                      </a:pPr>
                      <a:r>
                        <a:rPr lang="id-ID" sz="1000" kern="1200" dirty="0" smtClean="0">
                          <a:solidFill>
                            <a:schemeClr val="dk1"/>
                          </a:solidFill>
                          <a:effectLst/>
                          <a:latin typeface="Candara" pitchFamily="34" charset="0"/>
                          <a:ea typeface="+mn-ea"/>
                          <a:cs typeface="+mn-cs"/>
                        </a:rPr>
                        <a:t>Dokumen Manajemen Perubahan</a:t>
                      </a:r>
                    </a:p>
                    <a:p>
                      <a:pPr marL="273050" indent="-273050" algn="l" defTabSz="914400" rtl="0" eaLnBrk="1" latinLnBrk="0" hangingPunct="1">
                        <a:lnSpc>
                          <a:spcPct val="80000"/>
                        </a:lnSpc>
                        <a:buFont typeface="+mj-lt"/>
                        <a:buAutoNum type="arabicPeriod"/>
                        <a:tabLst>
                          <a:tab pos="273050" algn="l"/>
                        </a:tabLst>
                      </a:pPr>
                      <a:r>
                        <a:rPr lang="id-ID" sz="1000" kern="1200" dirty="0" smtClean="0">
                          <a:solidFill>
                            <a:schemeClr val="dk1"/>
                          </a:solidFill>
                          <a:effectLst/>
                          <a:latin typeface="Candara" pitchFamily="34" charset="0"/>
                          <a:ea typeface="+mn-ea"/>
                          <a:cs typeface="+mn-cs"/>
                        </a:rPr>
                        <a:t>Dokumen Rencana Kerja Tim RB</a:t>
                      </a:r>
                    </a:p>
                    <a:p>
                      <a:pPr marL="273050" indent="-273050" algn="l" defTabSz="914400" rtl="0" eaLnBrk="1" latinLnBrk="0" hangingPunct="1">
                        <a:lnSpc>
                          <a:spcPct val="80000"/>
                        </a:lnSpc>
                        <a:buFont typeface="+mj-lt"/>
                        <a:buAutoNum type="arabicPeriod"/>
                        <a:tabLst>
                          <a:tab pos="273050" algn="l"/>
                        </a:tabLst>
                      </a:pPr>
                      <a:r>
                        <a:rPr lang="id-ID" sz="1000" kern="1200" dirty="0" smtClean="0">
                          <a:solidFill>
                            <a:schemeClr val="dk1"/>
                          </a:solidFill>
                          <a:effectLst/>
                          <a:latin typeface="Candara" pitchFamily="34" charset="0"/>
                          <a:ea typeface="+mn-ea"/>
                          <a:cs typeface="+mn-cs"/>
                        </a:rPr>
                        <a:t>Pelaksanaan Rencana Aksi RB 2015</a:t>
                      </a:r>
                      <a:endParaRPr lang="id-ID" sz="1000" kern="1200" dirty="0">
                        <a:solidFill>
                          <a:schemeClr val="dk1"/>
                        </a:solidFill>
                        <a:effectLst/>
                        <a:latin typeface="Candara" pitchFamily="34" charset="0"/>
                        <a:ea typeface="+mn-ea"/>
                        <a:cs typeface="+mn-cs"/>
                      </a:endParaRPr>
                    </a:p>
                  </a:txBody>
                  <a:tcPr marL="91433" marR="91433" marT="45717" marB="45717" anchor="ctr"/>
                </a:tc>
              </a:tr>
              <a:tr h="979288">
                <a:tc>
                  <a:txBody>
                    <a:bodyPr/>
                    <a:lstStyle/>
                    <a:p>
                      <a:pPr marL="0" algn="l" defTabSz="914400" rtl="0" eaLnBrk="1" latinLnBrk="0" hangingPunct="1">
                        <a:lnSpc>
                          <a:spcPct val="80000"/>
                        </a:lnSpc>
                      </a:pPr>
                      <a:r>
                        <a:rPr lang="id-ID" sz="1000" kern="1200" dirty="0" smtClean="0">
                          <a:solidFill>
                            <a:schemeClr val="dk1"/>
                          </a:solidFill>
                          <a:effectLst/>
                          <a:latin typeface="Candara" pitchFamily="34" charset="0"/>
                          <a:ea typeface="+mn-ea"/>
                          <a:cs typeface="+mn-cs"/>
                        </a:rPr>
                        <a:t>Tim Reformasi Birokrasi telah melakukan monitoring dan evaluasi rencana kerja, dan hasil evaluasi telah ditindaklanjuti</a:t>
                      </a:r>
                      <a:endParaRPr lang="id-ID" sz="1000" kern="1200" dirty="0">
                        <a:solidFill>
                          <a:schemeClr val="dk1"/>
                        </a:solidFill>
                        <a:effectLst/>
                        <a:latin typeface="Candara" pitchFamily="34" charset="0"/>
                        <a:ea typeface="+mn-ea"/>
                        <a:cs typeface="+mn-cs"/>
                      </a:endParaRPr>
                    </a:p>
                  </a:txBody>
                  <a:tcPr marL="91433" marR="91433" marT="45717" marB="45717" anchor="ctr"/>
                </a:tc>
                <a:tc gridSpan="2">
                  <a:txBody>
                    <a:bodyPr/>
                    <a:lstStyle/>
                    <a:p>
                      <a:r>
                        <a:rPr lang="id-ID" sz="1000" b="1" dirty="0" smtClean="0">
                          <a:solidFill>
                            <a:srgbClr val="FF0000"/>
                          </a:solidFill>
                          <a:latin typeface="Candara" pitchFamily="34" charset="0"/>
                        </a:rPr>
                        <a:t>Seluruh rencana kerja </a:t>
                      </a:r>
                      <a:r>
                        <a:rPr lang="id-ID" sz="1000" dirty="0" smtClean="0">
                          <a:latin typeface="Candara" pitchFamily="34" charset="0"/>
                        </a:rPr>
                        <a:t>telah dimonitoring dan di evaluasi, dan hasil evaluasi telah ditindaklanjuti (A)</a:t>
                      </a:r>
                      <a:endParaRPr lang="id-ID" sz="1000" dirty="0">
                        <a:latin typeface="Candara" pitchFamily="34" charset="0"/>
                      </a:endParaRPr>
                    </a:p>
                  </a:txBody>
                  <a:tcPr marL="91433" marR="91433" marT="45717" marB="45717" anchor="ctr"/>
                </a:tc>
                <a:tc hMerge="1">
                  <a:txBody>
                    <a:bodyPr/>
                    <a:lstStyle/>
                    <a:p>
                      <a:endParaRPr lang="id-ID" sz="1000" dirty="0">
                        <a:latin typeface="Candara" pitchFamily="34" charset="0"/>
                      </a:endParaRPr>
                    </a:p>
                  </a:txBody>
                  <a:tcPr marL="91433" marR="91433" marT="45717" marB="45717" anchor="ctr"/>
                </a:tc>
                <a:tc>
                  <a:txBody>
                    <a:bodyPr/>
                    <a:lstStyle/>
                    <a:p>
                      <a:r>
                        <a:rPr lang="id-ID" sz="1000" dirty="0" smtClean="0">
                          <a:solidFill>
                            <a:srgbClr val="FF0000"/>
                          </a:solidFill>
                          <a:latin typeface="Candara" pitchFamily="34" charset="0"/>
                        </a:rPr>
                        <a:t>Sebagian besar </a:t>
                      </a:r>
                      <a:r>
                        <a:rPr lang="id-ID" sz="1000" dirty="0" smtClean="0">
                          <a:latin typeface="Candara" pitchFamily="34" charset="0"/>
                        </a:rPr>
                        <a:t>rencana kerja telah dimonitoring dan di evaluasi, dan hasil evaluasi telah ditindaklanjuti (B)</a:t>
                      </a:r>
                      <a:endParaRPr lang="id-ID" sz="1000" dirty="0">
                        <a:latin typeface="Candara" pitchFamily="34" charset="0"/>
                      </a:endParaRPr>
                    </a:p>
                  </a:txBody>
                  <a:tcPr marL="91433" marR="91433" marT="45717" marB="45717" anchor="ctr"/>
                </a:tc>
                <a:tc>
                  <a:txBody>
                    <a:bodyPr/>
                    <a:lstStyle/>
                    <a:p>
                      <a:pPr>
                        <a:lnSpc>
                          <a:spcPct val="80000"/>
                        </a:lnSpc>
                      </a:pPr>
                      <a:r>
                        <a:rPr lang="id-ID" sz="1000" b="1" i="1" dirty="0" smtClean="0">
                          <a:solidFill>
                            <a:srgbClr val="FF0000"/>
                          </a:solidFill>
                          <a:latin typeface="Candara" pitchFamily="34" charset="0"/>
                          <a:cs typeface="Calibri" pitchFamily="34" charset="0"/>
                        </a:rPr>
                        <a:t>Belum</a:t>
                      </a:r>
                      <a:r>
                        <a:rPr lang="id-ID" sz="1000" b="1" i="1" baseline="0" dirty="0" smtClean="0">
                          <a:solidFill>
                            <a:srgbClr val="FF0000"/>
                          </a:solidFill>
                          <a:latin typeface="Candara" pitchFamily="34" charset="0"/>
                          <a:cs typeface="Calibri" pitchFamily="34" charset="0"/>
                        </a:rPr>
                        <a:t> </a:t>
                      </a:r>
                      <a:r>
                        <a:rPr lang="id-ID" sz="1000" b="1" i="1" dirty="0" smtClean="0">
                          <a:solidFill>
                            <a:srgbClr val="FF0000"/>
                          </a:solidFill>
                          <a:latin typeface="Candara" pitchFamily="34" charset="0"/>
                          <a:cs typeface="Calibri" pitchFamily="34" charset="0"/>
                        </a:rPr>
                        <a:t>eluruh rencana </a:t>
                      </a:r>
                      <a:r>
                        <a:rPr lang="id-ID" sz="1000" i="1" dirty="0" smtClean="0">
                          <a:latin typeface="Candara" pitchFamily="34" charset="0"/>
                          <a:cs typeface="Calibri" pitchFamily="34" charset="0"/>
                        </a:rPr>
                        <a:t>kerja telah dimonitoring dan di evaluasi, dan hasil evaluasi telah ditindaklanjuti  </a:t>
                      </a:r>
                      <a:endParaRPr lang="id-ID" sz="1000" b="1" i="1" dirty="0">
                        <a:solidFill>
                          <a:srgbClr val="FF0000"/>
                        </a:solidFill>
                        <a:latin typeface="Candara" pitchFamily="34" charset="0"/>
                        <a:cs typeface="Calibri" pitchFamily="34" charset="0"/>
                      </a:endParaRPr>
                    </a:p>
                  </a:txBody>
                  <a:tcPr marL="91433" marR="91433" marT="45717" marB="45717" anchor="ctr"/>
                </a:tc>
                <a:tc>
                  <a:txBody>
                    <a:bodyPr/>
                    <a:lstStyle/>
                    <a:p>
                      <a:pPr marL="273050" lvl="0" indent="-273050" algn="l" defTabSz="914400" rtl="0" eaLnBrk="1" latinLnBrk="0" hangingPunct="1">
                        <a:lnSpc>
                          <a:spcPct val="80000"/>
                        </a:lnSpc>
                        <a:buFont typeface="+mj-lt"/>
                        <a:buAutoNum type="arabicPeriod"/>
                        <a:tabLst>
                          <a:tab pos="273050" algn="l"/>
                        </a:tabLst>
                      </a:pPr>
                      <a:r>
                        <a:rPr lang="id-ID" sz="1000" kern="1200" dirty="0" smtClean="0">
                          <a:solidFill>
                            <a:schemeClr val="dk1"/>
                          </a:solidFill>
                          <a:effectLst/>
                          <a:latin typeface="Candara" pitchFamily="34" charset="0"/>
                          <a:ea typeface="+mn-ea"/>
                          <a:cs typeface="+mn-cs"/>
                        </a:rPr>
                        <a:t>Dokumen Rencana Kerja Tim PMPRB</a:t>
                      </a:r>
                    </a:p>
                    <a:p>
                      <a:pPr marL="273050" lvl="0" indent="-273050" algn="l" defTabSz="914400" rtl="0" eaLnBrk="1" latinLnBrk="0" hangingPunct="1">
                        <a:lnSpc>
                          <a:spcPct val="80000"/>
                        </a:lnSpc>
                        <a:buFont typeface="+mj-lt"/>
                        <a:buAutoNum type="arabicPeriod"/>
                        <a:tabLst>
                          <a:tab pos="273050" algn="l"/>
                        </a:tabLst>
                      </a:pPr>
                      <a:r>
                        <a:rPr lang="id-ID" sz="1000" kern="1200" dirty="0" smtClean="0">
                          <a:solidFill>
                            <a:schemeClr val="dk1"/>
                          </a:solidFill>
                          <a:effectLst/>
                          <a:latin typeface="Candara" pitchFamily="34" charset="0"/>
                          <a:ea typeface="+mn-ea"/>
                          <a:cs typeface="+mn-cs"/>
                        </a:rPr>
                        <a:t>Laporan Monev RB 2015</a:t>
                      </a:r>
                    </a:p>
                    <a:p>
                      <a:pPr marL="273050" lvl="0" indent="-273050" algn="l" defTabSz="914400" rtl="0" eaLnBrk="1" latinLnBrk="0" hangingPunct="1">
                        <a:lnSpc>
                          <a:spcPct val="80000"/>
                        </a:lnSpc>
                        <a:buFont typeface="+mj-lt"/>
                        <a:buAutoNum type="arabicPeriod"/>
                        <a:tabLst>
                          <a:tab pos="273050" algn="l"/>
                        </a:tabLst>
                      </a:pPr>
                      <a:r>
                        <a:rPr lang="id-ID" sz="1000" kern="1200" dirty="0" smtClean="0">
                          <a:solidFill>
                            <a:schemeClr val="dk1"/>
                          </a:solidFill>
                          <a:effectLst/>
                          <a:latin typeface="Candara" pitchFamily="34" charset="0"/>
                          <a:ea typeface="+mn-ea"/>
                          <a:cs typeface="+mn-cs"/>
                        </a:rPr>
                        <a:t>Pelaksanaan Rencana Aksi RB 2015</a:t>
                      </a:r>
                    </a:p>
                    <a:p>
                      <a:pPr marL="273050" lvl="0" indent="-273050" algn="l" defTabSz="914400" rtl="0" eaLnBrk="1" latinLnBrk="0" hangingPunct="1">
                        <a:lnSpc>
                          <a:spcPct val="80000"/>
                        </a:lnSpc>
                        <a:buFont typeface="+mj-lt"/>
                        <a:buAutoNum type="arabicPeriod"/>
                        <a:tabLst>
                          <a:tab pos="273050" algn="l"/>
                        </a:tabLst>
                      </a:pPr>
                      <a:r>
                        <a:rPr lang="id-ID" sz="1000" kern="1200" dirty="0" smtClean="0">
                          <a:solidFill>
                            <a:schemeClr val="dk1"/>
                          </a:solidFill>
                          <a:effectLst/>
                          <a:latin typeface="Candara" pitchFamily="34" charset="0"/>
                          <a:ea typeface="+mn-ea"/>
                          <a:cs typeface="+mn-cs"/>
                        </a:rPr>
                        <a:t>Laporan Hasil Survei Eksternal RB 2015</a:t>
                      </a:r>
                    </a:p>
                    <a:p>
                      <a:pPr marL="273050" lvl="0" indent="-273050" algn="l" defTabSz="914400" rtl="0" eaLnBrk="1" latinLnBrk="0" hangingPunct="1">
                        <a:lnSpc>
                          <a:spcPct val="80000"/>
                        </a:lnSpc>
                        <a:buFont typeface="+mj-lt"/>
                        <a:buAutoNum type="arabicPeriod"/>
                        <a:tabLst>
                          <a:tab pos="273050" algn="l"/>
                        </a:tabLst>
                      </a:pPr>
                      <a:r>
                        <a:rPr lang="id-ID" sz="1000" kern="1200" dirty="0" smtClean="0">
                          <a:solidFill>
                            <a:schemeClr val="dk1"/>
                          </a:solidFill>
                          <a:effectLst/>
                          <a:latin typeface="Candara" pitchFamily="34" charset="0"/>
                          <a:ea typeface="+mn-ea"/>
                          <a:cs typeface="+mn-cs"/>
                        </a:rPr>
                        <a:t>Laporan Hasil Survei Kepuasan Pemangku Kepentingan terhadap Proses Penyusunan RKP 2016</a:t>
                      </a:r>
                    </a:p>
                    <a:p>
                      <a:pPr marL="273050" indent="-273050" algn="l" defTabSz="914400" rtl="0" eaLnBrk="1" latinLnBrk="0" hangingPunct="1">
                        <a:lnSpc>
                          <a:spcPct val="80000"/>
                        </a:lnSpc>
                        <a:buFont typeface="+mj-lt"/>
                        <a:buAutoNum type="arabicPeriod"/>
                        <a:tabLst>
                          <a:tab pos="273050" algn="l"/>
                        </a:tabLst>
                      </a:pPr>
                      <a:r>
                        <a:rPr lang="id-ID" sz="1000" kern="1200" dirty="0" smtClean="0">
                          <a:solidFill>
                            <a:schemeClr val="dk1"/>
                          </a:solidFill>
                          <a:effectLst/>
                          <a:latin typeface="Candara" pitchFamily="34" charset="0"/>
                          <a:ea typeface="+mn-ea"/>
                          <a:cs typeface="+mn-cs"/>
                        </a:rPr>
                        <a:t>Dokumen Rencana Kerja Tim RB</a:t>
                      </a:r>
                      <a:endParaRPr lang="id-ID" sz="1000" kern="1200" dirty="0">
                        <a:solidFill>
                          <a:schemeClr val="dk1"/>
                        </a:solidFill>
                        <a:effectLst/>
                        <a:latin typeface="Candara" pitchFamily="34" charset="0"/>
                        <a:ea typeface="+mn-ea"/>
                        <a:cs typeface="+mn-cs"/>
                      </a:endParaRPr>
                    </a:p>
                  </a:txBody>
                  <a:tcPr marL="91433" marR="91433" marT="45717" marB="45717" anchor="ctr"/>
                </a:tc>
              </a:tr>
              <a:tr h="190675">
                <a:tc gridSpan="6">
                  <a:txBody>
                    <a:bodyPr/>
                    <a:lstStyle/>
                    <a:p>
                      <a:pPr marL="0" algn="l" defTabSz="914400" rtl="0" eaLnBrk="1" latinLnBrk="0" hangingPunct="1">
                        <a:lnSpc>
                          <a:spcPct val="80000"/>
                        </a:lnSpc>
                      </a:pPr>
                      <a:r>
                        <a:rPr lang="id-ID" sz="1000" b="1" kern="1200" dirty="0" smtClean="0">
                          <a:solidFill>
                            <a:schemeClr val="dk1"/>
                          </a:solidFill>
                          <a:latin typeface="Candara" pitchFamily="34" charset="0"/>
                          <a:ea typeface="+mn-ea"/>
                          <a:cs typeface="+mn-cs"/>
                        </a:rPr>
                        <a:t>Road Map RB</a:t>
                      </a:r>
                      <a:endParaRPr lang="id-ID" sz="1000" b="1" kern="1200" dirty="0">
                        <a:solidFill>
                          <a:schemeClr val="dk1"/>
                        </a:solidFill>
                        <a:latin typeface="Candara" pitchFamily="34" charset="0"/>
                        <a:ea typeface="+mn-ea"/>
                        <a:cs typeface="+mn-cs"/>
                      </a:endParaRPr>
                    </a:p>
                  </a:txBody>
                  <a:tcPr marL="91433" marR="91433" marT="45717" marB="45717"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621851">
                <a:tc>
                  <a:txBody>
                    <a:bodyPr/>
                    <a:lstStyle/>
                    <a:p>
                      <a:pPr marL="0" algn="l" defTabSz="914400" rtl="0" eaLnBrk="1" latinLnBrk="0" hangingPunct="1">
                        <a:lnSpc>
                          <a:spcPct val="80000"/>
                        </a:lnSpc>
                      </a:pPr>
                      <a:r>
                        <a:rPr lang="en-US" sz="1000" kern="1200" dirty="0" smtClean="0">
                          <a:solidFill>
                            <a:schemeClr val="dk1"/>
                          </a:solidFill>
                          <a:effectLst/>
                          <a:latin typeface="Candara" pitchFamily="34" charset="0"/>
                          <a:ea typeface="+mn-ea"/>
                          <a:cs typeface="+mn-cs"/>
                        </a:rPr>
                        <a:t>Road Map </a:t>
                      </a:r>
                      <a:r>
                        <a:rPr lang="en-US" sz="1000" kern="1200" dirty="0" err="1" smtClean="0">
                          <a:solidFill>
                            <a:schemeClr val="dk1"/>
                          </a:solidFill>
                          <a:effectLst/>
                          <a:latin typeface="Candara" pitchFamily="34" charset="0"/>
                          <a:ea typeface="+mn-ea"/>
                          <a:cs typeface="+mn-cs"/>
                        </a:rPr>
                        <a:t>telah</a:t>
                      </a:r>
                      <a:r>
                        <a:rPr lang="en-US" sz="1000" kern="1200" dirty="0" smtClean="0">
                          <a:solidFill>
                            <a:schemeClr val="dk1"/>
                          </a:solidFill>
                          <a:effectLst/>
                          <a:latin typeface="Candara" pitchFamily="34" charset="0"/>
                          <a:ea typeface="+mn-ea"/>
                          <a:cs typeface="+mn-cs"/>
                        </a:rPr>
                        <a:t> </a:t>
                      </a:r>
                      <a:r>
                        <a:rPr lang="en-US" sz="1000" kern="1200" dirty="0" err="1" smtClean="0">
                          <a:solidFill>
                            <a:schemeClr val="dk1"/>
                          </a:solidFill>
                          <a:effectLst/>
                          <a:latin typeface="Candara" pitchFamily="34" charset="0"/>
                          <a:ea typeface="+mn-ea"/>
                          <a:cs typeface="+mn-cs"/>
                        </a:rPr>
                        <a:t>mencakup</a:t>
                      </a:r>
                      <a:r>
                        <a:rPr lang="en-US" sz="1000" kern="1200" dirty="0" smtClean="0">
                          <a:solidFill>
                            <a:schemeClr val="dk1"/>
                          </a:solidFill>
                          <a:effectLst/>
                          <a:latin typeface="Candara" pitchFamily="34" charset="0"/>
                          <a:ea typeface="+mn-ea"/>
                          <a:cs typeface="+mn-cs"/>
                        </a:rPr>
                        <a:t> "quick win"</a:t>
                      </a:r>
                      <a:endParaRPr lang="id-ID" sz="1000" kern="1200" dirty="0">
                        <a:solidFill>
                          <a:schemeClr val="dk1"/>
                        </a:solidFill>
                        <a:effectLst/>
                        <a:latin typeface="Candara" pitchFamily="34" charset="0"/>
                        <a:ea typeface="+mn-ea"/>
                        <a:cs typeface="+mn-cs"/>
                      </a:endParaRPr>
                    </a:p>
                  </a:txBody>
                  <a:tcPr marL="91433" marR="91433" marT="45717" marB="45717" anchor="ctr"/>
                </a:tc>
                <a:tc>
                  <a:txBody>
                    <a:bodyPr/>
                    <a:lstStyle/>
                    <a:p>
                      <a:r>
                        <a:rPr lang="id-ID" sz="1000" dirty="0" smtClean="0">
                          <a:latin typeface="Candara" pitchFamily="34" charset="0"/>
                        </a:rPr>
                        <a:t>Quick win </a:t>
                      </a:r>
                      <a:r>
                        <a:rPr lang="id-ID" sz="1000" b="1" dirty="0" smtClean="0">
                          <a:solidFill>
                            <a:srgbClr val="FF0000"/>
                          </a:solidFill>
                          <a:latin typeface="Candara" pitchFamily="34" charset="0"/>
                        </a:rPr>
                        <a:t>ada</a:t>
                      </a:r>
                      <a:r>
                        <a:rPr lang="id-ID" sz="1000" dirty="0" smtClean="0">
                          <a:latin typeface="Candara" pitchFamily="34" charset="0"/>
                        </a:rPr>
                        <a:t> sesuai dengan ekspektasi dan dapat diselesaikan dalam waktu cepat  (A)</a:t>
                      </a:r>
                      <a:endParaRPr lang="id-ID" sz="1000" dirty="0">
                        <a:latin typeface="Candara" pitchFamily="34" charset="0"/>
                      </a:endParaRPr>
                    </a:p>
                  </a:txBody>
                  <a:tcPr marL="91433" marR="91433" marT="45717" marB="45717" anchor="ctr"/>
                </a:tc>
                <a:tc gridSpan="2">
                  <a:txBody>
                    <a:bodyPr/>
                    <a:lstStyle/>
                    <a:p>
                      <a:r>
                        <a:rPr lang="id-ID" sz="1000" dirty="0" smtClean="0">
                          <a:latin typeface="Candara" pitchFamily="34" charset="0"/>
                        </a:rPr>
                        <a:t>Quick win ada tapi tidak sesuai dengan ekspektasi atau </a:t>
                      </a:r>
                      <a:r>
                        <a:rPr lang="id-ID" sz="1000" dirty="0" smtClean="0">
                          <a:solidFill>
                            <a:srgbClr val="FF0000"/>
                          </a:solidFill>
                          <a:latin typeface="Candara" pitchFamily="34" charset="0"/>
                        </a:rPr>
                        <a:t>tidak dapat diselesaikan dalam waktu cepat </a:t>
                      </a:r>
                      <a:r>
                        <a:rPr lang="id-ID" sz="1000" dirty="0" smtClean="0">
                          <a:solidFill>
                            <a:schemeClr val="tx1"/>
                          </a:solidFill>
                          <a:latin typeface="Candara" pitchFamily="34" charset="0"/>
                        </a:rPr>
                        <a:t>(B)</a:t>
                      </a:r>
                      <a:endParaRPr lang="id-ID" sz="1000" dirty="0">
                        <a:solidFill>
                          <a:schemeClr val="tx1"/>
                        </a:solidFill>
                        <a:latin typeface="Candara" pitchFamily="34" charset="0"/>
                      </a:endParaRPr>
                    </a:p>
                  </a:txBody>
                  <a:tcPr marL="91433" marR="91433" marT="45717" marB="45717" anchor="ctr"/>
                </a:tc>
                <a:tc hMerge="1">
                  <a:txBody>
                    <a:bodyPr/>
                    <a:lstStyle/>
                    <a:p>
                      <a:endParaRPr lang="id-ID"/>
                    </a:p>
                  </a:txBody>
                  <a:tcPr/>
                </a:tc>
                <a:tc>
                  <a:txBody>
                    <a:bodyPr/>
                    <a:lstStyle/>
                    <a:p>
                      <a:pPr>
                        <a:lnSpc>
                          <a:spcPct val="80000"/>
                        </a:lnSpc>
                      </a:pPr>
                      <a:r>
                        <a:rPr lang="id-ID" sz="1000" i="1" dirty="0" smtClean="0">
                          <a:latin typeface="Candara" pitchFamily="34" charset="0"/>
                          <a:cs typeface="Calibri" pitchFamily="34" charset="0"/>
                        </a:rPr>
                        <a:t>Quick win </a:t>
                      </a:r>
                      <a:r>
                        <a:rPr lang="id-ID" sz="1000" i="1" dirty="0" smtClean="0">
                          <a:solidFill>
                            <a:srgbClr val="FF0000"/>
                          </a:solidFill>
                          <a:latin typeface="Candara" pitchFamily="34" charset="0"/>
                          <a:cs typeface="Calibri" pitchFamily="34" charset="0"/>
                        </a:rPr>
                        <a:t>belum seluruhnya</a:t>
                      </a:r>
                      <a:r>
                        <a:rPr lang="id-ID" sz="1000" i="1" baseline="0" dirty="0" smtClean="0">
                          <a:latin typeface="Candara" pitchFamily="34" charset="0"/>
                          <a:cs typeface="Calibri" pitchFamily="34" charset="0"/>
                        </a:rPr>
                        <a:t> </a:t>
                      </a:r>
                      <a:r>
                        <a:rPr lang="id-ID" sz="1000" b="1" i="1" dirty="0" smtClean="0">
                          <a:solidFill>
                            <a:srgbClr val="FF0000"/>
                          </a:solidFill>
                          <a:latin typeface="Candara" pitchFamily="34" charset="0"/>
                          <a:cs typeface="Calibri" pitchFamily="34" charset="0"/>
                        </a:rPr>
                        <a:t>sesuai dengan </a:t>
                      </a:r>
                      <a:r>
                        <a:rPr lang="id-ID" sz="1000" i="1" dirty="0" smtClean="0">
                          <a:latin typeface="Candara" pitchFamily="34" charset="0"/>
                          <a:cs typeface="Calibri" pitchFamily="34" charset="0"/>
                        </a:rPr>
                        <a:t>ekspektasi dan dapat diselesaikan dalam </a:t>
                      </a:r>
                      <a:r>
                        <a:rPr lang="id-ID" sz="1000" i="1" dirty="0" smtClean="0">
                          <a:solidFill>
                            <a:srgbClr val="FF0000"/>
                          </a:solidFill>
                          <a:latin typeface="Candara" pitchFamily="34" charset="0"/>
                          <a:cs typeface="Calibri" pitchFamily="34" charset="0"/>
                        </a:rPr>
                        <a:t>waktu cepat  </a:t>
                      </a:r>
                      <a:r>
                        <a:rPr lang="id-ID" sz="1000" b="1" i="1" dirty="0" smtClean="0">
                          <a:solidFill>
                            <a:srgbClr val="FF0000"/>
                          </a:solidFill>
                          <a:latin typeface="Candara" pitchFamily="34" charset="0"/>
                          <a:cs typeface="Calibri" pitchFamily="34" charset="0"/>
                        </a:rPr>
                        <a:t> </a:t>
                      </a:r>
                      <a:endParaRPr lang="id-ID" sz="1000" b="1" i="1" dirty="0">
                        <a:solidFill>
                          <a:srgbClr val="FF0000"/>
                        </a:solidFill>
                        <a:latin typeface="Candara" pitchFamily="34" charset="0"/>
                        <a:cs typeface="Calibri" pitchFamily="34" charset="0"/>
                      </a:endParaRPr>
                    </a:p>
                  </a:txBody>
                  <a:tcPr marL="91433" marR="91433" marT="45717" marB="45717" anchor="ctr"/>
                </a:tc>
                <a:tc>
                  <a:txBody>
                    <a:bodyPr/>
                    <a:lstStyle/>
                    <a:p>
                      <a:pPr marL="273050" lvl="0" indent="-273050" algn="l" defTabSz="914400" rtl="0" eaLnBrk="1" latinLnBrk="0" hangingPunct="1">
                        <a:lnSpc>
                          <a:spcPct val="80000"/>
                        </a:lnSpc>
                        <a:buFont typeface="+mj-lt"/>
                        <a:buAutoNum type="arabicPeriod"/>
                      </a:pPr>
                      <a:r>
                        <a:rPr lang="id-ID" sz="1000" kern="1200" dirty="0" smtClean="0">
                          <a:solidFill>
                            <a:schemeClr val="dk1"/>
                          </a:solidFill>
                          <a:effectLst/>
                          <a:latin typeface="Candara" pitchFamily="34" charset="0"/>
                          <a:ea typeface="+mn-ea"/>
                          <a:cs typeface="+mn-cs"/>
                        </a:rPr>
                        <a:t>Quick win dalam Roadmap</a:t>
                      </a:r>
                    </a:p>
                    <a:p>
                      <a:pPr marL="273050" indent="-273050" algn="l" defTabSz="914400" rtl="0" eaLnBrk="1" latinLnBrk="0" hangingPunct="1">
                        <a:lnSpc>
                          <a:spcPct val="80000"/>
                        </a:lnSpc>
                        <a:buFont typeface="+mj-lt"/>
                        <a:buAutoNum type="arabicPeriod"/>
                      </a:pPr>
                      <a:r>
                        <a:rPr lang="id-ID" sz="1000" kern="1200" dirty="0" smtClean="0">
                          <a:solidFill>
                            <a:schemeClr val="dk1"/>
                          </a:solidFill>
                          <a:effectLst/>
                          <a:latin typeface="Candara" pitchFamily="34" charset="0"/>
                          <a:ea typeface="+mn-ea"/>
                          <a:cs typeface="+mn-cs"/>
                        </a:rPr>
                        <a:t>Laporan hasil perkembangan pelaksanaan quick wins</a:t>
                      </a:r>
                      <a:endParaRPr lang="id-ID" sz="1000" kern="1200" dirty="0">
                        <a:solidFill>
                          <a:schemeClr val="dk1"/>
                        </a:solidFill>
                        <a:effectLst/>
                        <a:latin typeface="Candara" pitchFamily="34" charset="0"/>
                        <a:ea typeface="+mn-ea"/>
                        <a:cs typeface="+mn-cs"/>
                      </a:endParaRPr>
                    </a:p>
                  </a:txBody>
                  <a:tcPr marL="91433" marR="91433" marT="45717" marB="45717" anchor="ctr"/>
                </a:tc>
              </a:tr>
              <a:tr h="704022">
                <a:tc>
                  <a:txBody>
                    <a:bodyPr/>
                    <a:lstStyle/>
                    <a:p>
                      <a:pPr marL="0" algn="l" defTabSz="914400" rtl="0" eaLnBrk="1" latinLnBrk="0" hangingPunct="1">
                        <a:lnSpc>
                          <a:spcPct val="80000"/>
                        </a:lnSpc>
                      </a:pPr>
                      <a:r>
                        <a:rPr lang="id-ID" sz="1000" kern="1200" dirty="0" smtClean="0">
                          <a:solidFill>
                            <a:schemeClr val="dk1"/>
                          </a:solidFill>
                          <a:effectLst/>
                          <a:latin typeface="Candara" pitchFamily="34" charset="0"/>
                          <a:ea typeface="+mn-ea"/>
                          <a:cs typeface="+mn-cs"/>
                        </a:rPr>
                        <a:t>Telah terdapat sosialisasi/internalisasi Road Map kepada anggota organisasi</a:t>
                      </a:r>
                      <a:endParaRPr lang="id-ID" sz="1000" kern="1200" dirty="0">
                        <a:solidFill>
                          <a:schemeClr val="dk1"/>
                        </a:solidFill>
                        <a:effectLst/>
                        <a:latin typeface="Candara" pitchFamily="34" charset="0"/>
                        <a:ea typeface="+mn-ea"/>
                        <a:cs typeface="+mn-cs"/>
                      </a:endParaRPr>
                    </a:p>
                  </a:txBody>
                  <a:tcPr marL="91433" marR="91433" marT="45717" marB="45717" anchor="ctr"/>
                </a:tc>
                <a:tc>
                  <a:txBody>
                    <a:bodyPr/>
                    <a:lstStyle/>
                    <a:p>
                      <a:r>
                        <a:rPr lang="id-ID" sz="1000" dirty="0" smtClean="0">
                          <a:solidFill>
                            <a:srgbClr val="FF0000"/>
                          </a:solidFill>
                          <a:latin typeface="Candara" pitchFamily="34" charset="0"/>
                        </a:rPr>
                        <a:t>Seluruh</a:t>
                      </a:r>
                      <a:r>
                        <a:rPr lang="id-ID" sz="1000" dirty="0" smtClean="0">
                          <a:latin typeface="Candara" pitchFamily="34" charset="0"/>
                        </a:rPr>
                        <a:t> anggota organisasi telah mendapatkan sosialisasi dan internalisasi Road Map (A)</a:t>
                      </a:r>
                      <a:endParaRPr lang="id-ID" sz="1000" dirty="0">
                        <a:latin typeface="Candara" pitchFamily="34" charset="0"/>
                      </a:endParaRPr>
                    </a:p>
                  </a:txBody>
                  <a:tcPr marL="91433" marR="91433" marT="45717" marB="45717" anchor="ctr"/>
                </a:tc>
                <a:tc gridSpan="2">
                  <a:txBody>
                    <a:bodyPr/>
                    <a:lstStyle/>
                    <a:p>
                      <a:r>
                        <a:rPr lang="sv-SE" sz="1050" dirty="0" smtClean="0">
                          <a:solidFill>
                            <a:srgbClr val="FF0000"/>
                          </a:solidFill>
                          <a:latin typeface="Candara" pitchFamily="34" charset="0"/>
                        </a:rPr>
                        <a:t>Sebagian besar </a:t>
                      </a:r>
                      <a:r>
                        <a:rPr lang="sv-SE" sz="1050" dirty="0" smtClean="0">
                          <a:latin typeface="Candara" pitchFamily="34" charset="0"/>
                        </a:rPr>
                        <a:t>anggota organisasi telah mendapatkan sosialisasi dan internalisasi Road Map</a:t>
                      </a:r>
                      <a:r>
                        <a:rPr lang="id-ID" sz="1050" dirty="0" smtClean="0">
                          <a:latin typeface="Candara" pitchFamily="34" charset="0"/>
                        </a:rPr>
                        <a:t> (B)</a:t>
                      </a:r>
                      <a:endParaRPr lang="id-ID" sz="1050" dirty="0">
                        <a:latin typeface="Candara" pitchFamily="34" charset="0"/>
                      </a:endParaRPr>
                    </a:p>
                  </a:txBody>
                  <a:tcPr marL="91433" marR="91433" marT="45717" marB="45717" anchor="ctr"/>
                </a:tc>
                <a:tc hMerge="1">
                  <a:txBody>
                    <a:bodyPr/>
                    <a:lstStyle/>
                    <a:p>
                      <a:endParaRPr lang="id-ID"/>
                    </a:p>
                  </a:txBody>
                  <a:tcPr/>
                </a:tc>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000" b="1" i="1" dirty="0" smtClean="0">
                          <a:solidFill>
                            <a:srgbClr val="FF0000"/>
                          </a:solidFill>
                          <a:latin typeface="Candara" pitchFamily="34" charset="0"/>
                          <a:cs typeface="Calibri" pitchFamily="34" charset="0"/>
                        </a:rPr>
                        <a:t>Belum Seluruh anggota organisasi </a:t>
                      </a:r>
                      <a:r>
                        <a:rPr lang="id-ID" sz="1000" i="1" dirty="0" smtClean="0">
                          <a:latin typeface="Candara" pitchFamily="34" charset="0"/>
                          <a:cs typeface="Calibri" pitchFamily="34" charset="0"/>
                        </a:rPr>
                        <a:t>telah mendapatkan sosialisasi dan internalisasi Road Map  </a:t>
                      </a:r>
                      <a:endParaRPr lang="id-ID" sz="1000" b="1" i="1" dirty="0" smtClean="0">
                        <a:solidFill>
                          <a:srgbClr val="FF0000"/>
                        </a:solidFill>
                        <a:latin typeface="Candara" pitchFamily="34" charset="0"/>
                        <a:cs typeface="Calibri" pitchFamily="34" charset="0"/>
                      </a:endParaRPr>
                    </a:p>
                  </a:txBody>
                  <a:tcPr marL="91433" marR="91433" marT="45717" marB="45717" anchor="ctr"/>
                </a:tc>
                <a:tc>
                  <a:txBody>
                    <a:bodyPr/>
                    <a:lstStyle/>
                    <a:p>
                      <a:pPr marL="273050" lvl="0" indent="-273050" algn="l" defTabSz="914400" rtl="0" eaLnBrk="1" latinLnBrk="0" hangingPunct="1">
                        <a:lnSpc>
                          <a:spcPct val="80000"/>
                        </a:lnSpc>
                        <a:buFont typeface="+mj-lt"/>
                        <a:buAutoNum type="arabicPeriod"/>
                        <a:tabLst>
                          <a:tab pos="273050" algn="l"/>
                        </a:tabLst>
                      </a:pPr>
                      <a:r>
                        <a:rPr lang="id-ID" sz="1000" kern="1200" dirty="0" smtClean="0">
                          <a:solidFill>
                            <a:schemeClr val="dk1"/>
                          </a:solidFill>
                          <a:effectLst/>
                          <a:latin typeface="Candara" pitchFamily="34" charset="0"/>
                          <a:ea typeface="+mn-ea"/>
                          <a:cs typeface="+mn-cs"/>
                        </a:rPr>
                        <a:t>Melalui rapat-rapat</a:t>
                      </a:r>
                    </a:p>
                    <a:p>
                      <a:pPr marL="273050" indent="-273050" algn="l" defTabSz="914400" rtl="0" eaLnBrk="1" latinLnBrk="0" hangingPunct="1">
                        <a:lnSpc>
                          <a:spcPct val="80000"/>
                        </a:lnSpc>
                        <a:buFont typeface="+mj-lt"/>
                        <a:buAutoNum type="arabicPeriod"/>
                        <a:tabLst>
                          <a:tab pos="273050" algn="l"/>
                        </a:tabLst>
                      </a:pPr>
                      <a:r>
                        <a:rPr lang="id-ID" sz="1000" kern="1200" dirty="0" smtClean="0">
                          <a:solidFill>
                            <a:schemeClr val="dk1"/>
                          </a:solidFill>
                          <a:effectLst/>
                          <a:latin typeface="Candara" pitchFamily="34" charset="0"/>
                          <a:ea typeface="+mn-ea"/>
                          <a:cs typeface="+mn-cs"/>
                        </a:rPr>
                        <a:t>Melalui website : http://rb.bappenas.go.id</a:t>
                      </a:r>
                      <a:endParaRPr lang="id-ID" sz="1000" kern="1200" dirty="0">
                        <a:solidFill>
                          <a:schemeClr val="dk1"/>
                        </a:solidFill>
                        <a:effectLst/>
                        <a:latin typeface="Candara" pitchFamily="34" charset="0"/>
                        <a:ea typeface="+mn-ea"/>
                        <a:cs typeface="+mn-cs"/>
                      </a:endParaRPr>
                    </a:p>
                  </a:txBody>
                  <a:tcPr marL="91433" marR="91433" marT="45717" marB="45717" anchor="ctr"/>
                </a:tc>
              </a:tr>
              <a:tr h="260539">
                <a:tc gridSpan="6">
                  <a:txBody>
                    <a:bodyPr/>
                    <a:lstStyle/>
                    <a:p>
                      <a:pPr marL="0" algn="l" defTabSz="914400" rtl="0" eaLnBrk="1" latinLnBrk="0" hangingPunct="1">
                        <a:lnSpc>
                          <a:spcPct val="80000"/>
                        </a:lnSpc>
                      </a:pPr>
                      <a:r>
                        <a:rPr lang="id-ID" sz="1000" b="1" kern="1200" dirty="0" smtClean="0">
                          <a:solidFill>
                            <a:schemeClr val="dk1"/>
                          </a:solidFill>
                          <a:effectLst/>
                          <a:latin typeface="Candara" pitchFamily="34" charset="0"/>
                          <a:ea typeface="+mn-ea"/>
                          <a:cs typeface="+mn-cs"/>
                        </a:rPr>
                        <a:t>Pemantauan &amp; Evaluasi RB</a:t>
                      </a:r>
                      <a:endParaRPr lang="id-ID" sz="1000" b="1" kern="1200" dirty="0">
                        <a:solidFill>
                          <a:schemeClr val="dk1"/>
                        </a:solidFill>
                        <a:effectLst/>
                        <a:latin typeface="Candara" pitchFamily="34" charset="0"/>
                        <a:ea typeface="+mn-ea"/>
                        <a:cs typeface="+mn-cs"/>
                      </a:endParaRPr>
                    </a:p>
                  </a:txBody>
                  <a:tcPr marL="91433" marR="91433" marT="45717" marB="45717"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902466">
                <a:tc>
                  <a:txBody>
                    <a:bodyPr/>
                    <a:lstStyle/>
                    <a:p>
                      <a:pPr marL="0" algn="l" defTabSz="914400" rtl="0" eaLnBrk="1" latinLnBrk="0" hangingPunct="1">
                        <a:lnSpc>
                          <a:spcPct val="80000"/>
                        </a:lnSpc>
                      </a:pPr>
                      <a:r>
                        <a:rPr lang="id-ID" sz="1000" kern="1200" dirty="0" smtClean="0">
                          <a:solidFill>
                            <a:schemeClr val="dk1"/>
                          </a:solidFill>
                          <a:effectLst/>
                          <a:latin typeface="Candara" pitchFamily="34" charset="0"/>
                          <a:ea typeface="+mn-ea"/>
                          <a:cs typeface="+mn-cs"/>
                        </a:rPr>
                        <a:t>PMPRB telah direncanakan dan diorganisasikan dengan baik</a:t>
                      </a:r>
                      <a:endParaRPr lang="id-ID" sz="1000" kern="1200" dirty="0">
                        <a:solidFill>
                          <a:schemeClr val="dk1"/>
                        </a:solidFill>
                        <a:effectLst/>
                        <a:latin typeface="Candara" pitchFamily="34" charset="0"/>
                        <a:ea typeface="+mn-ea"/>
                        <a:cs typeface="+mn-cs"/>
                      </a:endParaRPr>
                    </a:p>
                  </a:txBody>
                  <a:tcPr marL="91433" marR="91433" marT="45717" marB="45717" anchor="ctr"/>
                </a:tc>
                <a:tc>
                  <a:txBody>
                    <a:bodyPr/>
                    <a:lstStyle/>
                    <a:p>
                      <a:r>
                        <a:rPr lang="id-ID" sz="1000" dirty="0" smtClean="0">
                          <a:solidFill>
                            <a:srgbClr val="FF0000"/>
                          </a:solidFill>
                          <a:latin typeface="Candara" pitchFamily="34" charset="0"/>
                        </a:rPr>
                        <a:t>Seluruh PMPRB </a:t>
                      </a:r>
                      <a:r>
                        <a:rPr lang="id-ID" sz="1000" dirty="0" smtClean="0">
                          <a:latin typeface="Candara" pitchFamily="34" charset="0"/>
                        </a:rPr>
                        <a:t>telah direncanakan dan diorganisasikan dengan baik (A)</a:t>
                      </a:r>
                      <a:endParaRPr lang="id-ID" sz="1000" dirty="0">
                        <a:latin typeface="Candara" pitchFamily="34" charset="0"/>
                      </a:endParaRPr>
                    </a:p>
                  </a:txBody>
                  <a:tcPr marL="91433" marR="91433" marT="45717" marB="45717" anchor="ctr"/>
                </a:tc>
                <a:tc gridSpan="2">
                  <a:txBody>
                    <a:bodyPr/>
                    <a:lstStyle/>
                    <a:p>
                      <a:r>
                        <a:rPr lang="id-ID" sz="1000" dirty="0" smtClean="0">
                          <a:solidFill>
                            <a:srgbClr val="FF0000"/>
                          </a:solidFill>
                          <a:latin typeface="Candara" pitchFamily="34" charset="0"/>
                        </a:rPr>
                        <a:t>Sebagian besar </a:t>
                      </a:r>
                      <a:r>
                        <a:rPr lang="id-ID" sz="1000" dirty="0" smtClean="0">
                          <a:latin typeface="Candara" pitchFamily="34" charset="0"/>
                        </a:rPr>
                        <a:t>PMPRB telah direncanakan dan diorganisasikan dengan baik (B)</a:t>
                      </a:r>
                      <a:endParaRPr lang="id-ID" sz="1000" dirty="0">
                        <a:latin typeface="Candara" pitchFamily="34" charset="0"/>
                      </a:endParaRPr>
                    </a:p>
                  </a:txBody>
                  <a:tcPr marL="91433" marR="91433" marT="45717" marB="45717" anchor="ctr"/>
                </a:tc>
                <a:tc hMerge="1">
                  <a:txBody>
                    <a:bodyPr/>
                    <a:lstStyle/>
                    <a:p>
                      <a:endParaRPr lang="id-ID"/>
                    </a:p>
                  </a:txBody>
                  <a:tcPr/>
                </a:tc>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000" b="1" i="1" dirty="0" smtClean="0">
                          <a:solidFill>
                            <a:srgbClr val="FF0000"/>
                          </a:solidFill>
                          <a:latin typeface="Candara" pitchFamily="34" charset="0"/>
                          <a:cs typeface="Calibri" pitchFamily="34" charset="0"/>
                        </a:rPr>
                        <a:t>Belum Seluruh PMPRB </a:t>
                      </a:r>
                      <a:r>
                        <a:rPr lang="id-ID" sz="1000" i="1" dirty="0" smtClean="0">
                          <a:latin typeface="Candara" pitchFamily="34" charset="0"/>
                          <a:cs typeface="Calibri" pitchFamily="34" charset="0"/>
                        </a:rPr>
                        <a:t>telah direncanakan dan diorganisasikan dengan baik </a:t>
                      </a:r>
                      <a:endParaRPr lang="id-ID" sz="1000" b="1" i="1" dirty="0" smtClean="0">
                        <a:solidFill>
                          <a:srgbClr val="FF0000"/>
                        </a:solidFill>
                        <a:latin typeface="Candara" pitchFamily="34" charset="0"/>
                        <a:cs typeface="Calibri" pitchFamily="34" charset="0"/>
                      </a:endParaRPr>
                    </a:p>
                    <a:p>
                      <a:pPr marL="0" marR="0" indent="0" algn="l" defTabSz="914400" rtl="0" eaLnBrk="1" fontAlgn="auto" latinLnBrk="0" hangingPunct="1">
                        <a:lnSpc>
                          <a:spcPct val="80000"/>
                        </a:lnSpc>
                        <a:spcBef>
                          <a:spcPts val="0"/>
                        </a:spcBef>
                        <a:spcAft>
                          <a:spcPts val="0"/>
                        </a:spcAft>
                        <a:buClrTx/>
                        <a:buSzTx/>
                        <a:buFontTx/>
                        <a:buNone/>
                        <a:tabLst/>
                        <a:defRPr/>
                      </a:pPr>
                      <a:endParaRPr lang="id-ID" sz="1000" b="1" i="1" dirty="0" smtClean="0">
                        <a:solidFill>
                          <a:srgbClr val="FF0000"/>
                        </a:solidFill>
                        <a:latin typeface="Candara" pitchFamily="34" charset="0"/>
                        <a:cs typeface="Calibri" pitchFamily="34" charset="0"/>
                      </a:endParaRPr>
                    </a:p>
                  </a:txBody>
                  <a:tcPr marL="91433" marR="91433" marT="45717" marB="45717" anchor="ctr"/>
                </a:tc>
                <a:tc>
                  <a:txBody>
                    <a:bodyPr/>
                    <a:lstStyle/>
                    <a:p>
                      <a:pPr marL="273050" lvl="0" indent="-273050" algn="l" defTabSz="914400" rtl="0" eaLnBrk="1" latinLnBrk="0" hangingPunct="1">
                        <a:lnSpc>
                          <a:spcPct val="80000"/>
                        </a:lnSpc>
                        <a:buFont typeface="+mj-lt"/>
                        <a:buAutoNum type="arabicPeriod"/>
                        <a:tabLst>
                          <a:tab pos="177800" algn="l"/>
                        </a:tabLst>
                      </a:pPr>
                      <a:r>
                        <a:rPr lang="id-ID" sz="1000" kern="1200" dirty="0" smtClean="0">
                          <a:solidFill>
                            <a:schemeClr val="dk1"/>
                          </a:solidFill>
                          <a:effectLst/>
                          <a:latin typeface="Candara" pitchFamily="34" charset="0"/>
                          <a:ea typeface="+mn-ea"/>
                          <a:cs typeface="+mn-cs"/>
                        </a:rPr>
                        <a:t>Rencana kerja tim penilai PMPRB 2015</a:t>
                      </a:r>
                    </a:p>
                    <a:p>
                      <a:pPr marL="273050" lvl="0" indent="-273050" algn="l" defTabSz="914400" rtl="0" eaLnBrk="1" latinLnBrk="0" hangingPunct="1">
                        <a:lnSpc>
                          <a:spcPct val="80000"/>
                        </a:lnSpc>
                        <a:buFont typeface="+mj-lt"/>
                        <a:buAutoNum type="arabicPeriod"/>
                        <a:tabLst>
                          <a:tab pos="177800" algn="l"/>
                        </a:tabLst>
                      </a:pPr>
                      <a:r>
                        <a:rPr lang="id-ID" sz="1000" kern="1200" dirty="0" smtClean="0">
                          <a:solidFill>
                            <a:schemeClr val="dk1"/>
                          </a:solidFill>
                          <a:effectLst/>
                          <a:latin typeface="Candara" pitchFamily="34" charset="0"/>
                          <a:ea typeface="+mn-ea"/>
                          <a:cs typeface="+mn-cs"/>
                        </a:rPr>
                        <a:t>Undangan rapat mekanisme pelaksanaan PMPRB</a:t>
                      </a:r>
                    </a:p>
                    <a:p>
                      <a:pPr marL="273050" lvl="0" indent="-273050" algn="l" defTabSz="914400" rtl="0" eaLnBrk="1" latinLnBrk="0" hangingPunct="1">
                        <a:lnSpc>
                          <a:spcPct val="80000"/>
                        </a:lnSpc>
                        <a:buFont typeface="+mj-lt"/>
                        <a:buAutoNum type="arabicPeriod"/>
                        <a:tabLst>
                          <a:tab pos="177800" algn="l"/>
                        </a:tabLst>
                      </a:pPr>
                      <a:r>
                        <a:rPr lang="id-ID" sz="1000" kern="1200" dirty="0" smtClean="0">
                          <a:solidFill>
                            <a:schemeClr val="dk1"/>
                          </a:solidFill>
                          <a:effectLst/>
                          <a:latin typeface="Candara" pitchFamily="34" charset="0"/>
                          <a:ea typeface="+mn-ea"/>
                          <a:cs typeface="+mn-cs"/>
                        </a:rPr>
                        <a:t>Rapat persiapan survei RB</a:t>
                      </a:r>
                    </a:p>
                    <a:p>
                      <a:pPr marL="273050" lvl="0" indent="-273050" algn="l" defTabSz="914400" rtl="0" eaLnBrk="1" latinLnBrk="0" hangingPunct="1">
                        <a:lnSpc>
                          <a:spcPct val="80000"/>
                        </a:lnSpc>
                        <a:buFont typeface="+mj-lt"/>
                        <a:buAutoNum type="arabicPeriod"/>
                        <a:tabLst>
                          <a:tab pos="177800" algn="l"/>
                        </a:tabLst>
                      </a:pPr>
                      <a:r>
                        <a:rPr lang="id-ID" sz="1000" kern="1200" dirty="0" smtClean="0">
                          <a:solidFill>
                            <a:schemeClr val="dk1"/>
                          </a:solidFill>
                          <a:effectLst/>
                          <a:latin typeface="Candara" pitchFamily="34" charset="0"/>
                          <a:ea typeface="+mn-ea"/>
                          <a:cs typeface="+mn-cs"/>
                        </a:rPr>
                        <a:t>Persiapan Evaluasi RB oleh MenPANRB dan BPS</a:t>
                      </a:r>
                    </a:p>
                    <a:p>
                      <a:pPr marL="273050" lvl="0" indent="-273050" algn="l" defTabSz="914400" rtl="0" eaLnBrk="1" latinLnBrk="0" hangingPunct="1">
                        <a:lnSpc>
                          <a:spcPct val="80000"/>
                        </a:lnSpc>
                        <a:buFont typeface="+mj-lt"/>
                        <a:buAutoNum type="arabicPeriod"/>
                        <a:tabLst>
                          <a:tab pos="177800" algn="l"/>
                        </a:tabLst>
                      </a:pPr>
                      <a:r>
                        <a:rPr lang="id-ID" sz="1000" kern="1200" dirty="0" smtClean="0">
                          <a:solidFill>
                            <a:schemeClr val="dk1"/>
                          </a:solidFill>
                          <a:effectLst/>
                          <a:latin typeface="Candara" pitchFamily="34" charset="0"/>
                          <a:ea typeface="+mn-ea"/>
                          <a:cs typeface="+mn-cs"/>
                        </a:rPr>
                        <a:t>Rencana kegiatan teknis pada Road Map RB 2015-2019</a:t>
                      </a:r>
                    </a:p>
                    <a:p>
                      <a:pPr marL="273050" indent="-273050" algn="l" defTabSz="914400" rtl="0" eaLnBrk="1" latinLnBrk="0" hangingPunct="1">
                        <a:lnSpc>
                          <a:spcPct val="80000"/>
                        </a:lnSpc>
                        <a:buFont typeface="+mj-lt"/>
                        <a:buAutoNum type="arabicPeriod"/>
                        <a:tabLst>
                          <a:tab pos="177800" algn="l"/>
                        </a:tabLst>
                      </a:pPr>
                      <a:r>
                        <a:rPr lang="id-ID" sz="1000" kern="1200" dirty="0" smtClean="0">
                          <a:solidFill>
                            <a:schemeClr val="dk1"/>
                          </a:solidFill>
                          <a:effectLst/>
                          <a:latin typeface="Candara" pitchFamily="34" charset="0"/>
                          <a:ea typeface="+mn-ea"/>
                          <a:cs typeface="+mn-cs"/>
                        </a:rPr>
                        <a:t>TOR Kegiatan PMPRB</a:t>
                      </a:r>
                      <a:endParaRPr lang="id-ID" sz="1000" kern="1200" dirty="0">
                        <a:solidFill>
                          <a:schemeClr val="dk1"/>
                        </a:solidFill>
                        <a:effectLst/>
                        <a:latin typeface="Candara" pitchFamily="34" charset="0"/>
                        <a:ea typeface="+mn-ea"/>
                        <a:cs typeface="+mn-cs"/>
                      </a:endParaRPr>
                    </a:p>
                  </a:txBody>
                  <a:tcPr marL="91433" marR="91433" marT="45717" marB="45717" anchor="ctr"/>
                </a:tc>
              </a:tr>
            </a:tbl>
          </a:graphicData>
        </a:graphic>
      </p:graphicFrame>
      <p:sp>
        <p:nvSpPr>
          <p:cNvPr id="2" name="Rounded Rectangle 1"/>
          <p:cNvSpPr/>
          <p:nvPr/>
        </p:nvSpPr>
        <p:spPr>
          <a:xfrm>
            <a:off x="8320314" y="45720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1/3</a:t>
            </a:r>
            <a:endParaRPr lang="id-ID" sz="1600" dirty="0">
              <a:solidFill>
                <a:schemeClr val="tx1"/>
              </a:solidFill>
            </a:endParaRPr>
          </a:p>
        </p:txBody>
      </p:sp>
    </p:spTree>
    <p:extLst>
      <p:ext uri="{BB962C8B-B14F-4D97-AF65-F5344CB8AC3E}">
        <p14:creationId xmlns:p14="http://schemas.microsoft.com/office/powerpoint/2010/main" val="1632351519"/>
      </p:ext>
    </p:extLst>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66800" y="381000"/>
            <a:ext cx="6512511" cy="428604"/>
          </a:xfrm>
        </p:spPr>
        <p:txBody>
          <a:bodyPr/>
          <a:lstStyle/>
          <a:p>
            <a:pPr marL="320040" indent="-320040" algn="l" eaLnBrk="1" fontAlgn="auto" hangingPunct="1">
              <a:spcAft>
                <a:spcPts val="0"/>
              </a:spcAft>
              <a:buClr>
                <a:schemeClr val="accent6">
                  <a:lumMod val="75000"/>
                </a:schemeClr>
              </a:buClr>
              <a:defRPr/>
            </a:pPr>
            <a:r>
              <a:rPr lang="id-ID" sz="2800" dirty="0">
                <a:solidFill>
                  <a:schemeClr val="accent3">
                    <a:lumMod val="50000"/>
                  </a:schemeClr>
                </a:solidFill>
              </a:rPr>
              <a:t>MANAJEMEN </a:t>
            </a:r>
            <a:r>
              <a:rPr lang="id-ID" sz="2800" dirty="0" smtClean="0">
                <a:solidFill>
                  <a:schemeClr val="accent3">
                    <a:lumMod val="50000"/>
                  </a:schemeClr>
                </a:solidFill>
              </a:rPr>
              <a:t>PERUBAHAN</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786246558"/>
              </p:ext>
            </p:extLst>
          </p:nvPr>
        </p:nvGraphicFramePr>
        <p:xfrm>
          <a:off x="130856" y="1239387"/>
          <a:ext cx="8878888" cy="5459863"/>
        </p:xfrm>
        <a:graphic>
          <a:graphicData uri="http://schemas.openxmlformats.org/drawingml/2006/table">
            <a:tbl>
              <a:tblPr firstRow="1" bandRow="1">
                <a:tableStyleId>{6E25E649-3F16-4E02-A733-19D2CDBF48F0}</a:tableStyleId>
              </a:tblPr>
              <a:tblGrid>
                <a:gridCol w="1579544"/>
                <a:gridCol w="1545241"/>
                <a:gridCol w="1545241"/>
                <a:gridCol w="1626570"/>
                <a:gridCol w="2582292"/>
              </a:tblGrid>
              <a:tr h="401637">
                <a:tc>
                  <a:txBody>
                    <a:bodyPr/>
                    <a:lstStyle/>
                    <a:p>
                      <a:pPr algn="ctr"/>
                      <a:r>
                        <a:rPr lang="id-ID" sz="1050" dirty="0" smtClean="0">
                          <a:latin typeface="Candara" pitchFamily="34" charset="0"/>
                        </a:rPr>
                        <a:t>Area Perubahan</a:t>
                      </a:r>
                      <a:endParaRPr lang="id-ID" sz="1050" dirty="0">
                        <a:latin typeface="Candara" pitchFamily="34" charset="0"/>
                      </a:endParaRPr>
                    </a:p>
                  </a:txBody>
                  <a:tcPr marT="45711" marB="45711" anchor="ctr"/>
                </a:tc>
                <a:tc>
                  <a:txBody>
                    <a:bodyPr/>
                    <a:lstStyle/>
                    <a:p>
                      <a:pPr algn="ctr"/>
                      <a:r>
                        <a:rPr lang="id-ID" sz="1050" dirty="0" smtClean="0">
                          <a:latin typeface="Candara" pitchFamily="34" charset="0"/>
                        </a:rPr>
                        <a:t>Hasil Self Assessment</a:t>
                      </a:r>
                    </a:p>
                    <a:p>
                      <a:pPr algn="ctr"/>
                      <a:r>
                        <a:rPr lang="id-ID" sz="1050" dirty="0" smtClean="0">
                          <a:latin typeface="Candara" pitchFamily="34" charset="0"/>
                        </a:rPr>
                        <a:t>2016</a:t>
                      </a:r>
                      <a:endParaRPr lang="id-ID" sz="1050" dirty="0">
                        <a:latin typeface="Candara" pitchFamily="34" charset="0"/>
                      </a:endParaRPr>
                    </a:p>
                  </a:txBody>
                  <a:tcPr marT="45711" marB="4571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50" dirty="0" smtClean="0">
                          <a:latin typeface="Candara" pitchFamily="34" charset="0"/>
                        </a:rPr>
                        <a:t>Hasil Penilaian</a:t>
                      </a:r>
                      <a:r>
                        <a:rPr lang="id-ID" sz="1050" baseline="0" dirty="0" smtClean="0">
                          <a:latin typeface="Candara" pitchFamily="34" charset="0"/>
                        </a:rPr>
                        <a:t> Tim Menpan </a:t>
                      </a:r>
                      <a:r>
                        <a:rPr lang="id-ID" sz="1050" dirty="0" smtClean="0">
                          <a:latin typeface="Candara" pitchFamily="34" charset="0"/>
                        </a:rPr>
                        <a:t>2015</a:t>
                      </a:r>
                      <a:endParaRPr lang="id-ID" sz="1050" dirty="0">
                        <a:latin typeface="Candara" pitchFamily="34" charset="0"/>
                      </a:endParaRPr>
                    </a:p>
                  </a:txBody>
                  <a:tcPr marT="45711" marB="45711" anchor="ctr"/>
                </a:tc>
                <a:tc>
                  <a:txBody>
                    <a:bodyPr/>
                    <a:lstStyle/>
                    <a:p>
                      <a:pPr algn="ctr"/>
                      <a:r>
                        <a:rPr lang="id-ID" sz="1050" dirty="0" smtClean="0">
                          <a:latin typeface="Candara" pitchFamily="34" charset="0"/>
                        </a:rPr>
                        <a:t>Gap Penilaian</a:t>
                      </a:r>
                      <a:endParaRPr lang="id-ID" sz="1050" dirty="0">
                        <a:latin typeface="Candara" pitchFamily="34" charset="0"/>
                      </a:endParaRPr>
                    </a:p>
                  </a:txBody>
                  <a:tcPr marT="45711" marB="45711" anchor="ctr"/>
                </a:tc>
                <a:tc>
                  <a:txBody>
                    <a:bodyPr/>
                    <a:lstStyle/>
                    <a:p>
                      <a:pPr algn="ctr"/>
                      <a:r>
                        <a:rPr lang="id-ID" sz="1050" dirty="0" smtClean="0">
                          <a:latin typeface="Candara" pitchFamily="34" charset="0"/>
                        </a:rPr>
                        <a:t>Dokumen yang</a:t>
                      </a:r>
                      <a:r>
                        <a:rPr lang="id-ID" sz="1050" baseline="0" dirty="0" smtClean="0">
                          <a:latin typeface="Candara" pitchFamily="34" charset="0"/>
                        </a:rPr>
                        <a:t> sudah disubmit</a:t>
                      </a:r>
                      <a:endParaRPr lang="id-ID" sz="1050" dirty="0">
                        <a:latin typeface="Candara" pitchFamily="34" charset="0"/>
                      </a:endParaRPr>
                    </a:p>
                  </a:txBody>
                  <a:tcPr marT="45711" marB="45711" anchor="ctr"/>
                </a:tc>
              </a:tr>
              <a:tr h="266718">
                <a:tc gridSpan="2">
                  <a:txBody>
                    <a:bodyPr/>
                    <a:lstStyle/>
                    <a:p>
                      <a:pPr marL="0" algn="l" defTabSz="914400" rtl="0" eaLnBrk="1" latinLnBrk="0" hangingPunct="1"/>
                      <a:r>
                        <a:rPr lang="id-ID" sz="1050" b="1" kern="1200" dirty="0" smtClean="0">
                          <a:solidFill>
                            <a:schemeClr val="dk1"/>
                          </a:solidFill>
                          <a:latin typeface="+mn-lt"/>
                          <a:ea typeface="+mn-ea"/>
                          <a:cs typeface="+mn-cs"/>
                        </a:rPr>
                        <a:t>Pemantauan &amp; Evaluasi RB </a:t>
                      </a:r>
                      <a:endParaRPr lang="id-ID" sz="1050" b="1" kern="1200" dirty="0">
                        <a:solidFill>
                          <a:schemeClr val="dk1"/>
                        </a:solidFill>
                        <a:latin typeface="+mn-lt"/>
                        <a:ea typeface="+mn-ea"/>
                        <a:cs typeface="+mn-cs"/>
                      </a:endParaRPr>
                    </a:p>
                  </a:txBody>
                  <a:tcPr marT="45711" marB="45711" anchor="ctr"/>
                </a:tc>
                <a:tc hMerge="1">
                  <a:txBody>
                    <a:bodyPr/>
                    <a:lstStyle/>
                    <a:p>
                      <a:endParaRPr lang="id-ID" sz="2400" dirty="0"/>
                    </a:p>
                  </a:txBody>
                  <a:tcPr marT="45711" marB="45711" anchor="ctr"/>
                </a:tc>
                <a:tc>
                  <a:txBody>
                    <a:bodyPr/>
                    <a:lstStyle/>
                    <a:p>
                      <a:endParaRPr lang="id-ID" sz="1200" dirty="0"/>
                    </a:p>
                  </a:txBody>
                  <a:tcPr marT="45711" marB="45711" anchor="ctr"/>
                </a:tc>
                <a:tc>
                  <a:txBody>
                    <a:bodyPr/>
                    <a:lstStyle/>
                    <a:p>
                      <a:endParaRPr lang="id-ID" sz="1200" dirty="0"/>
                    </a:p>
                  </a:txBody>
                  <a:tcPr marT="45711" marB="45711" anchor="ctr"/>
                </a:tc>
                <a:tc>
                  <a:txBody>
                    <a:bodyPr/>
                    <a:lstStyle/>
                    <a:p>
                      <a:endParaRPr lang="id-ID" sz="1200" dirty="0"/>
                    </a:p>
                  </a:txBody>
                  <a:tcPr marT="45711" marB="45711" anchor="ctr"/>
                </a:tc>
              </a:tr>
              <a:tr h="912794">
                <a:tc>
                  <a:txBody>
                    <a:bodyPr/>
                    <a:lstStyle/>
                    <a:p>
                      <a:pPr marL="0" algn="l" defTabSz="914400" rtl="0" eaLnBrk="1" latinLnBrk="0" hangingPunct="1">
                        <a:lnSpc>
                          <a:spcPct val="80000"/>
                        </a:lnSpc>
                      </a:pPr>
                      <a:r>
                        <a:rPr lang="id-ID" sz="1050" kern="1200" dirty="0" smtClean="0">
                          <a:solidFill>
                            <a:schemeClr val="dk1"/>
                          </a:solidFill>
                          <a:effectLst/>
                          <a:latin typeface="+mn-lt"/>
                          <a:ea typeface="+mn-ea"/>
                          <a:cs typeface="+mn-cs"/>
                        </a:rPr>
                        <a:t>Aktivitas PMPRB telah dikomunikasikan pada masing-masing unit kerja</a:t>
                      </a:r>
                      <a:endParaRPr lang="id-ID" sz="1050" kern="1200" dirty="0">
                        <a:solidFill>
                          <a:schemeClr val="dk1"/>
                        </a:solidFill>
                        <a:effectLst/>
                        <a:latin typeface="+mn-lt"/>
                        <a:ea typeface="+mn-ea"/>
                        <a:cs typeface="+mn-cs"/>
                      </a:endParaRPr>
                    </a:p>
                  </a:txBody>
                  <a:tcPr marT="45711" marB="4571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b="1" i="1" dirty="0" smtClean="0">
                          <a:solidFill>
                            <a:srgbClr val="FF0000"/>
                          </a:solidFill>
                          <a:latin typeface="Candara" pitchFamily="34" charset="0"/>
                          <a:cs typeface="Calibri" pitchFamily="34" charset="0"/>
                        </a:rPr>
                        <a:t>Seluruh aktivitas </a:t>
                      </a:r>
                      <a:r>
                        <a:rPr lang="id-ID" sz="1100" i="1" dirty="0" smtClean="0">
                          <a:latin typeface="Candara" pitchFamily="34" charset="0"/>
                          <a:cs typeface="Calibri" pitchFamily="34" charset="0"/>
                        </a:rPr>
                        <a:t>PMPRB telah dikomunikasikan pada masing-masing unit organisasi  </a:t>
                      </a:r>
                      <a:r>
                        <a:rPr lang="id-ID" sz="1100" b="1" i="1" dirty="0" smtClean="0">
                          <a:solidFill>
                            <a:srgbClr val="FF0000"/>
                          </a:solidFill>
                          <a:latin typeface="Candara" pitchFamily="34" charset="0"/>
                          <a:cs typeface="Calibri" pitchFamily="34" charset="0"/>
                        </a:rPr>
                        <a:t>(A)</a:t>
                      </a:r>
                    </a:p>
                  </a:txBody>
                  <a:tcPr marT="45711" marB="45711" anchor="ctr"/>
                </a:tc>
                <a:tc>
                  <a:txBody>
                    <a:bodyPr/>
                    <a:lstStyle/>
                    <a:p>
                      <a:r>
                        <a:rPr lang="id-ID" sz="1050" dirty="0" smtClean="0">
                          <a:solidFill>
                            <a:srgbClr val="FF0000"/>
                          </a:solidFill>
                          <a:latin typeface="Candara" pitchFamily="34" charset="0"/>
                        </a:rPr>
                        <a:t>Sebagian besar </a:t>
                      </a:r>
                      <a:r>
                        <a:rPr lang="id-ID" sz="1050" dirty="0" smtClean="0">
                          <a:latin typeface="Candara" pitchFamily="34" charset="0"/>
                        </a:rPr>
                        <a:t>aktivitas PMPRB telah dikomunikasikan pada masing-masing unit organisasi (B)</a:t>
                      </a:r>
                      <a:endParaRPr lang="id-ID" sz="1050" dirty="0">
                        <a:latin typeface="Candara" pitchFamily="34" charset="0"/>
                      </a:endParaRPr>
                    </a:p>
                  </a:txBody>
                  <a:tcPr marT="45711" marB="4571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b="1" i="1" dirty="0" smtClean="0">
                          <a:solidFill>
                            <a:srgbClr val="FF0000"/>
                          </a:solidFill>
                          <a:latin typeface="Calibri" pitchFamily="34" charset="0"/>
                          <a:cs typeface="Calibri" pitchFamily="34" charset="0"/>
                        </a:rPr>
                        <a:t>Belum Seluruh aktivitas </a:t>
                      </a:r>
                      <a:r>
                        <a:rPr lang="id-ID" sz="1100" i="1" dirty="0" smtClean="0">
                          <a:latin typeface="Calibri" pitchFamily="34" charset="0"/>
                          <a:cs typeface="Calibri" pitchFamily="34" charset="0"/>
                        </a:rPr>
                        <a:t>PMPRB telah dikomunikasikan pada masing-masing unit organisasi</a:t>
                      </a:r>
                      <a:endParaRPr lang="id-ID" sz="1100" b="1" i="1" dirty="0" smtClean="0">
                        <a:solidFill>
                          <a:srgbClr val="FF0000"/>
                        </a:solidFill>
                        <a:latin typeface="Calibri" pitchFamily="34" charset="0"/>
                        <a:cs typeface="Calibri" pitchFamily="34" charset="0"/>
                      </a:endParaRPr>
                    </a:p>
                  </a:txBody>
                  <a:tcPr marT="45711" marB="45711" anchor="ctr"/>
                </a:tc>
                <a:tc>
                  <a:txBody>
                    <a:bodyPr/>
                    <a:lstStyle/>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Candara" pitchFamily="34" charset="0"/>
                          <a:ea typeface="+mn-ea"/>
                          <a:cs typeface="+mn-cs"/>
                        </a:rPr>
                        <a:t>Rapat koordinasi penilaian PMPRB</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Candara" pitchFamily="34" charset="0"/>
                          <a:ea typeface="+mn-ea"/>
                          <a:cs typeface="+mn-cs"/>
                        </a:rPr>
                        <a:t>Bahan Paparan Koordinasi PMPRB</a:t>
                      </a:r>
                    </a:p>
                    <a:p>
                      <a:pPr marL="228600" marR="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Candara" pitchFamily="34" charset="0"/>
                          <a:ea typeface="+mn-ea"/>
                          <a:cs typeface="+mn-cs"/>
                        </a:rPr>
                        <a:t>Dokumentasi Rapat</a:t>
                      </a:r>
                      <a:endParaRPr lang="id-ID" sz="1050" kern="1200" dirty="0">
                        <a:solidFill>
                          <a:schemeClr val="dk1"/>
                        </a:solidFill>
                        <a:effectLst/>
                        <a:latin typeface="Candara" pitchFamily="34" charset="0"/>
                        <a:ea typeface="+mn-ea"/>
                        <a:cs typeface="+mn-cs"/>
                      </a:endParaRPr>
                    </a:p>
                  </a:txBody>
                  <a:tcPr marT="45711" marB="45711" anchor="ctr"/>
                </a:tc>
              </a:tr>
              <a:tr h="990600">
                <a:tc>
                  <a:txBody>
                    <a:bodyPr/>
                    <a:lstStyle/>
                    <a:p>
                      <a:pPr marL="0" algn="l" defTabSz="914400" rtl="0" eaLnBrk="1" latinLnBrk="0" hangingPunct="1">
                        <a:lnSpc>
                          <a:spcPct val="80000"/>
                        </a:lnSpc>
                      </a:pPr>
                      <a:r>
                        <a:rPr lang="id-ID" sz="1050" kern="1200" dirty="0" smtClean="0">
                          <a:solidFill>
                            <a:schemeClr val="dk1"/>
                          </a:solidFill>
                          <a:effectLst/>
                          <a:latin typeface="+mn-lt"/>
                          <a:ea typeface="+mn-ea"/>
                          <a:cs typeface="+mn-cs"/>
                        </a:rPr>
                        <a:t>Apakah koordinator asesor PMPRB melakukan reviu terhadap kertas kerja asesor sebelum menyusun kertas kerja instansi?</a:t>
                      </a:r>
                      <a:endParaRPr lang="id-ID" sz="1050" kern="1200" dirty="0">
                        <a:solidFill>
                          <a:schemeClr val="dk1"/>
                        </a:solidFill>
                        <a:effectLst/>
                        <a:latin typeface="+mn-lt"/>
                        <a:ea typeface="+mn-ea"/>
                        <a:cs typeface="+mn-cs"/>
                      </a:endParaRPr>
                    </a:p>
                  </a:txBody>
                  <a:tcPr marT="45711" marB="4571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b="1" i="1" dirty="0" smtClean="0">
                          <a:solidFill>
                            <a:schemeClr val="tx1"/>
                          </a:solidFill>
                          <a:latin typeface="Candara" pitchFamily="34" charset="0"/>
                          <a:cs typeface="Calibri" pitchFamily="34" charset="0"/>
                        </a:rPr>
                        <a:t>Koordinator assessor </a:t>
                      </a:r>
                      <a:r>
                        <a:rPr lang="id-ID" sz="1100" i="1" dirty="0" smtClean="0">
                          <a:latin typeface="Candara" pitchFamily="34" charset="0"/>
                          <a:cs typeface="Calibri" pitchFamily="34" charset="0"/>
                        </a:rPr>
                        <a:t>telah melakukan reviu terhadap </a:t>
                      </a:r>
                      <a:r>
                        <a:rPr lang="id-ID" sz="1100" i="1" dirty="0" smtClean="0">
                          <a:solidFill>
                            <a:srgbClr val="FF0000"/>
                          </a:solidFill>
                          <a:latin typeface="Candara" pitchFamily="34" charset="0"/>
                          <a:cs typeface="Calibri" pitchFamily="34" charset="0"/>
                        </a:rPr>
                        <a:t>seluruh kertas kerja</a:t>
                      </a:r>
                      <a:r>
                        <a:rPr lang="id-ID" sz="1100" i="1" dirty="0" smtClean="0">
                          <a:latin typeface="Candara" pitchFamily="34" charset="0"/>
                          <a:cs typeface="Calibri" pitchFamily="34" charset="0"/>
                        </a:rPr>
                        <a:t> sebelum menyusun kertas kerja instansi  </a:t>
                      </a:r>
                      <a:r>
                        <a:rPr lang="id-ID" sz="1100" b="1" i="1" dirty="0" smtClean="0">
                          <a:solidFill>
                            <a:srgbClr val="FF0000"/>
                          </a:solidFill>
                          <a:latin typeface="Candara" pitchFamily="34" charset="0"/>
                          <a:cs typeface="Calibri" pitchFamily="34" charset="0"/>
                        </a:rPr>
                        <a:t>(A)</a:t>
                      </a:r>
                    </a:p>
                  </a:txBody>
                  <a:tcPr marT="45711" marB="45711" anchor="ctr"/>
                </a:tc>
                <a:tc>
                  <a:txBody>
                    <a:bodyPr/>
                    <a:lstStyle/>
                    <a:p>
                      <a:r>
                        <a:rPr lang="id-ID" sz="1050" dirty="0" smtClean="0">
                          <a:latin typeface="Candara" pitchFamily="34" charset="0"/>
                        </a:rPr>
                        <a:t>Koordinator assessor telah melakukan reviu terhadap </a:t>
                      </a:r>
                      <a:r>
                        <a:rPr lang="id-ID" sz="1050" dirty="0" smtClean="0">
                          <a:solidFill>
                            <a:srgbClr val="FF0000"/>
                          </a:solidFill>
                          <a:latin typeface="Candara" pitchFamily="34" charset="0"/>
                        </a:rPr>
                        <a:t>sebagian </a:t>
                      </a:r>
                      <a:r>
                        <a:rPr lang="id-ID" sz="1050" dirty="0" smtClean="0">
                          <a:latin typeface="Candara" pitchFamily="34" charset="0"/>
                        </a:rPr>
                        <a:t>kertas kerja sebelum menyusun kertas kerja instansi (B)</a:t>
                      </a:r>
                      <a:endParaRPr lang="id-ID" sz="1050" dirty="0">
                        <a:latin typeface="Candara" pitchFamily="34" charset="0"/>
                      </a:endParaRPr>
                    </a:p>
                  </a:txBody>
                  <a:tcPr marT="45711" marB="4571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b="0" i="1" dirty="0" smtClean="0">
                          <a:solidFill>
                            <a:schemeClr val="tx1"/>
                          </a:solidFill>
                          <a:latin typeface="Calibri" pitchFamily="34" charset="0"/>
                          <a:cs typeface="Calibri" pitchFamily="34" charset="0"/>
                        </a:rPr>
                        <a:t>Koordinator assessor </a:t>
                      </a:r>
                      <a:r>
                        <a:rPr lang="id-ID" sz="1100" i="1" dirty="0" smtClean="0">
                          <a:latin typeface="Calibri" pitchFamily="34" charset="0"/>
                          <a:cs typeface="Calibri" pitchFamily="34" charset="0"/>
                        </a:rPr>
                        <a:t>belum melakukan reviu terhadap </a:t>
                      </a:r>
                      <a:r>
                        <a:rPr lang="id-ID" sz="1100" i="1" dirty="0" smtClean="0">
                          <a:solidFill>
                            <a:srgbClr val="FF0000"/>
                          </a:solidFill>
                          <a:latin typeface="Calibri" pitchFamily="34" charset="0"/>
                          <a:cs typeface="Calibri" pitchFamily="34" charset="0"/>
                        </a:rPr>
                        <a:t>seluruh kertas kerja </a:t>
                      </a:r>
                      <a:r>
                        <a:rPr lang="id-ID" sz="1100" i="1" dirty="0" smtClean="0">
                          <a:latin typeface="Calibri" pitchFamily="34" charset="0"/>
                          <a:cs typeface="Calibri" pitchFamily="34" charset="0"/>
                        </a:rPr>
                        <a:t>sebelum menyusun kertas kerja instansi  </a:t>
                      </a:r>
                      <a:endParaRPr lang="id-ID" sz="1100" b="1" i="1" dirty="0" smtClean="0">
                        <a:solidFill>
                          <a:srgbClr val="FF0000"/>
                        </a:solidFill>
                        <a:latin typeface="Calibri" pitchFamily="34" charset="0"/>
                        <a:cs typeface="Calibri" pitchFamily="34" charset="0"/>
                      </a:endParaRPr>
                    </a:p>
                  </a:txBody>
                  <a:tcPr marT="45711" marB="45711" anchor="ctr"/>
                </a:tc>
                <a:tc>
                  <a:txBody>
                    <a:bodyPr/>
                    <a:lstStyle/>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Candara" pitchFamily="34" charset="0"/>
                          <a:ea typeface="+mn-ea"/>
                          <a:cs typeface="+mn-cs"/>
                        </a:rPr>
                        <a:t>Rapat koordinasi RB terkait reviu </a:t>
                      </a:r>
                      <a:r>
                        <a:rPr lang="en-US" sz="1050" kern="1200" dirty="0" smtClean="0">
                          <a:solidFill>
                            <a:schemeClr val="dk1"/>
                          </a:solidFill>
                          <a:effectLst/>
                          <a:latin typeface="Candara" pitchFamily="34" charset="0"/>
                          <a:ea typeface="+mn-ea"/>
                          <a:cs typeface="+mn-cs"/>
                        </a:rPr>
                        <a:t> </a:t>
                      </a:r>
                      <a:r>
                        <a:rPr lang="id-ID" sz="1050" kern="1200" dirty="0" smtClean="0">
                          <a:solidFill>
                            <a:schemeClr val="dk1"/>
                          </a:solidFill>
                          <a:effectLst/>
                          <a:latin typeface="Candara" pitchFamily="34" charset="0"/>
                          <a:ea typeface="+mn-ea"/>
                          <a:cs typeface="+mn-cs"/>
                        </a:rPr>
                        <a:t>lembar kerja evaluasi PMPRB</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Candara" pitchFamily="34" charset="0"/>
                          <a:ea typeface="+mn-ea"/>
                          <a:cs typeface="+mn-cs"/>
                        </a:rPr>
                        <a:t>Finalisasi dan kesepakatan input PMPRB</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Candara" pitchFamily="34" charset="0"/>
                          <a:ea typeface="+mn-ea"/>
                          <a:cs typeface="+mn-cs"/>
                        </a:rPr>
                        <a:t>Notulensi Rapat Pembahasan Hasil Reviu LKE PMPRB</a:t>
                      </a:r>
                    </a:p>
                    <a:p>
                      <a:pPr marL="228600" marR="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Candara" pitchFamily="34" charset="0"/>
                          <a:ea typeface="+mn-ea"/>
                          <a:cs typeface="+mn-cs"/>
                        </a:rPr>
                        <a:t>Notulensi Finalisasi LKE-Bukti Dukung dan Submit Tahap2_30 April 2015</a:t>
                      </a:r>
                      <a:endParaRPr lang="id-ID" sz="1050" kern="1200" dirty="0">
                        <a:solidFill>
                          <a:schemeClr val="dk1"/>
                        </a:solidFill>
                        <a:effectLst/>
                        <a:latin typeface="Candara" pitchFamily="34" charset="0"/>
                        <a:ea typeface="+mn-ea"/>
                        <a:cs typeface="+mn-cs"/>
                      </a:endParaRPr>
                    </a:p>
                  </a:txBody>
                  <a:tcPr marT="45711" marB="45711" anchor="ctr"/>
                </a:tc>
              </a:tr>
              <a:tr h="981949">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050" kern="1200" dirty="0" smtClean="0">
                          <a:solidFill>
                            <a:schemeClr val="dk1"/>
                          </a:solidFill>
                          <a:effectLst/>
                          <a:latin typeface="+mn-lt"/>
                          <a:ea typeface="+mn-ea"/>
                          <a:cs typeface="+mn-cs"/>
                        </a:rPr>
                        <a:t>Rencana aksi tindak lanjut (RATL) telah dikomunikasikan dan dilaksanakan</a:t>
                      </a:r>
                    </a:p>
                  </a:txBody>
                  <a:tcPr marT="45711" marB="4571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i="1" dirty="0" smtClean="0">
                          <a:latin typeface="Candara" pitchFamily="34" charset="0"/>
                          <a:cs typeface="Calibri" pitchFamily="34" charset="0"/>
                        </a:rPr>
                        <a:t>Terdapat Rencana Aksi dan Tindak Lanjut (RATL) yang </a:t>
                      </a:r>
                      <a:r>
                        <a:rPr lang="id-ID" sz="1100" b="1" i="1" dirty="0" smtClean="0">
                          <a:solidFill>
                            <a:srgbClr val="FF0000"/>
                          </a:solidFill>
                          <a:latin typeface="Candara" pitchFamily="34" charset="0"/>
                          <a:cs typeface="Calibri" pitchFamily="34" charset="0"/>
                        </a:rPr>
                        <a:t>telah dikomunikasikan dan dilaksanakan  (A)</a:t>
                      </a:r>
                    </a:p>
                  </a:txBody>
                  <a:tcPr marT="45711" marB="45711" anchor="ctr"/>
                </a:tc>
                <a:tc>
                  <a:txBody>
                    <a:bodyPr/>
                    <a:lstStyle/>
                    <a:p>
                      <a:r>
                        <a:rPr lang="id-ID" sz="1050" dirty="0" smtClean="0">
                          <a:latin typeface="Candara" pitchFamily="34" charset="0"/>
                        </a:rPr>
                        <a:t>Terdapat Rencana Aksi dan Tindak Lanjut (RATL) namun </a:t>
                      </a:r>
                      <a:r>
                        <a:rPr lang="id-ID" sz="1050" dirty="0" smtClean="0">
                          <a:solidFill>
                            <a:srgbClr val="FF0000"/>
                          </a:solidFill>
                          <a:latin typeface="Candara" pitchFamily="34" charset="0"/>
                        </a:rPr>
                        <a:t>belum </a:t>
                      </a:r>
                      <a:r>
                        <a:rPr lang="id-ID" sz="1050" dirty="0" smtClean="0">
                          <a:latin typeface="Candara" pitchFamily="34" charset="0"/>
                        </a:rPr>
                        <a:t>dikomunikasikan dan dilaksanakan (B)</a:t>
                      </a:r>
                      <a:endParaRPr lang="id-ID" sz="1050" dirty="0">
                        <a:latin typeface="Candara" pitchFamily="34" charset="0"/>
                      </a:endParaRPr>
                    </a:p>
                  </a:txBody>
                  <a:tcPr marT="45711" marB="4571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i="1" dirty="0" smtClean="0">
                          <a:latin typeface="Calibri" pitchFamily="34" charset="0"/>
                          <a:cs typeface="Calibri" pitchFamily="34" charset="0"/>
                        </a:rPr>
                        <a:t>Rencana Aksi dan Tindak Lanjut (RATL)</a:t>
                      </a:r>
                      <a:r>
                        <a:rPr lang="id-ID" sz="1100" i="1" dirty="0" smtClean="0">
                          <a:solidFill>
                            <a:srgbClr val="FF0000"/>
                          </a:solidFill>
                          <a:latin typeface="Calibri" pitchFamily="34" charset="0"/>
                          <a:cs typeface="Calibri" pitchFamily="34" charset="0"/>
                        </a:rPr>
                        <a:t> belum seluruhnya</a:t>
                      </a:r>
                      <a:r>
                        <a:rPr lang="id-ID" sz="1100" b="1" i="1" dirty="0" smtClean="0">
                          <a:solidFill>
                            <a:srgbClr val="FF0000"/>
                          </a:solidFill>
                          <a:latin typeface="Calibri" pitchFamily="34" charset="0"/>
                          <a:cs typeface="Calibri" pitchFamily="34" charset="0"/>
                        </a:rPr>
                        <a:t> dikomunikasikan dan dilaksanakan  (A)</a:t>
                      </a:r>
                    </a:p>
                  </a:txBody>
                  <a:tcPr marT="45711" marB="45711" anchor="ctr"/>
                </a:tc>
                <a:tc>
                  <a:txBody>
                    <a:bodyPr/>
                    <a:lstStyle/>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Candara" pitchFamily="34" charset="0"/>
                          <a:ea typeface="+mn-ea"/>
                          <a:cs typeface="+mn-cs"/>
                        </a:rPr>
                        <a:t>Finalisasi dan kesepakatan input PMPRB</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Candara" pitchFamily="34" charset="0"/>
                          <a:ea typeface="+mn-ea"/>
                          <a:cs typeface="+mn-cs"/>
                        </a:rPr>
                        <a:t>Laporan capaian RB 2014</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Candara" pitchFamily="34" charset="0"/>
                          <a:ea typeface="+mn-ea"/>
                          <a:cs typeface="+mn-cs"/>
                        </a:rPr>
                        <a:t>Laporan capaian reformasi birokrasi 2015</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Candara" pitchFamily="34" charset="0"/>
                          <a:ea typeface="+mn-ea"/>
                          <a:cs typeface="+mn-cs"/>
                        </a:rPr>
                        <a:t>Memo tentang Hasil Penilaian RB oleh Kemen.PAN &amp; RB</a:t>
                      </a:r>
                    </a:p>
                    <a:p>
                      <a:pPr marL="228600" marR="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Candara" pitchFamily="34" charset="0"/>
                          <a:ea typeface="+mn-ea"/>
                          <a:cs typeface="+mn-cs"/>
                        </a:rPr>
                        <a:t>Memo Irtama ttg penyampaian hasil PMPRB-sosialisasi rencana aksi</a:t>
                      </a:r>
                      <a:endParaRPr lang="id-ID" sz="1050" kern="1200" dirty="0">
                        <a:solidFill>
                          <a:schemeClr val="dk1"/>
                        </a:solidFill>
                        <a:effectLst/>
                        <a:latin typeface="Candara" pitchFamily="34" charset="0"/>
                        <a:ea typeface="+mn-ea"/>
                        <a:cs typeface="+mn-cs"/>
                      </a:endParaRPr>
                    </a:p>
                  </a:txBody>
                  <a:tcPr marT="45711" marB="45711" anchor="ctr"/>
                </a:tc>
              </a:tr>
              <a:tr h="241795">
                <a:tc gridSpan="5">
                  <a:txBody>
                    <a:bodyPr/>
                    <a:lstStyle/>
                    <a:p>
                      <a:pPr marL="0" algn="l" defTabSz="914400" rtl="0" eaLnBrk="1" latinLnBrk="0" hangingPunct="1">
                        <a:lnSpc>
                          <a:spcPct val="80000"/>
                        </a:lnSpc>
                      </a:pPr>
                      <a:r>
                        <a:rPr lang="id-ID" sz="1050" b="1" kern="1200" dirty="0" smtClean="0">
                          <a:solidFill>
                            <a:schemeClr val="dk1"/>
                          </a:solidFill>
                          <a:effectLst/>
                          <a:latin typeface="Candara" pitchFamily="34" charset="0"/>
                          <a:ea typeface="+mn-ea"/>
                          <a:cs typeface="+mn-cs"/>
                        </a:rPr>
                        <a:t>Perubahan Pola Pikir &amp; Budaya Kinerja</a:t>
                      </a:r>
                      <a:r>
                        <a:rPr lang="en-US" sz="1050" b="1" kern="1200" dirty="0" smtClean="0">
                          <a:solidFill>
                            <a:schemeClr val="dk1"/>
                          </a:solidFill>
                          <a:effectLst/>
                          <a:latin typeface="Candara" pitchFamily="34" charset="0"/>
                          <a:ea typeface="+mn-ea"/>
                          <a:cs typeface="+mn-cs"/>
                        </a:rPr>
                        <a:t> </a:t>
                      </a:r>
                      <a:endParaRPr lang="id-ID" sz="1050" b="1" kern="1200" dirty="0">
                        <a:solidFill>
                          <a:schemeClr val="dk1"/>
                        </a:solidFill>
                        <a:latin typeface="Candara" pitchFamily="34" charset="0"/>
                        <a:ea typeface="+mn-ea"/>
                        <a:cs typeface="+mn-cs"/>
                      </a:endParaRPr>
                    </a:p>
                  </a:txBody>
                  <a:tcPr marT="45711" marB="45711"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954508">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sv-SE" sz="1050" b="0" kern="1200" dirty="0" smtClean="0">
                          <a:solidFill>
                            <a:schemeClr val="dk1"/>
                          </a:solidFill>
                          <a:latin typeface="+mn-lt"/>
                          <a:ea typeface="+mn-ea"/>
                          <a:cs typeface="+mn-cs"/>
                        </a:rPr>
                        <a:t>Terdapat keterlibatan pimpinan tertinggi secara aktif dan berkelanjutan dalam pelaksanaan reformasi birokrasi</a:t>
                      </a:r>
                      <a:endParaRPr lang="id-ID" sz="1050" b="0" kern="1200" dirty="0" smtClean="0">
                        <a:solidFill>
                          <a:schemeClr val="dk1"/>
                        </a:solidFill>
                        <a:latin typeface="+mn-lt"/>
                        <a:ea typeface="+mn-ea"/>
                        <a:cs typeface="+mn-cs"/>
                      </a:endParaRPr>
                    </a:p>
                  </a:txBody>
                  <a:tcPr marT="45711" marB="45711" anchor="ctr"/>
                </a:tc>
                <a:tc>
                  <a:txBody>
                    <a:bodyPr/>
                    <a:lstStyle/>
                    <a:p>
                      <a:r>
                        <a:rPr lang="sv-SE" sz="1050" b="1" i="1" dirty="0" smtClean="0">
                          <a:solidFill>
                            <a:srgbClr val="FF0000"/>
                          </a:solidFill>
                          <a:latin typeface="Candara" pitchFamily="34" charset="0"/>
                          <a:cs typeface="Calibri" pitchFamily="34" charset="0"/>
                        </a:rPr>
                        <a:t>seluruh jajaran pimpinan </a:t>
                      </a:r>
                      <a:r>
                        <a:rPr lang="sv-SE" sz="1050" i="1" dirty="0" smtClean="0">
                          <a:latin typeface="Candara" pitchFamily="34" charset="0"/>
                          <a:cs typeface="Calibri" pitchFamily="34" charset="0"/>
                        </a:rPr>
                        <a:t>tertinggi terlibat secara aktif dan berkelanjutan dalam pelaksanaan Reformasi Birokrasi</a:t>
                      </a:r>
                      <a:r>
                        <a:rPr lang="id-ID" sz="1050" i="1" dirty="0" smtClean="0">
                          <a:latin typeface="Candara" pitchFamily="34" charset="0"/>
                          <a:cs typeface="Calibri" pitchFamily="34" charset="0"/>
                        </a:rPr>
                        <a:t>   </a:t>
                      </a:r>
                      <a:r>
                        <a:rPr lang="id-ID" sz="1050" b="1" i="1" dirty="0" smtClean="0">
                          <a:solidFill>
                            <a:srgbClr val="FF0000"/>
                          </a:solidFill>
                          <a:latin typeface="Candara" pitchFamily="34" charset="0"/>
                          <a:cs typeface="Calibri" pitchFamily="34" charset="0"/>
                        </a:rPr>
                        <a:t>(A)</a:t>
                      </a:r>
                      <a:endParaRPr lang="id-ID" sz="1050" dirty="0">
                        <a:latin typeface="Candara" pitchFamily="34" charset="0"/>
                      </a:endParaRPr>
                    </a:p>
                  </a:txBody>
                  <a:tcPr marT="45711" marB="45711" anchor="ctr"/>
                </a:tc>
                <a:tc>
                  <a:txBody>
                    <a:bodyPr/>
                    <a:lstStyle/>
                    <a:p>
                      <a:r>
                        <a:rPr lang="id-ID" sz="1050" dirty="0" smtClean="0">
                          <a:solidFill>
                            <a:srgbClr val="FF0000"/>
                          </a:solidFill>
                          <a:latin typeface="Candara" pitchFamily="34" charset="0"/>
                        </a:rPr>
                        <a:t>Sebagian besar </a:t>
                      </a:r>
                      <a:r>
                        <a:rPr lang="id-ID" sz="1050" dirty="0" smtClean="0">
                          <a:solidFill>
                            <a:schemeClr val="tx1"/>
                          </a:solidFill>
                          <a:latin typeface="Candara" pitchFamily="34" charset="0"/>
                        </a:rPr>
                        <a:t>pimpinan tertinggi terlibat secara aktif dan berkelanjutan dalam pelaksanaan Reformasi Birokrasi  (B)</a:t>
                      </a:r>
                      <a:endParaRPr lang="id-ID" sz="1050" dirty="0">
                        <a:solidFill>
                          <a:schemeClr val="tx1"/>
                        </a:solidFill>
                        <a:latin typeface="Candara" pitchFamily="34" charset="0"/>
                      </a:endParaRPr>
                    </a:p>
                  </a:txBody>
                  <a:tcPr marT="45711" marB="45711" anchor="ctr"/>
                </a:tc>
                <a:tc>
                  <a:txBody>
                    <a:bodyPr/>
                    <a:lstStyle/>
                    <a:p>
                      <a:pPr>
                        <a:lnSpc>
                          <a:spcPct val="80000"/>
                        </a:lnSpc>
                      </a:pPr>
                      <a:r>
                        <a:rPr lang="id-ID" sz="1050" b="1" i="1" dirty="0" smtClean="0">
                          <a:solidFill>
                            <a:srgbClr val="FF0000"/>
                          </a:solidFill>
                          <a:latin typeface="Candara" pitchFamily="34" charset="0"/>
                          <a:cs typeface="Calibri" pitchFamily="34" charset="0"/>
                        </a:rPr>
                        <a:t>Belum seluruh</a:t>
                      </a:r>
                      <a:r>
                        <a:rPr lang="sv-SE" sz="1050" b="1" i="1" dirty="0" smtClean="0">
                          <a:solidFill>
                            <a:srgbClr val="FF0000"/>
                          </a:solidFill>
                          <a:latin typeface="Candara" pitchFamily="34" charset="0"/>
                          <a:cs typeface="Calibri" pitchFamily="34" charset="0"/>
                        </a:rPr>
                        <a:t> jajaran pimpinan </a:t>
                      </a:r>
                      <a:r>
                        <a:rPr lang="sv-SE" sz="1050" i="1" dirty="0" smtClean="0">
                          <a:latin typeface="Candara" pitchFamily="34" charset="0"/>
                          <a:cs typeface="Calibri" pitchFamily="34" charset="0"/>
                        </a:rPr>
                        <a:t>tertinggi terlibat secara aktif dan berkelanjutan dalam pelaksanaan Reformasi Birokrasi</a:t>
                      </a:r>
                      <a:r>
                        <a:rPr lang="id-ID" sz="1050" i="1" dirty="0" smtClean="0">
                          <a:latin typeface="Candara" pitchFamily="34" charset="0"/>
                          <a:cs typeface="Calibri" pitchFamily="34" charset="0"/>
                        </a:rPr>
                        <a:t> </a:t>
                      </a:r>
                      <a:endParaRPr lang="id-ID" sz="1050" b="1" i="1" dirty="0">
                        <a:solidFill>
                          <a:srgbClr val="FF0000"/>
                        </a:solidFill>
                        <a:latin typeface="Candara" pitchFamily="34" charset="0"/>
                        <a:cs typeface="Calibri" pitchFamily="34" charset="0"/>
                      </a:endParaRPr>
                    </a:p>
                  </a:txBody>
                  <a:tcPr marT="45711" marB="45711" anchor="ctr"/>
                </a:tc>
                <a:tc>
                  <a:txBody>
                    <a:bodyPr/>
                    <a:lstStyle/>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mn-lt"/>
                          <a:ea typeface="+mn-ea"/>
                          <a:cs typeface="+mn-cs"/>
                        </a:rPr>
                        <a:t>Diskusi penyusunan bahan menteri dan kuesioner RB</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mn-lt"/>
                          <a:ea typeface="+mn-ea"/>
                          <a:cs typeface="+mn-cs"/>
                        </a:rPr>
                        <a:t>Verifikasi bukti program penguatan pengawasan</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mn-lt"/>
                          <a:ea typeface="+mn-ea"/>
                          <a:cs typeface="+mn-cs"/>
                        </a:rPr>
                        <a:t>Keterlibatan seluruh pegawai dalam survei RB 2015</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mn-lt"/>
                          <a:ea typeface="+mn-ea"/>
                          <a:cs typeface="+mn-cs"/>
                        </a:rPr>
                        <a:t>Dokumentasi keterlibatan pimpinan</a:t>
                      </a:r>
                    </a:p>
                    <a:p>
                      <a:pPr marL="228600" marR="0" indent="-228600" algn="l" defTabSz="914400" rtl="0" eaLnBrk="1" fontAlgn="auto" latinLnBrk="0" hangingPunct="1">
                        <a:lnSpc>
                          <a:spcPct val="80000"/>
                        </a:lnSpc>
                        <a:spcBef>
                          <a:spcPts val="0"/>
                        </a:spcBef>
                        <a:spcAft>
                          <a:spcPts val="0"/>
                        </a:spcAft>
                        <a:buClrTx/>
                        <a:buSzTx/>
                        <a:buFont typeface="+mj-lt"/>
                        <a:buAutoNum type="arabicPeriod"/>
                        <a:tabLst/>
                        <a:defRPr/>
                      </a:pPr>
                      <a:r>
                        <a:rPr lang="id-ID" sz="1050" kern="1200" dirty="0" smtClean="0">
                          <a:solidFill>
                            <a:schemeClr val="dk1"/>
                          </a:solidFill>
                          <a:effectLst/>
                          <a:latin typeface="+mn-lt"/>
                          <a:ea typeface="+mn-ea"/>
                          <a:cs typeface="+mn-cs"/>
                        </a:rPr>
                        <a:t>Dokumentasi arahan menteri dan serial RKP</a:t>
                      </a:r>
                    </a:p>
                  </a:txBody>
                  <a:tcPr marT="45711" marB="45711" anchor="ctr"/>
                </a:tc>
              </a:tr>
            </a:tbl>
          </a:graphicData>
        </a:graphic>
      </p:graphicFrame>
      <p:sp>
        <p:nvSpPr>
          <p:cNvPr id="6" name="Rounded Rectangle 5"/>
          <p:cNvSpPr/>
          <p:nvPr/>
        </p:nvSpPr>
        <p:spPr>
          <a:xfrm>
            <a:off x="8378370" y="624114"/>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2/3</a:t>
            </a:r>
            <a:endParaRPr lang="id-ID" sz="1600" dirty="0">
              <a:solidFill>
                <a:schemeClr val="tx1"/>
              </a:solidFill>
            </a:endParaRPr>
          </a:p>
        </p:txBody>
      </p:sp>
    </p:spTree>
    <p:extLst>
      <p:ext uri="{BB962C8B-B14F-4D97-AF65-F5344CB8AC3E}">
        <p14:creationId xmlns:p14="http://schemas.microsoft.com/office/powerpoint/2010/main" val="972443528"/>
      </p:ext>
    </p:extLst>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7489" y="381000"/>
            <a:ext cx="6512511" cy="428604"/>
          </a:xfrm>
        </p:spPr>
        <p:txBody>
          <a:bodyPr/>
          <a:lstStyle/>
          <a:p>
            <a:pPr marL="320040" indent="-320040" algn="l" eaLnBrk="1" fontAlgn="auto" hangingPunct="1">
              <a:spcAft>
                <a:spcPts val="0"/>
              </a:spcAft>
              <a:buClr>
                <a:schemeClr val="accent6">
                  <a:lumMod val="75000"/>
                </a:schemeClr>
              </a:buClr>
              <a:defRPr/>
            </a:pPr>
            <a:r>
              <a:rPr lang="id-ID" sz="2800" dirty="0">
                <a:solidFill>
                  <a:schemeClr val="accent3">
                    <a:lumMod val="50000"/>
                  </a:schemeClr>
                </a:solidFill>
              </a:rPr>
              <a:t>MANAJEMEN </a:t>
            </a:r>
            <a:r>
              <a:rPr lang="id-ID" sz="2800" dirty="0" smtClean="0">
                <a:solidFill>
                  <a:schemeClr val="accent3">
                    <a:lumMod val="50000"/>
                  </a:schemeClr>
                </a:solidFill>
              </a:rPr>
              <a:t>PERUBAHAN</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779330880"/>
              </p:ext>
            </p:extLst>
          </p:nvPr>
        </p:nvGraphicFramePr>
        <p:xfrm>
          <a:off x="152400" y="1295400"/>
          <a:ext cx="8852125" cy="3276600"/>
        </p:xfrm>
        <a:graphic>
          <a:graphicData uri="http://schemas.openxmlformats.org/drawingml/2006/table">
            <a:tbl>
              <a:tblPr firstRow="1" bandRow="1">
                <a:tableStyleId>{6E25E649-3F16-4E02-A733-19D2CDBF48F0}</a:tableStyleId>
              </a:tblPr>
              <a:tblGrid>
                <a:gridCol w="1689324"/>
                <a:gridCol w="1600200"/>
                <a:gridCol w="1600200"/>
                <a:gridCol w="1981200"/>
                <a:gridCol w="1981201"/>
              </a:tblGrid>
              <a:tr h="648077">
                <a:tc>
                  <a:txBody>
                    <a:bodyPr/>
                    <a:lstStyle/>
                    <a:p>
                      <a:pPr algn="ctr"/>
                      <a:r>
                        <a:rPr lang="id-ID" sz="900" dirty="0" smtClean="0">
                          <a:latin typeface="Candara" pitchFamily="34" charset="0"/>
                        </a:rPr>
                        <a:t>Area Perubahan</a:t>
                      </a:r>
                      <a:endParaRPr lang="id-ID" sz="900" dirty="0">
                        <a:latin typeface="Candara" pitchFamily="34" charset="0"/>
                      </a:endParaRPr>
                    </a:p>
                  </a:txBody>
                  <a:tcPr marT="45730" marB="45730" anchor="ctr"/>
                </a:tc>
                <a:tc>
                  <a:txBody>
                    <a:bodyPr/>
                    <a:lstStyle/>
                    <a:p>
                      <a:pPr algn="ctr"/>
                      <a:r>
                        <a:rPr lang="id-ID" sz="900" dirty="0" smtClean="0">
                          <a:latin typeface="Candara" pitchFamily="34" charset="0"/>
                        </a:rPr>
                        <a:t>Hasil Self Assessment</a:t>
                      </a:r>
                    </a:p>
                    <a:p>
                      <a:pPr algn="ctr"/>
                      <a:r>
                        <a:rPr lang="id-ID" sz="900" dirty="0" smtClean="0">
                          <a:latin typeface="Candara" pitchFamily="34" charset="0"/>
                        </a:rPr>
                        <a:t>2016</a:t>
                      </a:r>
                      <a:endParaRPr lang="id-ID" sz="900" dirty="0">
                        <a:latin typeface="Candara" pitchFamily="34" charset="0"/>
                      </a:endParaRPr>
                    </a:p>
                  </a:txBody>
                  <a:tcPr marT="45730" marB="4573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900" dirty="0" smtClean="0">
                          <a:latin typeface="Candara" pitchFamily="34" charset="0"/>
                        </a:rPr>
                        <a:t>Hasil Penilaian</a:t>
                      </a:r>
                      <a:r>
                        <a:rPr lang="id-ID" sz="900" baseline="0" dirty="0" smtClean="0">
                          <a:latin typeface="Candara" pitchFamily="34" charset="0"/>
                        </a:rPr>
                        <a:t> Tim Menpan</a:t>
                      </a:r>
                      <a:endParaRPr lang="id-ID" sz="900" dirty="0" smtClean="0">
                        <a:latin typeface="Candara" pitchFamily="34" charset="0"/>
                      </a:endParaRPr>
                    </a:p>
                    <a:p>
                      <a:pPr algn="ctr"/>
                      <a:r>
                        <a:rPr lang="id-ID" sz="900" dirty="0" smtClean="0">
                          <a:latin typeface="Candara" pitchFamily="34" charset="0"/>
                        </a:rPr>
                        <a:t>2015</a:t>
                      </a:r>
                      <a:endParaRPr lang="id-ID" sz="900" dirty="0">
                        <a:latin typeface="Candara" pitchFamily="34" charset="0"/>
                      </a:endParaRPr>
                    </a:p>
                  </a:txBody>
                  <a:tcPr marT="45730" marB="45730" anchor="ctr"/>
                </a:tc>
                <a:tc>
                  <a:txBody>
                    <a:bodyPr/>
                    <a:lstStyle/>
                    <a:p>
                      <a:pPr algn="ctr"/>
                      <a:r>
                        <a:rPr lang="id-ID" sz="900" dirty="0" smtClean="0">
                          <a:latin typeface="Candara" pitchFamily="34" charset="0"/>
                        </a:rPr>
                        <a:t>Gap Penilaian</a:t>
                      </a:r>
                      <a:endParaRPr lang="id-ID" sz="900" dirty="0">
                        <a:latin typeface="Candara" pitchFamily="34" charset="0"/>
                      </a:endParaRPr>
                    </a:p>
                  </a:txBody>
                  <a:tcPr marT="45730" marB="45730" anchor="ctr"/>
                </a:tc>
                <a:tc>
                  <a:txBody>
                    <a:bodyPr/>
                    <a:lstStyle/>
                    <a:p>
                      <a:pPr algn="ctr"/>
                      <a:r>
                        <a:rPr lang="id-ID" sz="900" dirty="0" smtClean="0">
                          <a:latin typeface="Candara" pitchFamily="34" charset="0"/>
                        </a:rPr>
                        <a:t>Dokumen yang</a:t>
                      </a:r>
                      <a:r>
                        <a:rPr lang="id-ID" sz="900" baseline="0" dirty="0" smtClean="0">
                          <a:latin typeface="Candara" pitchFamily="34" charset="0"/>
                        </a:rPr>
                        <a:t> sudah disubmit</a:t>
                      </a:r>
                      <a:endParaRPr lang="id-ID" sz="900" dirty="0">
                        <a:latin typeface="Candara" pitchFamily="34" charset="0"/>
                      </a:endParaRPr>
                    </a:p>
                  </a:txBody>
                  <a:tcPr marT="45730" marB="45730" anchor="ctr"/>
                </a:tc>
              </a:tr>
              <a:tr h="245737">
                <a:tc gridSpan="5">
                  <a:txBody>
                    <a:bodyPr/>
                    <a:lstStyle/>
                    <a:p>
                      <a:pPr marL="0" algn="l" defTabSz="914400" rtl="0" eaLnBrk="1" latinLnBrk="0" hangingPunct="1">
                        <a:lnSpc>
                          <a:spcPct val="80000"/>
                        </a:lnSpc>
                      </a:pPr>
                      <a:r>
                        <a:rPr lang="id-ID" sz="900" b="1" kern="1200" dirty="0" smtClean="0">
                          <a:solidFill>
                            <a:schemeClr val="dk1"/>
                          </a:solidFill>
                          <a:effectLst/>
                          <a:latin typeface="Candara" pitchFamily="34" charset="0"/>
                          <a:ea typeface="+mn-ea"/>
                          <a:cs typeface="+mn-cs"/>
                        </a:rPr>
                        <a:t>Perubahan Pola Pikir &amp; Budaya Kinerja</a:t>
                      </a:r>
                      <a:r>
                        <a:rPr lang="en-US" sz="900" b="1" kern="1200" dirty="0" smtClean="0">
                          <a:solidFill>
                            <a:schemeClr val="dk1"/>
                          </a:solidFill>
                          <a:effectLst/>
                          <a:latin typeface="Candara" pitchFamily="34" charset="0"/>
                          <a:ea typeface="+mn-ea"/>
                          <a:cs typeface="+mn-cs"/>
                        </a:rPr>
                        <a:t> </a:t>
                      </a:r>
                      <a:endParaRPr lang="id-ID" sz="900" b="1" kern="1200" dirty="0">
                        <a:solidFill>
                          <a:schemeClr val="dk1"/>
                        </a:solidFill>
                        <a:latin typeface="Candara" pitchFamily="34" charset="0"/>
                        <a:ea typeface="+mn-ea"/>
                        <a:cs typeface="+mn-cs"/>
                      </a:endParaRPr>
                    </a:p>
                  </a:txBody>
                  <a:tcPr marT="45730" marB="45730"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1118451">
                <a:tc>
                  <a:txBody>
                    <a:bodyPr/>
                    <a:lstStyle/>
                    <a:p>
                      <a:r>
                        <a:rPr lang="id-ID" sz="900" kern="1200" dirty="0" smtClean="0">
                          <a:solidFill>
                            <a:schemeClr val="dk1"/>
                          </a:solidFill>
                          <a:effectLst/>
                          <a:latin typeface="Candara" pitchFamily="34" charset="0"/>
                          <a:ea typeface="+mn-ea"/>
                          <a:cs typeface="+mn-cs"/>
                        </a:rPr>
                        <a:t>Terdapat media komunikasi secara reguler untuk mensosialisasikan tentang reformasi birokrasi yang sedang dan akan dilakukan</a:t>
                      </a:r>
                      <a:endParaRPr lang="id-ID" sz="900" dirty="0">
                        <a:latin typeface="Candara" pitchFamily="34" charset="0"/>
                        <a:cs typeface="Calibri" pitchFamily="34" charset="0"/>
                      </a:endParaRPr>
                    </a:p>
                  </a:txBody>
                  <a:tcPr marT="45730" marB="4573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900" i="1" dirty="0" smtClean="0">
                          <a:latin typeface="Candara" pitchFamily="34" charset="0"/>
                          <a:cs typeface="Calibri" pitchFamily="34" charset="0"/>
                        </a:rPr>
                        <a:t>Ada media komunikasi yang cakupannya menjangkau seluruh pegawai dan pemangku kepentingan terkait </a:t>
                      </a:r>
                      <a:r>
                        <a:rPr lang="id-ID" sz="900" b="1" i="1" dirty="0" smtClean="0">
                          <a:solidFill>
                            <a:srgbClr val="FF0000"/>
                          </a:solidFill>
                          <a:latin typeface="Candara" pitchFamily="34" charset="0"/>
                          <a:cs typeface="Calibri" pitchFamily="34" charset="0"/>
                        </a:rPr>
                        <a:t>serta dilaksanakan secara berkala   (A)</a:t>
                      </a:r>
                    </a:p>
                  </a:txBody>
                  <a:tcPr marT="45730" marB="45730" anchor="ctr"/>
                </a:tc>
                <a:tc>
                  <a:txBody>
                    <a:bodyPr/>
                    <a:lstStyle/>
                    <a:p>
                      <a:r>
                        <a:rPr lang="id-ID" sz="900" dirty="0" smtClean="0">
                          <a:latin typeface="Candara" pitchFamily="34" charset="0"/>
                        </a:rPr>
                        <a:t>Ada media komunikasi yang cakupannya menjangkau seluruh pegawai dan pemangku kepentingan terkait (B)</a:t>
                      </a:r>
                      <a:endParaRPr lang="id-ID" sz="900" dirty="0">
                        <a:latin typeface="Candara" pitchFamily="34" charset="0"/>
                      </a:endParaRPr>
                    </a:p>
                  </a:txBody>
                  <a:tcPr marT="45730" marB="45730" anchor="ctr"/>
                </a:tc>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900" i="1" dirty="0" smtClean="0">
                          <a:latin typeface="Candara" pitchFamily="34" charset="0"/>
                          <a:cs typeface="Calibri" pitchFamily="34" charset="0"/>
                        </a:rPr>
                        <a:t>Media komunikasi cakupannya belum menjangkau seluruh pegawai dan pemangku kepentingan terkait </a:t>
                      </a:r>
                      <a:r>
                        <a:rPr lang="id-ID" sz="900" b="1" i="1" dirty="0" smtClean="0">
                          <a:solidFill>
                            <a:srgbClr val="FF0000"/>
                          </a:solidFill>
                          <a:latin typeface="Candara" pitchFamily="34" charset="0"/>
                          <a:cs typeface="Calibri" pitchFamily="34" charset="0"/>
                        </a:rPr>
                        <a:t>serta dilaksanakan tidak</a:t>
                      </a:r>
                      <a:r>
                        <a:rPr lang="id-ID" sz="900" b="1" i="1" baseline="0" dirty="0" smtClean="0">
                          <a:solidFill>
                            <a:srgbClr val="FF0000"/>
                          </a:solidFill>
                          <a:latin typeface="Candara" pitchFamily="34" charset="0"/>
                          <a:cs typeface="Calibri" pitchFamily="34" charset="0"/>
                        </a:rPr>
                        <a:t> secara</a:t>
                      </a:r>
                      <a:r>
                        <a:rPr lang="id-ID" sz="900" b="1" i="1" dirty="0" smtClean="0">
                          <a:solidFill>
                            <a:srgbClr val="FF0000"/>
                          </a:solidFill>
                          <a:latin typeface="Candara" pitchFamily="34" charset="0"/>
                          <a:cs typeface="Calibri" pitchFamily="34" charset="0"/>
                        </a:rPr>
                        <a:t> berkala </a:t>
                      </a:r>
                    </a:p>
                    <a:p>
                      <a:pPr marL="0" marR="0" indent="0" algn="l" defTabSz="914400" rtl="0" eaLnBrk="1" fontAlgn="auto" latinLnBrk="0" hangingPunct="1">
                        <a:lnSpc>
                          <a:spcPct val="80000"/>
                        </a:lnSpc>
                        <a:spcBef>
                          <a:spcPts val="0"/>
                        </a:spcBef>
                        <a:spcAft>
                          <a:spcPts val="0"/>
                        </a:spcAft>
                        <a:buClrTx/>
                        <a:buSzTx/>
                        <a:buFontTx/>
                        <a:buNone/>
                        <a:tabLst/>
                        <a:defRPr/>
                      </a:pPr>
                      <a:endParaRPr lang="id-ID" sz="900" b="1" i="1" dirty="0" smtClean="0">
                        <a:solidFill>
                          <a:srgbClr val="FF0000"/>
                        </a:solidFill>
                        <a:latin typeface="Candara" pitchFamily="34" charset="0"/>
                        <a:cs typeface="Calibri" pitchFamily="34" charset="0"/>
                      </a:endParaRPr>
                    </a:p>
                  </a:txBody>
                  <a:tcPr marT="45730" marB="45730" anchor="ctr"/>
                </a:tc>
                <a:tc>
                  <a:txBody>
                    <a:bodyPr/>
                    <a:lstStyle/>
                    <a:p>
                      <a:pPr marL="174625" lvl="0" indent="-174625" algn="l" defTabSz="914400" rtl="0" eaLnBrk="1" latinLnBrk="0" hangingPunct="1">
                        <a:buFont typeface="+mj-lt"/>
                        <a:buAutoNum type="arabicPeriod"/>
                      </a:pPr>
                      <a:r>
                        <a:rPr lang="id-ID" sz="900" kern="1200" dirty="0" smtClean="0">
                          <a:solidFill>
                            <a:schemeClr val="dk1"/>
                          </a:solidFill>
                          <a:effectLst/>
                          <a:latin typeface="+mn-lt"/>
                          <a:ea typeface="+mn-ea"/>
                          <a:cs typeface="+mn-cs"/>
                        </a:rPr>
                        <a:t>Media komunikasi </a:t>
                      </a:r>
                      <a:r>
                        <a:rPr lang="id-ID" sz="900" kern="1200" dirty="0" smtClean="0">
                          <a:solidFill>
                            <a:schemeClr val="dk1"/>
                          </a:solidFill>
                          <a:effectLst/>
                          <a:latin typeface="+mn-lt"/>
                          <a:ea typeface="+mn-ea"/>
                          <a:cs typeface="+mn-cs"/>
                          <a:sym typeface="Wingdings"/>
                        </a:rPr>
                        <a:t></a:t>
                      </a:r>
                      <a:r>
                        <a:rPr lang="id-ID" sz="900" kern="1200" dirty="0" smtClean="0">
                          <a:solidFill>
                            <a:schemeClr val="dk1"/>
                          </a:solidFill>
                          <a:effectLst/>
                          <a:latin typeface="+mn-lt"/>
                          <a:ea typeface="+mn-ea"/>
                          <a:cs typeface="+mn-cs"/>
                        </a:rPr>
                        <a:t> banner RB</a:t>
                      </a:r>
                    </a:p>
                    <a:p>
                      <a:pPr marL="174625" lvl="0" indent="-174625" algn="l" defTabSz="914400" rtl="0" eaLnBrk="1" latinLnBrk="0" hangingPunct="1">
                        <a:buFont typeface="+mj-lt"/>
                        <a:buAutoNum type="arabicPeriod"/>
                      </a:pPr>
                      <a:r>
                        <a:rPr lang="id-ID" sz="900" kern="1200" dirty="0" smtClean="0">
                          <a:solidFill>
                            <a:schemeClr val="dk1"/>
                          </a:solidFill>
                          <a:effectLst/>
                          <a:latin typeface="+mn-lt"/>
                          <a:ea typeface="+mn-ea"/>
                          <a:cs typeface="+mn-cs"/>
                        </a:rPr>
                        <a:t>Website RB</a:t>
                      </a:r>
                    </a:p>
                    <a:p>
                      <a:pPr marL="174625" indent="-174625" algn="l" defTabSz="914400" rtl="0" eaLnBrk="1" latinLnBrk="0" hangingPunct="1">
                        <a:buFont typeface="+mj-lt"/>
                        <a:buAutoNum type="arabicPeriod"/>
                        <a:tabLst>
                          <a:tab pos="261938" algn="l"/>
                        </a:tabLst>
                      </a:pPr>
                      <a:r>
                        <a:rPr lang="id-ID" sz="900" kern="1200" dirty="0" smtClean="0">
                          <a:solidFill>
                            <a:schemeClr val="dk1"/>
                          </a:solidFill>
                          <a:effectLst/>
                          <a:latin typeface="+mn-lt"/>
                          <a:ea typeface="+mn-ea"/>
                          <a:cs typeface="+mn-cs"/>
                        </a:rPr>
                        <a:t>Website Bappenas</a:t>
                      </a:r>
                    </a:p>
                    <a:p>
                      <a:pPr marL="273050" lvl="0" indent="-273050" algn="l" defTabSz="914400" rtl="0" eaLnBrk="1" latinLnBrk="0" hangingPunct="1">
                        <a:lnSpc>
                          <a:spcPct val="80000"/>
                        </a:lnSpc>
                        <a:buFont typeface="+mj-lt"/>
                        <a:buAutoNum type="arabicPeriod"/>
                        <a:tabLst>
                          <a:tab pos="273050" algn="l"/>
                        </a:tabLst>
                      </a:pPr>
                      <a:endParaRPr lang="id-ID" sz="900" kern="1200" dirty="0">
                        <a:solidFill>
                          <a:schemeClr val="dk1"/>
                        </a:solidFill>
                        <a:effectLst/>
                        <a:latin typeface="Candara" pitchFamily="34" charset="0"/>
                        <a:ea typeface="+mn-ea"/>
                        <a:cs typeface="+mn-cs"/>
                      </a:endParaRPr>
                    </a:p>
                  </a:txBody>
                  <a:tcPr marT="45730" marB="45730" anchor="ctr"/>
                </a:tc>
              </a:tr>
              <a:tr h="1264335">
                <a:tc>
                  <a:txBody>
                    <a:bodyPr/>
                    <a:lstStyle/>
                    <a:p>
                      <a:pPr marL="0" algn="l" defTabSz="914400" rtl="0" eaLnBrk="1" latinLnBrk="0" hangingPunct="1"/>
                      <a:r>
                        <a:rPr lang="sv-SE" sz="900" kern="1200" dirty="0" smtClean="0">
                          <a:solidFill>
                            <a:schemeClr val="dk1"/>
                          </a:solidFill>
                          <a:effectLst/>
                          <a:latin typeface="Candara" pitchFamily="34" charset="0"/>
                          <a:ea typeface="+mn-ea"/>
                          <a:cs typeface="+mn-cs"/>
                        </a:rPr>
                        <a:t>Terdapat upaya untuk menggerakkan organisasi dalam melakukan perubahan melalui pembentukan agent of change ataupun role model</a:t>
                      </a:r>
                      <a:endParaRPr lang="id-ID" sz="900" kern="1200" dirty="0">
                        <a:solidFill>
                          <a:schemeClr val="dk1"/>
                        </a:solidFill>
                        <a:effectLst/>
                        <a:latin typeface="Candara" pitchFamily="34" charset="0"/>
                        <a:ea typeface="+mn-ea"/>
                        <a:cs typeface="+mn-cs"/>
                      </a:endParaRPr>
                    </a:p>
                  </a:txBody>
                  <a:tcPr marT="45730" marB="4573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900" b="1" i="1" dirty="0" smtClean="0">
                          <a:solidFill>
                            <a:srgbClr val="FF0000"/>
                          </a:solidFill>
                          <a:latin typeface="Candara" pitchFamily="34" charset="0"/>
                          <a:cs typeface="Calibri" pitchFamily="34" charset="0"/>
                        </a:rPr>
                        <a:t>Sudah terdapat upaya pembentukan Agent of Change </a:t>
                      </a:r>
                      <a:r>
                        <a:rPr lang="id-ID" sz="900" i="1" dirty="0" smtClean="0">
                          <a:latin typeface="Candara" pitchFamily="34" charset="0"/>
                          <a:cs typeface="Calibri" pitchFamily="34" charset="0"/>
                        </a:rPr>
                        <a:t>secara formal dan sesuai ukuran organisasi, dan sudah mengikuti pelatihan sebagai role model dalam perubahan   </a:t>
                      </a:r>
                      <a:r>
                        <a:rPr lang="id-ID" sz="900" b="1" i="1" dirty="0" smtClean="0">
                          <a:solidFill>
                            <a:srgbClr val="FF0000"/>
                          </a:solidFill>
                          <a:latin typeface="Candara" pitchFamily="34" charset="0"/>
                          <a:cs typeface="Calibri" pitchFamily="34" charset="0"/>
                        </a:rPr>
                        <a:t>(A)</a:t>
                      </a:r>
                    </a:p>
                  </a:txBody>
                  <a:tcPr marT="45730" marB="45730" anchor="ctr"/>
                </a:tc>
                <a:tc>
                  <a:txBody>
                    <a:bodyPr/>
                    <a:lstStyle/>
                    <a:p>
                      <a:r>
                        <a:rPr lang="id-ID" sz="900" dirty="0" smtClean="0">
                          <a:latin typeface="Candara" pitchFamily="34" charset="0"/>
                        </a:rPr>
                        <a:t>Sudah terdapat upaya pembentukan Agent of Change secara formal dan sesuai ukuran organisasi (B)</a:t>
                      </a:r>
                      <a:endParaRPr lang="id-ID" sz="900" dirty="0">
                        <a:latin typeface="Candara" pitchFamily="34" charset="0"/>
                      </a:endParaRPr>
                    </a:p>
                  </a:txBody>
                  <a:tcPr marT="45730" marB="45730" anchor="ctr"/>
                </a:tc>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900" b="1" i="1" dirty="0" smtClean="0">
                          <a:solidFill>
                            <a:srgbClr val="FF0000"/>
                          </a:solidFill>
                          <a:latin typeface="Candara" pitchFamily="34" charset="0"/>
                          <a:cs typeface="Calibri" pitchFamily="34" charset="0"/>
                        </a:rPr>
                        <a:t>Belum terdapat upaya pembentukan Agent of Change </a:t>
                      </a:r>
                      <a:r>
                        <a:rPr lang="id-ID" sz="900" i="1" dirty="0" smtClean="0">
                          <a:latin typeface="Candara" pitchFamily="34" charset="0"/>
                          <a:cs typeface="Calibri" pitchFamily="34" charset="0"/>
                        </a:rPr>
                        <a:t>secara formal dan sesuai ukuran organisasi, dan sudah mengikuti pelatihan sebagai role model dalam perubahan </a:t>
                      </a:r>
                      <a:endParaRPr lang="id-ID" sz="900" b="1" i="1" dirty="0" smtClean="0">
                        <a:solidFill>
                          <a:srgbClr val="FF0000"/>
                        </a:solidFill>
                        <a:latin typeface="Candara" pitchFamily="34" charset="0"/>
                        <a:cs typeface="Calibri" pitchFamily="34" charset="0"/>
                      </a:endParaRPr>
                    </a:p>
                  </a:txBody>
                  <a:tcPr marT="45730" marB="45730" anchor="ctr"/>
                </a:tc>
                <a:tc>
                  <a:txBody>
                    <a:bodyPr/>
                    <a:lstStyle/>
                    <a:p>
                      <a:pPr marL="174625" lvl="0" indent="-174625" algn="l" defTabSz="914400" rtl="0" eaLnBrk="1" latinLnBrk="0" hangingPunct="1">
                        <a:buFont typeface="+mj-lt"/>
                        <a:buAutoNum type="arabicPeriod"/>
                      </a:pPr>
                      <a:r>
                        <a:rPr lang="id-ID" sz="900" kern="1200" dirty="0" smtClean="0">
                          <a:solidFill>
                            <a:schemeClr val="dk1"/>
                          </a:solidFill>
                          <a:effectLst/>
                          <a:latin typeface="+mn-lt"/>
                          <a:ea typeface="+mn-ea"/>
                          <a:cs typeface="+mn-cs"/>
                        </a:rPr>
                        <a:t>Anjab 2015</a:t>
                      </a:r>
                    </a:p>
                    <a:p>
                      <a:pPr marL="174625" lvl="0" indent="-174625" algn="l" defTabSz="914400" rtl="0" eaLnBrk="1" latinLnBrk="0" hangingPunct="1">
                        <a:buFont typeface="+mj-lt"/>
                        <a:buAutoNum type="arabicPeriod"/>
                      </a:pPr>
                      <a:r>
                        <a:rPr lang="id-ID" sz="900" kern="1200" dirty="0" smtClean="0">
                          <a:solidFill>
                            <a:schemeClr val="dk1"/>
                          </a:solidFill>
                          <a:effectLst/>
                          <a:latin typeface="+mn-lt"/>
                          <a:ea typeface="+mn-ea"/>
                          <a:cs typeface="+mn-cs"/>
                        </a:rPr>
                        <a:t>Konsep SOTK</a:t>
                      </a:r>
                    </a:p>
                    <a:p>
                      <a:pPr marL="174625" lvl="0" indent="-174625" algn="l" defTabSz="914400" rtl="0" eaLnBrk="1" latinLnBrk="0" hangingPunct="1">
                        <a:buFont typeface="+mj-lt"/>
                        <a:buAutoNum type="arabicPeriod"/>
                      </a:pPr>
                      <a:r>
                        <a:rPr lang="id-ID" sz="900" kern="1200" dirty="0" smtClean="0">
                          <a:solidFill>
                            <a:schemeClr val="dk1"/>
                          </a:solidFill>
                          <a:effectLst/>
                          <a:latin typeface="+mn-lt"/>
                          <a:ea typeface="+mn-ea"/>
                          <a:cs typeface="+mn-cs"/>
                        </a:rPr>
                        <a:t>Laporan Kajian Evaluasi Organisasi</a:t>
                      </a:r>
                    </a:p>
                    <a:p>
                      <a:pPr marL="174625" indent="-174625" algn="l" defTabSz="914400" rtl="0" eaLnBrk="1" latinLnBrk="0" hangingPunct="1">
                        <a:buFont typeface="+mj-lt"/>
                        <a:buAutoNum type="arabicPeriod"/>
                      </a:pPr>
                      <a:r>
                        <a:rPr lang="id-ID" sz="900" kern="1200" dirty="0" smtClean="0">
                          <a:solidFill>
                            <a:schemeClr val="dk1"/>
                          </a:solidFill>
                          <a:effectLst/>
                          <a:latin typeface="+mn-lt"/>
                          <a:ea typeface="+mn-ea"/>
                          <a:cs typeface="+mn-cs"/>
                        </a:rPr>
                        <a:t>Naskah akademik</a:t>
                      </a:r>
                    </a:p>
                  </a:txBody>
                  <a:tcPr marT="45730" marB="45730" anchor="ctr"/>
                </a:tc>
              </a:tr>
            </a:tbl>
          </a:graphicData>
        </a:graphic>
      </p:graphicFrame>
      <p:sp>
        <p:nvSpPr>
          <p:cNvPr id="6" name="Rounded Rectangle 5"/>
          <p:cNvSpPr/>
          <p:nvPr/>
        </p:nvSpPr>
        <p:spPr>
          <a:xfrm>
            <a:off x="8305800" y="60960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3/3</a:t>
            </a:r>
            <a:endParaRPr lang="id-ID" sz="1600" dirty="0">
              <a:solidFill>
                <a:schemeClr val="tx1"/>
              </a:solidFill>
            </a:endParaRPr>
          </a:p>
        </p:txBody>
      </p:sp>
    </p:spTree>
    <p:extLst>
      <p:ext uri="{BB962C8B-B14F-4D97-AF65-F5344CB8AC3E}">
        <p14:creationId xmlns:p14="http://schemas.microsoft.com/office/powerpoint/2010/main" val="972939575"/>
      </p:ext>
    </p:extLst>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14400" y="381000"/>
            <a:ext cx="8001000"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PENATAAN PERATURAN PERUNDANG-UNDANGAN</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16944927"/>
              </p:ext>
            </p:extLst>
          </p:nvPr>
        </p:nvGraphicFramePr>
        <p:xfrm>
          <a:off x="265113" y="1447801"/>
          <a:ext cx="8650287" cy="5106312"/>
        </p:xfrm>
        <a:graphic>
          <a:graphicData uri="http://schemas.openxmlformats.org/drawingml/2006/table">
            <a:tbl>
              <a:tblPr firstRow="1" bandRow="1">
                <a:tableStyleId>{6E25E649-3F16-4E02-A733-19D2CDBF48F0}</a:tableStyleId>
              </a:tblPr>
              <a:tblGrid>
                <a:gridCol w="1533429"/>
                <a:gridCol w="1861504"/>
                <a:gridCol w="1932116"/>
                <a:gridCol w="1777546"/>
                <a:gridCol w="1545692"/>
              </a:tblGrid>
              <a:tr h="583086">
                <a:tc>
                  <a:txBody>
                    <a:bodyPr/>
                    <a:lstStyle/>
                    <a:p>
                      <a:pPr algn="ctr"/>
                      <a:r>
                        <a:rPr lang="id-ID" sz="1100" dirty="0" smtClean="0">
                          <a:latin typeface="Candara" pitchFamily="34" charset="0"/>
                        </a:rPr>
                        <a:t>Area Perubahan</a:t>
                      </a:r>
                      <a:endParaRPr lang="id-ID" sz="1100" dirty="0">
                        <a:latin typeface="Candara" pitchFamily="34" charset="0"/>
                      </a:endParaRPr>
                    </a:p>
                  </a:txBody>
                  <a:tcPr marT="45717" marB="45717" anchor="ctr"/>
                </a:tc>
                <a:tc>
                  <a:txBody>
                    <a:bodyPr/>
                    <a:lstStyle/>
                    <a:p>
                      <a:pPr algn="ctr"/>
                      <a:r>
                        <a:rPr lang="id-ID" sz="1100" dirty="0" smtClean="0">
                          <a:latin typeface="Candara" pitchFamily="34" charset="0"/>
                        </a:rPr>
                        <a:t>Hasil Self Assessment</a:t>
                      </a:r>
                    </a:p>
                    <a:p>
                      <a:pPr algn="ctr"/>
                      <a:r>
                        <a:rPr lang="id-ID" sz="1100" dirty="0" smtClean="0">
                          <a:latin typeface="Candara" pitchFamily="34" charset="0"/>
                        </a:rPr>
                        <a:t>2016</a:t>
                      </a:r>
                      <a:endParaRPr lang="id-ID" sz="1100" dirty="0">
                        <a:latin typeface="Candara" pitchFamily="34" charset="0"/>
                      </a:endParaRPr>
                    </a:p>
                  </a:txBody>
                  <a:tcPr marT="45717" marB="45717"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Hasil Penilaian</a:t>
                      </a:r>
                      <a:r>
                        <a:rPr lang="id-ID" sz="1100" baseline="0" dirty="0" smtClean="0">
                          <a:latin typeface="Candara" pitchFamily="34" charset="0"/>
                        </a:rPr>
                        <a:t> Tim Menpan</a:t>
                      </a:r>
                      <a:endParaRPr lang="id-ID" sz="1100" dirty="0" smtClean="0">
                        <a:latin typeface="Candara" pitchFamily="34" charset="0"/>
                      </a:endParaRPr>
                    </a:p>
                    <a:p>
                      <a:pPr algn="ctr"/>
                      <a:r>
                        <a:rPr lang="id-ID" sz="1100" dirty="0" smtClean="0">
                          <a:latin typeface="Candara" pitchFamily="34" charset="0"/>
                        </a:rPr>
                        <a:t>2015</a:t>
                      </a:r>
                      <a:endParaRPr lang="id-ID" sz="1100" dirty="0">
                        <a:latin typeface="Candara" pitchFamily="34" charset="0"/>
                      </a:endParaRPr>
                    </a:p>
                  </a:txBody>
                  <a:tcPr marT="45717" marB="45717" anchor="ctr"/>
                </a:tc>
                <a:tc>
                  <a:txBody>
                    <a:bodyPr/>
                    <a:lstStyle/>
                    <a:p>
                      <a:pPr algn="ctr"/>
                      <a:r>
                        <a:rPr lang="id-ID" sz="1100" dirty="0" smtClean="0">
                          <a:latin typeface="Candara" pitchFamily="34" charset="0"/>
                        </a:rPr>
                        <a:t>Gap Penilaian</a:t>
                      </a:r>
                      <a:endParaRPr lang="id-ID" sz="1100" dirty="0">
                        <a:latin typeface="Candara" pitchFamily="34" charset="0"/>
                      </a:endParaRPr>
                    </a:p>
                  </a:txBody>
                  <a:tcPr marT="45717" marB="45717" anchor="ctr"/>
                </a:tc>
                <a:tc>
                  <a:txBody>
                    <a:bodyPr/>
                    <a:lstStyle/>
                    <a:p>
                      <a:pPr algn="ctr"/>
                      <a:r>
                        <a:rPr lang="id-ID" sz="1100" dirty="0" smtClean="0">
                          <a:latin typeface="Candara" pitchFamily="34" charset="0"/>
                        </a:rPr>
                        <a:t>Dokumen yang</a:t>
                      </a:r>
                      <a:r>
                        <a:rPr lang="id-ID" sz="1100" baseline="0" dirty="0" smtClean="0">
                          <a:latin typeface="Candara" pitchFamily="34" charset="0"/>
                        </a:rPr>
                        <a:t> sudah disubmit</a:t>
                      </a:r>
                      <a:endParaRPr lang="id-ID" sz="1100" dirty="0">
                        <a:latin typeface="Candara" pitchFamily="34" charset="0"/>
                      </a:endParaRPr>
                    </a:p>
                  </a:txBody>
                  <a:tcPr marT="45717" marB="45717" anchor="ctr"/>
                </a:tc>
              </a:tr>
              <a:tr h="407513">
                <a:tc>
                  <a:txBody>
                    <a:bodyPr/>
                    <a:lstStyle/>
                    <a:p>
                      <a:pPr algn="l">
                        <a:lnSpc>
                          <a:spcPct val="80000"/>
                        </a:lnSpc>
                      </a:pPr>
                      <a:r>
                        <a:rPr lang="id-ID" sz="1100" b="1" dirty="0" smtClean="0">
                          <a:latin typeface="Candara" pitchFamily="34" charset="0"/>
                        </a:rPr>
                        <a:t>Harmonisasi </a:t>
                      </a:r>
                      <a:endParaRPr lang="id-ID" sz="1100" b="1" dirty="0">
                        <a:latin typeface="Candara" pitchFamily="34" charset="0"/>
                      </a:endParaRPr>
                    </a:p>
                  </a:txBody>
                  <a:tcPr marT="45717" marB="45717" anchor="ctr"/>
                </a:tc>
                <a:tc>
                  <a:txBody>
                    <a:bodyPr/>
                    <a:lstStyle/>
                    <a:p>
                      <a:endParaRPr lang="id-ID" sz="2800"/>
                    </a:p>
                  </a:txBody>
                  <a:tcPr marT="45717" marB="45717" anchor="ctr"/>
                </a:tc>
                <a:tc>
                  <a:txBody>
                    <a:bodyPr/>
                    <a:lstStyle/>
                    <a:p>
                      <a:endParaRPr lang="id-ID" sz="2800"/>
                    </a:p>
                  </a:txBody>
                  <a:tcPr marT="45717" marB="45717" anchor="ctr"/>
                </a:tc>
                <a:tc>
                  <a:txBody>
                    <a:bodyPr/>
                    <a:lstStyle/>
                    <a:p>
                      <a:endParaRPr lang="id-ID" sz="2800"/>
                    </a:p>
                  </a:txBody>
                  <a:tcPr marT="45717" marB="45717" anchor="ctr"/>
                </a:tc>
                <a:tc>
                  <a:txBody>
                    <a:bodyPr/>
                    <a:lstStyle/>
                    <a:p>
                      <a:endParaRPr lang="id-ID" sz="2800" dirty="0"/>
                    </a:p>
                  </a:txBody>
                  <a:tcPr marT="45717" marB="45717" anchor="ctr"/>
                </a:tc>
              </a:tr>
              <a:tr h="1030578">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Telah dilakukan identifikasi, analisis, dan pemetaan terhadap peraturan perundang-undangan yang tidak harmonis/sinkron</a:t>
                      </a:r>
                      <a:endParaRPr lang="id-ID" sz="1100" kern="1200" dirty="0">
                        <a:solidFill>
                          <a:schemeClr val="dk1"/>
                        </a:solidFill>
                        <a:effectLst/>
                        <a:latin typeface="Candara" pitchFamily="34" charset="0"/>
                        <a:ea typeface="+mn-ea"/>
                        <a:cs typeface="+mn-cs"/>
                      </a:endParaRPr>
                    </a:p>
                  </a:txBody>
                  <a:tcPr marT="45717" marB="45717" anchor="ctr"/>
                </a:tc>
                <a:tc>
                  <a:txBody>
                    <a:bodyPr/>
                    <a:lstStyle/>
                    <a:p>
                      <a:pPr marL="0" algn="l" defTabSz="914400" rtl="0" eaLnBrk="1" latinLnBrk="0" hangingPunct="1">
                        <a:lnSpc>
                          <a:spcPct val="80000"/>
                        </a:lnSpc>
                      </a:pPr>
                      <a:r>
                        <a:rPr lang="id-ID" sz="1100" b="0" kern="1200" dirty="0" smtClean="0">
                          <a:solidFill>
                            <a:schemeClr val="tx1"/>
                          </a:solidFill>
                          <a:effectLst/>
                          <a:latin typeface="Candara" pitchFamily="34" charset="0"/>
                          <a:ea typeface="+mn-ea"/>
                          <a:cs typeface="+mn-cs"/>
                        </a:rPr>
                        <a:t>Telah dilakukan identifikasi, analisis, dan pemetaan terhadap </a:t>
                      </a:r>
                      <a:r>
                        <a:rPr lang="id-ID" sz="1100" kern="1200" dirty="0" smtClean="0">
                          <a:solidFill>
                            <a:srgbClr val="FF0000"/>
                          </a:solidFill>
                          <a:effectLst/>
                          <a:latin typeface="Candara" pitchFamily="34" charset="0"/>
                          <a:ea typeface="+mn-ea"/>
                          <a:cs typeface="+mn-cs"/>
                        </a:rPr>
                        <a:t>seluruh </a:t>
                      </a:r>
                      <a:r>
                        <a:rPr lang="id-ID" sz="1100" kern="1200" dirty="0" smtClean="0">
                          <a:solidFill>
                            <a:schemeClr val="tx1"/>
                          </a:solidFill>
                          <a:effectLst/>
                          <a:latin typeface="Candara" pitchFamily="34" charset="0"/>
                          <a:ea typeface="+mn-ea"/>
                          <a:cs typeface="+mn-cs"/>
                        </a:rPr>
                        <a:t>peraturan perundang-undangan yang tidak harmonis/sinkron </a:t>
                      </a:r>
                      <a:r>
                        <a:rPr lang="id-ID" sz="1100" kern="1200" dirty="0" smtClean="0">
                          <a:solidFill>
                            <a:schemeClr val="dk1"/>
                          </a:solidFill>
                          <a:effectLst/>
                          <a:latin typeface="Candara" pitchFamily="34" charset="0"/>
                          <a:ea typeface="+mn-ea"/>
                          <a:cs typeface="+mn-cs"/>
                        </a:rPr>
                        <a:t>(A)</a:t>
                      </a:r>
                    </a:p>
                  </a:txBody>
                  <a:tcPr marT="45717" marB="45717" anchor="ctr"/>
                </a:tc>
                <a:tc>
                  <a:txBody>
                    <a:bodyPr/>
                    <a:lstStyle/>
                    <a:p>
                      <a:pPr marL="0" algn="l" defTabSz="914400" rtl="0" eaLnBrk="1" latinLnBrk="0" hangingPunct="1">
                        <a:lnSpc>
                          <a:spcPct val="80000"/>
                        </a:lnSpc>
                      </a:pPr>
                      <a:r>
                        <a:rPr lang="sv-SE" sz="1100" kern="1200" dirty="0" smtClean="0">
                          <a:solidFill>
                            <a:schemeClr val="tx1"/>
                          </a:solidFill>
                          <a:effectLst/>
                          <a:latin typeface="Candara" pitchFamily="34" charset="0"/>
                          <a:ea typeface="+mn-ea"/>
                          <a:cs typeface="+mn-cs"/>
                        </a:rPr>
                        <a:t>Telah dilakukan identifikasi, analisis, dan pemetaan terhadap </a:t>
                      </a:r>
                      <a:r>
                        <a:rPr lang="sv-SE" sz="1100" kern="1200" dirty="0" smtClean="0">
                          <a:solidFill>
                            <a:srgbClr val="FF0000"/>
                          </a:solidFill>
                          <a:effectLst/>
                          <a:latin typeface="Candara" pitchFamily="34" charset="0"/>
                          <a:ea typeface="+mn-ea"/>
                          <a:cs typeface="+mn-cs"/>
                        </a:rPr>
                        <a:t>sebagian </a:t>
                      </a:r>
                      <a:r>
                        <a:rPr lang="sv-SE" sz="1100" kern="1200" dirty="0" smtClean="0">
                          <a:solidFill>
                            <a:schemeClr val="tx1"/>
                          </a:solidFill>
                          <a:effectLst/>
                          <a:latin typeface="Candara" pitchFamily="34" charset="0"/>
                          <a:ea typeface="+mn-ea"/>
                          <a:cs typeface="+mn-cs"/>
                        </a:rPr>
                        <a:t>peraturan perundang-undangan yang tidak harmonis/sinkron</a:t>
                      </a:r>
                      <a:r>
                        <a:rPr lang="id-ID" sz="1100" kern="1200" dirty="0" smtClean="0">
                          <a:solidFill>
                            <a:schemeClr val="tx1"/>
                          </a:solidFill>
                          <a:effectLst/>
                          <a:latin typeface="Candara" pitchFamily="34" charset="0"/>
                          <a:ea typeface="+mn-ea"/>
                          <a:cs typeface="+mn-cs"/>
                        </a:rPr>
                        <a:t> </a:t>
                      </a:r>
                      <a:r>
                        <a:rPr lang="id-ID" sz="1100" kern="1200" dirty="0" smtClean="0">
                          <a:solidFill>
                            <a:schemeClr val="dk1"/>
                          </a:solidFill>
                          <a:effectLst/>
                          <a:latin typeface="Candara" pitchFamily="34" charset="0"/>
                          <a:ea typeface="+mn-ea"/>
                          <a:cs typeface="+mn-cs"/>
                        </a:rPr>
                        <a:t>(B)</a:t>
                      </a:r>
                    </a:p>
                  </a:txBody>
                  <a:tcPr marT="45717" marB="45717" anchor="ctr"/>
                </a:tc>
                <a:tc>
                  <a:txBody>
                    <a:bodyPr/>
                    <a:lstStyle/>
                    <a:p>
                      <a:pPr>
                        <a:lnSpc>
                          <a:spcPct val="80000"/>
                        </a:lnSpc>
                      </a:pPr>
                      <a:r>
                        <a:rPr lang="id-ID" sz="1100" b="0" kern="1200" dirty="0" smtClean="0">
                          <a:solidFill>
                            <a:schemeClr val="tx1"/>
                          </a:solidFill>
                          <a:effectLst/>
                          <a:latin typeface="Candara" pitchFamily="34" charset="0"/>
                          <a:ea typeface="+mn-ea"/>
                          <a:cs typeface="+mn-cs"/>
                        </a:rPr>
                        <a:t>Belum dilakukan identifikasi, analisis, dan pemetaan terhadap </a:t>
                      </a:r>
                      <a:r>
                        <a:rPr lang="id-ID" sz="1100" kern="1200" dirty="0" smtClean="0">
                          <a:solidFill>
                            <a:srgbClr val="FF0000"/>
                          </a:solidFill>
                          <a:effectLst/>
                          <a:latin typeface="Candara" pitchFamily="34" charset="0"/>
                          <a:ea typeface="+mn-ea"/>
                          <a:cs typeface="+mn-cs"/>
                        </a:rPr>
                        <a:t>seluruh </a:t>
                      </a:r>
                      <a:r>
                        <a:rPr lang="id-ID" sz="1100" kern="1200" dirty="0" smtClean="0">
                          <a:solidFill>
                            <a:schemeClr val="tx1"/>
                          </a:solidFill>
                          <a:effectLst/>
                          <a:latin typeface="Candara" pitchFamily="34" charset="0"/>
                          <a:ea typeface="+mn-ea"/>
                          <a:cs typeface="+mn-cs"/>
                        </a:rPr>
                        <a:t>peraturan perundang-undangan yang tidak harmonis/sinkron </a:t>
                      </a:r>
                      <a:r>
                        <a:rPr lang="id-ID" sz="1100" i="1" dirty="0" smtClean="0">
                          <a:latin typeface="Candara" pitchFamily="34" charset="0"/>
                          <a:cs typeface="Calibri" pitchFamily="34" charset="0"/>
                        </a:rPr>
                        <a:t> </a:t>
                      </a:r>
                      <a:endParaRPr lang="id-ID" sz="1100" b="1" i="1" dirty="0" smtClean="0">
                        <a:solidFill>
                          <a:srgbClr val="FF0000"/>
                        </a:solidFill>
                        <a:latin typeface="Candara" pitchFamily="34" charset="0"/>
                        <a:cs typeface="Calibri" pitchFamily="34" charset="0"/>
                      </a:endParaRPr>
                    </a:p>
                  </a:txBody>
                  <a:tcPr marT="45717" marB="45717" anchor="ctr"/>
                </a:tc>
                <a:tc>
                  <a:txBody>
                    <a:bodyPr/>
                    <a:lstStyle/>
                    <a:p>
                      <a:pPr marL="0" lvl="0" indent="0" algn="l" defTabSz="914400" rtl="0" eaLnBrk="1" latinLnBrk="0" hangingPunct="1">
                        <a:buFont typeface="+mj-lt"/>
                        <a:buNone/>
                      </a:pPr>
                      <a:r>
                        <a:rPr lang="id-ID" sz="1100" kern="1200" dirty="0" smtClean="0">
                          <a:solidFill>
                            <a:schemeClr val="dk1"/>
                          </a:solidFill>
                          <a:effectLst/>
                          <a:latin typeface="+mn-lt"/>
                          <a:ea typeface="+mn-ea"/>
                          <a:cs typeface="+mn-cs"/>
                        </a:rPr>
                        <a:t>Identifikasi dan evaluasi peraturan 2008-201</a:t>
                      </a:r>
                      <a:r>
                        <a:rPr lang="en-US" sz="1100" kern="1200" dirty="0" smtClean="0">
                          <a:solidFill>
                            <a:schemeClr val="dk1"/>
                          </a:solidFill>
                          <a:effectLst/>
                          <a:latin typeface="+mn-lt"/>
                          <a:ea typeface="+mn-ea"/>
                          <a:cs typeface="+mn-cs"/>
                        </a:rPr>
                        <a:t>5</a:t>
                      </a:r>
                      <a:endParaRPr lang="id-ID" sz="1050" kern="1200" dirty="0">
                        <a:solidFill>
                          <a:schemeClr val="dk1"/>
                        </a:solidFill>
                        <a:effectLst/>
                        <a:latin typeface="+mn-lt"/>
                        <a:ea typeface="+mn-ea"/>
                        <a:cs typeface="+mn-cs"/>
                      </a:endParaRPr>
                    </a:p>
                  </a:txBody>
                  <a:tcPr marT="45717" marB="45717" anchor="ctr"/>
                </a:tc>
              </a:tr>
              <a:tr h="1589719">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Telah dilakukan revisi peraturan perundang-undangan yang tidak harmonis / tidak sinkron</a:t>
                      </a:r>
                      <a:endParaRPr lang="id-ID" sz="1100" kern="1200" dirty="0">
                        <a:solidFill>
                          <a:schemeClr val="dk1"/>
                        </a:solidFill>
                        <a:effectLst/>
                        <a:latin typeface="Candara" pitchFamily="34" charset="0"/>
                        <a:ea typeface="+mn-ea"/>
                        <a:cs typeface="+mn-cs"/>
                      </a:endParaRPr>
                    </a:p>
                  </a:txBody>
                  <a:tcPr marT="45717" marB="45717" anchor="ctr"/>
                </a:tc>
                <a:tc>
                  <a:txBody>
                    <a:bodyPr/>
                    <a:lstStyle/>
                    <a:p>
                      <a:r>
                        <a:rPr lang="id-ID" sz="1100" b="0" dirty="0" smtClean="0">
                          <a:solidFill>
                            <a:schemeClr val="tx1"/>
                          </a:solidFill>
                          <a:latin typeface="Candara" pitchFamily="34" charset="0"/>
                        </a:rPr>
                        <a:t>Revisi atas peraturan perundang-undangan yang tidak harmonis / tidak sinkron</a:t>
                      </a:r>
                      <a:r>
                        <a:rPr lang="id-ID" sz="1100" b="0" dirty="0" smtClean="0">
                          <a:solidFill>
                            <a:srgbClr val="FF0000"/>
                          </a:solidFill>
                          <a:latin typeface="Candara" pitchFamily="34" charset="0"/>
                        </a:rPr>
                        <a:t> telah selesai </a:t>
                      </a:r>
                      <a:r>
                        <a:rPr lang="id-ID" sz="1100" b="0" dirty="0" smtClean="0">
                          <a:solidFill>
                            <a:schemeClr val="tx1"/>
                          </a:solidFill>
                          <a:latin typeface="Candara" pitchFamily="34" charset="0"/>
                        </a:rPr>
                        <a:t>dilakukan, atau tidak ditemukan adanya peraturan perundangan-undangan yang tidak harmonis (A</a:t>
                      </a:r>
                      <a:r>
                        <a:rPr lang="id-ID" sz="1100" b="0" dirty="0" smtClean="0">
                          <a:latin typeface="Candara" pitchFamily="34" charset="0"/>
                        </a:rPr>
                        <a:t>)</a:t>
                      </a:r>
                      <a:endParaRPr lang="id-ID" sz="1100" b="0" dirty="0">
                        <a:latin typeface="Candara" pitchFamily="34" charset="0"/>
                      </a:endParaRPr>
                    </a:p>
                  </a:txBody>
                  <a:tcPr marT="45717" marB="45717" anchor="ctr"/>
                </a:tc>
                <a:tc>
                  <a:txBody>
                    <a:bodyPr/>
                    <a:lstStyle/>
                    <a:p>
                      <a:r>
                        <a:rPr lang="id-ID" sz="1100" dirty="0" smtClean="0">
                          <a:solidFill>
                            <a:schemeClr val="tx1"/>
                          </a:solidFill>
                          <a:latin typeface="Candara" pitchFamily="34" charset="0"/>
                        </a:rPr>
                        <a:t>Upaya revisi atas peraturan perundang-undangan yang tidak harmonis/tidak sinkron telah dilakukan, namun</a:t>
                      </a:r>
                      <a:r>
                        <a:rPr lang="id-ID" sz="1100" dirty="0" smtClean="0">
                          <a:solidFill>
                            <a:srgbClr val="FF0000"/>
                          </a:solidFill>
                          <a:latin typeface="Candara" pitchFamily="34" charset="0"/>
                        </a:rPr>
                        <a:t> belum selesai </a:t>
                      </a:r>
                      <a:r>
                        <a:rPr lang="id-ID" sz="1100" dirty="0" smtClean="0">
                          <a:latin typeface="Candara" pitchFamily="34" charset="0"/>
                        </a:rPr>
                        <a:t>(B)</a:t>
                      </a:r>
                      <a:endParaRPr lang="id-ID" sz="1100" dirty="0">
                        <a:latin typeface="Candara" pitchFamily="34" charset="0"/>
                      </a:endParaRPr>
                    </a:p>
                  </a:txBody>
                  <a:tcPr marT="45717" marB="45717" anchor="ctr"/>
                </a:tc>
                <a:tc>
                  <a:txBody>
                    <a:bodyPr/>
                    <a:lstStyle/>
                    <a:p>
                      <a:pPr>
                        <a:lnSpc>
                          <a:spcPct val="80000"/>
                        </a:lnSpc>
                      </a:pPr>
                      <a:r>
                        <a:rPr lang="id-ID" sz="1100" b="0" dirty="0" smtClean="0">
                          <a:solidFill>
                            <a:schemeClr val="tx1"/>
                          </a:solidFill>
                          <a:latin typeface="Candara" pitchFamily="34" charset="0"/>
                        </a:rPr>
                        <a:t>Revisi atas peraturan perundang-undangan yang tidak harmonis / tidak sinkron</a:t>
                      </a:r>
                      <a:r>
                        <a:rPr lang="id-ID" sz="1100" b="0" dirty="0" smtClean="0">
                          <a:solidFill>
                            <a:srgbClr val="FF0000"/>
                          </a:solidFill>
                          <a:latin typeface="Candara" pitchFamily="34" charset="0"/>
                        </a:rPr>
                        <a:t> belum seluruhnya selesai </a:t>
                      </a:r>
                      <a:r>
                        <a:rPr lang="id-ID" sz="1100" b="0" dirty="0" smtClean="0">
                          <a:solidFill>
                            <a:schemeClr val="tx1"/>
                          </a:solidFill>
                          <a:latin typeface="Candara" pitchFamily="34" charset="0"/>
                        </a:rPr>
                        <a:t>dilakukan, atau ditemukan adanya peraturan perundangan-undangan yang tidak harmonis </a:t>
                      </a:r>
                      <a:endParaRPr lang="id-ID" sz="1100" b="0" i="1" dirty="0">
                        <a:solidFill>
                          <a:srgbClr val="FF0000"/>
                        </a:solidFill>
                        <a:latin typeface="Candara" pitchFamily="34" charset="0"/>
                        <a:cs typeface="Calibri" pitchFamily="34" charset="0"/>
                      </a:endParaRPr>
                    </a:p>
                  </a:txBody>
                  <a:tcPr marT="45717" marB="45717" anchor="ctr"/>
                </a:tc>
                <a:tc>
                  <a:txBody>
                    <a:bodyPr/>
                    <a:lstStyle/>
                    <a:p>
                      <a:pPr marL="177800" lvl="0" indent="-177800">
                        <a:buFont typeface="+mj-lt"/>
                        <a:buAutoNum type="arabicPeriod"/>
                      </a:pPr>
                      <a:r>
                        <a:rPr lang="en-US" sz="1100" kern="1200" dirty="0" err="1" smtClean="0">
                          <a:solidFill>
                            <a:schemeClr val="dk1"/>
                          </a:solidFill>
                          <a:effectLst/>
                          <a:latin typeface="+mn-lt"/>
                          <a:ea typeface="+mn-ea"/>
                          <a:cs typeface="+mn-cs"/>
                        </a:rPr>
                        <a:t>Daftar</a:t>
                      </a:r>
                      <a:r>
                        <a:rPr lang="en-US" sz="1100" kern="1200" dirty="0" smtClean="0">
                          <a:solidFill>
                            <a:schemeClr val="dk1"/>
                          </a:solidFill>
                          <a:effectLst/>
                          <a:latin typeface="+mn-lt"/>
                          <a:ea typeface="+mn-ea"/>
                          <a:cs typeface="+mn-cs"/>
                        </a:rPr>
                        <a:t> List </a:t>
                      </a:r>
                      <a:r>
                        <a:rPr lang="en-US" sz="1100" kern="1200" dirty="0" err="1" smtClean="0">
                          <a:solidFill>
                            <a:schemeClr val="dk1"/>
                          </a:solidFill>
                          <a:effectLst/>
                          <a:latin typeface="+mn-lt"/>
                          <a:ea typeface="+mn-ea"/>
                          <a:cs typeface="+mn-cs"/>
                        </a:rPr>
                        <a:t>Permen</a:t>
                      </a:r>
                      <a:r>
                        <a:rPr lang="en-US" sz="1100" kern="1200" dirty="0" smtClean="0">
                          <a:solidFill>
                            <a:schemeClr val="dk1"/>
                          </a:solidFill>
                          <a:effectLst/>
                          <a:latin typeface="+mn-lt"/>
                          <a:ea typeface="+mn-ea"/>
                          <a:cs typeface="+mn-cs"/>
                        </a:rPr>
                        <a:t> </a:t>
                      </a:r>
                      <a:r>
                        <a:rPr lang="en-US" sz="1100" kern="1200" dirty="0" err="1" smtClean="0">
                          <a:solidFill>
                            <a:schemeClr val="dk1"/>
                          </a:solidFill>
                          <a:effectLst/>
                          <a:latin typeface="+mn-lt"/>
                          <a:ea typeface="+mn-ea"/>
                          <a:cs typeface="+mn-cs"/>
                        </a:rPr>
                        <a:t>yg</a:t>
                      </a:r>
                      <a:r>
                        <a:rPr lang="en-US" sz="1100" kern="1200" dirty="0" smtClean="0">
                          <a:solidFill>
                            <a:schemeClr val="dk1"/>
                          </a:solidFill>
                          <a:effectLst/>
                          <a:latin typeface="+mn-lt"/>
                          <a:ea typeface="+mn-ea"/>
                          <a:cs typeface="+mn-cs"/>
                        </a:rPr>
                        <a:t> </a:t>
                      </a:r>
                      <a:r>
                        <a:rPr lang="en-US" sz="1100" kern="1200" dirty="0" err="1" smtClean="0">
                          <a:solidFill>
                            <a:schemeClr val="dk1"/>
                          </a:solidFill>
                          <a:effectLst/>
                          <a:latin typeface="+mn-lt"/>
                          <a:ea typeface="+mn-ea"/>
                          <a:cs typeface="+mn-cs"/>
                        </a:rPr>
                        <a:t>akan</a:t>
                      </a:r>
                      <a:r>
                        <a:rPr lang="en-US" sz="1100" kern="1200" dirty="0" smtClean="0">
                          <a:solidFill>
                            <a:schemeClr val="dk1"/>
                          </a:solidFill>
                          <a:effectLst/>
                          <a:latin typeface="+mn-lt"/>
                          <a:ea typeface="+mn-ea"/>
                          <a:cs typeface="+mn-cs"/>
                        </a:rPr>
                        <a:t> </a:t>
                      </a:r>
                      <a:r>
                        <a:rPr lang="en-US" sz="1100" kern="1200" dirty="0" err="1" smtClean="0">
                          <a:solidFill>
                            <a:schemeClr val="dk1"/>
                          </a:solidFill>
                          <a:effectLst/>
                          <a:latin typeface="+mn-lt"/>
                          <a:ea typeface="+mn-ea"/>
                          <a:cs typeface="+mn-cs"/>
                        </a:rPr>
                        <a:t>diharmonisasi</a:t>
                      </a:r>
                      <a:r>
                        <a:rPr lang="en-US" sz="1100" kern="1200" dirty="0" smtClean="0">
                          <a:solidFill>
                            <a:schemeClr val="dk1"/>
                          </a:solidFill>
                          <a:effectLst/>
                          <a:latin typeface="+mn-lt"/>
                          <a:ea typeface="+mn-ea"/>
                          <a:cs typeface="+mn-cs"/>
                        </a:rPr>
                        <a:t> di </a:t>
                      </a:r>
                      <a:r>
                        <a:rPr lang="en-US" sz="1100" kern="1200" dirty="0" err="1" smtClean="0">
                          <a:solidFill>
                            <a:schemeClr val="dk1"/>
                          </a:solidFill>
                          <a:effectLst/>
                          <a:latin typeface="+mn-lt"/>
                          <a:ea typeface="+mn-ea"/>
                          <a:cs typeface="+mn-cs"/>
                        </a:rPr>
                        <a:t>tahun</a:t>
                      </a:r>
                      <a:r>
                        <a:rPr lang="en-US" sz="1100" kern="1200" dirty="0" smtClean="0">
                          <a:solidFill>
                            <a:schemeClr val="dk1"/>
                          </a:solidFill>
                          <a:effectLst/>
                          <a:latin typeface="+mn-lt"/>
                          <a:ea typeface="+mn-ea"/>
                          <a:cs typeface="+mn-cs"/>
                        </a:rPr>
                        <a:t> 2015 </a:t>
                      </a:r>
                      <a:r>
                        <a:rPr lang="en-US" sz="1100" kern="1200" dirty="0" err="1" smtClean="0">
                          <a:solidFill>
                            <a:schemeClr val="dk1"/>
                          </a:solidFill>
                          <a:effectLst/>
                          <a:latin typeface="+mn-lt"/>
                          <a:ea typeface="+mn-ea"/>
                          <a:cs typeface="+mn-cs"/>
                        </a:rPr>
                        <a:t>dan</a:t>
                      </a:r>
                      <a:r>
                        <a:rPr lang="en-US" sz="1100" kern="1200" dirty="0" smtClean="0">
                          <a:solidFill>
                            <a:schemeClr val="dk1"/>
                          </a:solidFill>
                          <a:effectLst/>
                          <a:latin typeface="+mn-lt"/>
                          <a:ea typeface="+mn-ea"/>
                          <a:cs typeface="+mn-cs"/>
                        </a:rPr>
                        <a:t> 2016</a:t>
                      </a:r>
                    </a:p>
                    <a:p>
                      <a:pPr marL="177800" lvl="0" indent="-177800">
                        <a:buFont typeface="+mj-lt"/>
                        <a:buAutoNum type="arabicPeriod"/>
                      </a:pPr>
                      <a:r>
                        <a:rPr lang="en-US" sz="1100" kern="1200" dirty="0" err="1" smtClean="0">
                          <a:solidFill>
                            <a:schemeClr val="dk1"/>
                          </a:solidFill>
                          <a:effectLst/>
                          <a:latin typeface="+mn-lt"/>
                          <a:ea typeface="+mn-ea"/>
                          <a:cs typeface="+mn-cs"/>
                        </a:rPr>
                        <a:t>Daftar</a:t>
                      </a:r>
                      <a:r>
                        <a:rPr lang="en-US" sz="1100" kern="1200" dirty="0" smtClean="0">
                          <a:solidFill>
                            <a:schemeClr val="dk1"/>
                          </a:solidFill>
                          <a:effectLst/>
                          <a:latin typeface="+mn-lt"/>
                          <a:ea typeface="+mn-ea"/>
                          <a:cs typeface="+mn-cs"/>
                        </a:rPr>
                        <a:t> PP </a:t>
                      </a:r>
                      <a:r>
                        <a:rPr lang="en-US" sz="1100" kern="1200" dirty="0" err="1" smtClean="0">
                          <a:solidFill>
                            <a:schemeClr val="dk1"/>
                          </a:solidFill>
                          <a:effectLst/>
                          <a:latin typeface="+mn-lt"/>
                          <a:ea typeface="+mn-ea"/>
                          <a:cs typeface="+mn-cs"/>
                        </a:rPr>
                        <a:t>dan</a:t>
                      </a:r>
                      <a:r>
                        <a:rPr lang="en-US" sz="1100" kern="1200" dirty="0" smtClean="0">
                          <a:solidFill>
                            <a:schemeClr val="dk1"/>
                          </a:solidFill>
                          <a:effectLst/>
                          <a:latin typeface="+mn-lt"/>
                          <a:ea typeface="+mn-ea"/>
                          <a:cs typeface="+mn-cs"/>
                        </a:rPr>
                        <a:t> </a:t>
                      </a:r>
                      <a:r>
                        <a:rPr lang="en-US" sz="1100" kern="1200" dirty="0" err="1" smtClean="0">
                          <a:solidFill>
                            <a:schemeClr val="dk1"/>
                          </a:solidFill>
                          <a:effectLst/>
                          <a:latin typeface="+mn-lt"/>
                          <a:ea typeface="+mn-ea"/>
                          <a:cs typeface="+mn-cs"/>
                        </a:rPr>
                        <a:t>Perpres</a:t>
                      </a:r>
                      <a:r>
                        <a:rPr lang="en-US" sz="1100" kern="1200" baseline="0" dirty="0" smtClean="0">
                          <a:solidFill>
                            <a:schemeClr val="dk1"/>
                          </a:solidFill>
                          <a:effectLst/>
                          <a:latin typeface="+mn-lt"/>
                          <a:ea typeface="+mn-ea"/>
                          <a:cs typeface="+mn-cs"/>
                        </a:rPr>
                        <a:t> yang </a:t>
                      </a:r>
                      <a:r>
                        <a:rPr lang="en-US" sz="1100" kern="1200" baseline="0" dirty="0" err="1" smtClean="0">
                          <a:solidFill>
                            <a:schemeClr val="dk1"/>
                          </a:solidFill>
                          <a:effectLst/>
                          <a:latin typeface="+mn-lt"/>
                          <a:ea typeface="+mn-ea"/>
                          <a:cs typeface="+mn-cs"/>
                        </a:rPr>
                        <a:t>sedang</a:t>
                      </a:r>
                      <a:r>
                        <a:rPr lang="en-US" sz="1100" kern="1200" baseline="0" dirty="0" smtClean="0">
                          <a:solidFill>
                            <a:schemeClr val="dk1"/>
                          </a:solidFill>
                          <a:effectLst/>
                          <a:latin typeface="+mn-lt"/>
                          <a:ea typeface="+mn-ea"/>
                          <a:cs typeface="+mn-cs"/>
                        </a:rPr>
                        <a:t> </a:t>
                      </a:r>
                      <a:r>
                        <a:rPr lang="en-US" sz="1100" kern="1200" baseline="0" dirty="0" err="1" smtClean="0">
                          <a:solidFill>
                            <a:schemeClr val="dk1"/>
                          </a:solidFill>
                          <a:effectLst/>
                          <a:latin typeface="+mn-lt"/>
                          <a:ea typeface="+mn-ea"/>
                          <a:cs typeface="+mn-cs"/>
                        </a:rPr>
                        <a:t>dikerjakan</a:t>
                      </a:r>
                      <a:endParaRPr lang="id-ID" sz="1100" dirty="0"/>
                    </a:p>
                  </a:txBody>
                  <a:tcPr marT="45717" marB="45717" anchor="ctr"/>
                </a:tc>
              </a:tr>
              <a:tr h="277026">
                <a:tc gridSpan="5">
                  <a:txBody>
                    <a:bodyPr/>
                    <a:lstStyle/>
                    <a:p>
                      <a:pPr marL="0" algn="l" defTabSz="914400" rtl="0" eaLnBrk="1" latinLnBrk="0" hangingPunct="1">
                        <a:lnSpc>
                          <a:spcPct val="80000"/>
                        </a:lnSpc>
                      </a:pPr>
                      <a:r>
                        <a:rPr lang="id-ID" sz="1100" b="1" kern="1200" dirty="0" smtClean="0">
                          <a:solidFill>
                            <a:schemeClr val="dk1"/>
                          </a:solidFill>
                          <a:latin typeface="Candara" pitchFamily="34" charset="0"/>
                          <a:ea typeface="+mn-ea"/>
                          <a:cs typeface="+mn-cs"/>
                        </a:rPr>
                        <a:t>Sistem</a:t>
                      </a:r>
                      <a:r>
                        <a:rPr lang="id-ID" sz="1100" b="1" kern="1200" baseline="0" dirty="0" smtClean="0">
                          <a:solidFill>
                            <a:schemeClr val="dk1"/>
                          </a:solidFill>
                          <a:latin typeface="Candara" pitchFamily="34" charset="0"/>
                          <a:ea typeface="+mn-ea"/>
                          <a:cs typeface="+mn-cs"/>
                        </a:rPr>
                        <a:t> Pengendalian Dalam Penyusunan Peraturan</a:t>
                      </a:r>
                      <a:endParaRPr lang="id-ID" sz="1100" b="1" kern="1200" dirty="0">
                        <a:solidFill>
                          <a:schemeClr val="dk1"/>
                        </a:solidFill>
                        <a:latin typeface="Candara" pitchFamily="34" charset="0"/>
                        <a:ea typeface="+mn-ea"/>
                        <a:cs typeface="+mn-cs"/>
                      </a:endParaRPr>
                    </a:p>
                  </a:txBody>
                  <a:tcPr marT="45717" marB="45717"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1096359">
                <a:tc>
                  <a:txBody>
                    <a:bodyPr/>
                    <a:lstStyle/>
                    <a:p>
                      <a:pPr marL="0" algn="l" defTabSz="914400" rtl="0" eaLnBrk="1" latinLnBrk="0" hangingPunct="1">
                        <a:lnSpc>
                          <a:spcPct val="80000"/>
                        </a:lnSpc>
                      </a:pPr>
                      <a:r>
                        <a:rPr lang="sv-SE" sz="1100" kern="1200" dirty="0" smtClean="0">
                          <a:solidFill>
                            <a:schemeClr val="dk1"/>
                          </a:solidFill>
                          <a:effectLst/>
                          <a:latin typeface="Candara" pitchFamily="34" charset="0"/>
                          <a:ea typeface="+mn-ea"/>
                          <a:cs typeface="+mn-cs"/>
                        </a:rPr>
                        <a:t>Telah dilakukan evaluasi atas pelaksanaan sistem pengendalian penyusunan peraturan perundang-undangan</a:t>
                      </a:r>
                      <a:endParaRPr lang="id-ID" sz="1100" kern="1200" dirty="0">
                        <a:solidFill>
                          <a:schemeClr val="dk1"/>
                        </a:solidFill>
                        <a:effectLst/>
                        <a:latin typeface="Candara" pitchFamily="34" charset="0"/>
                        <a:ea typeface="+mn-ea"/>
                        <a:cs typeface="+mn-cs"/>
                      </a:endParaRPr>
                    </a:p>
                  </a:txBody>
                  <a:tcPr marT="45717" marB="45717" anchor="ctr"/>
                </a:tc>
                <a:tc>
                  <a:txBody>
                    <a:bodyPr/>
                    <a:lstStyle/>
                    <a:p>
                      <a:r>
                        <a:rPr lang="sv-SE" sz="1100" dirty="0" smtClean="0">
                          <a:latin typeface="Candara" pitchFamily="34" charset="0"/>
                        </a:rPr>
                        <a:t>Evaluasi atas pelaksanaan sistem pengendalian penyusunan peraturan perundang-undangan dilakukan </a:t>
                      </a:r>
                      <a:r>
                        <a:rPr lang="sv-SE" sz="1100" dirty="0" smtClean="0">
                          <a:solidFill>
                            <a:srgbClr val="FF0000"/>
                          </a:solidFill>
                          <a:latin typeface="Candara" pitchFamily="34" charset="0"/>
                        </a:rPr>
                        <a:t>secara berkala</a:t>
                      </a:r>
                      <a:r>
                        <a:rPr lang="id-ID" sz="1100" dirty="0" smtClean="0">
                          <a:solidFill>
                            <a:srgbClr val="FF0000"/>
                          </a:solidFill>
                          <a:latin typeface="Candara" pitchFamily="34" charset="0"/>
                        </a:rPr>
                        <a:t> </a:t>
                      </a:r>
                      <a:r>
                        <a:rPr lang="id-ID" sz="1100" dirty="0" smtClean="0">
                          <a:latin typeface="Candara" pitchFamily="34" charset="0"/>
                        </a:rPr>
                        <a:t>(A)</a:t>
                      </a:r>
                      <a:endParaRPr lang="id-ID" sz="1100" dirty="0">
                        <a:latin typeface="Candara" pitchFamily="34" charset="0"/>
                      </a:endParaRPr>
                    </a:p>
                  </a:txBody>
                  <a:tcPr marT="45717" marB="45717" anchor="ctr"/>
                </a:tc>
                <a:tc>
                  <a:txBody>
                    <a:bodyPr/>
                    <a:lstStyle/>
                    <a:p>
                      <a:r>
                        <a:rPr lang="id-ID" sz="1100" dirty="0" smtClean="0">
                          <a:latin typeface="Candara" pitchFamily="34" charset="0"/>
                        </a:rPr>
                        <a:t>Evaluasi atas pelaksanaan sistem pengendalian penyusunan peraturan perundang-undangan dilakukan secara </a:t>
                      </a:r>
                      <a:r>
                        <a:rPr lang="id-ID" sz="1100" dirty="0" smtClean="0">
                          <a:solidFill>
                            <a:srgbClr val="FF0000"/>
                          </a:solidFill>
                          <a:latin typeface="Candara" pitchFamily="34" charset="0"/>
                        </a:rPr>
                        <a:t>tidak berkala</a:t>
                      </a:r>
                      <a:r>
                        <a:rPr lang="id-ID" sz="1100" dirty="0" smtClean="0">
                          <a:latin typeface="Candara" pitchFamily="34" charset="0"/>
                        </a:rPr>
                        <a:t> </a:t>
                      </a:r>
                      <a:r>
                        <a:rPr lang="id-ID" sz="1100" dirty="0" smtClean="0">
                          <a:solidFill>
                            <a:schemeClr val="tx1"/>
                          </a:solidFill>
                          <a:latin typeface="Candara" pitchFamily="34" charset="0"/>
                        </a:rPr>
                        <a:t>(B)</a:t>
                      </a:r>
                      <a:endParaRPr lang="id-ID" sz="1100" dirty="0">
                        <a:solidFill>
                          <a:schemeClr val="tx1"/>
                        </a:solidFill>
                        <a:latin typeface="Candara" pitchFamily="34" charset="0"/>
                      </a:endParaRPr>
                    </a:p>
                  </a:txBody>
                  <a:tcPr marT="45717" marB="45717" anchor="ctr"/>
                </a:tc>
                <a:tc>
                  <a:txBody>
                    <a:bodyPr/>
                    <a:lstStyle/>
                    <a:p>
                      <a:r>
                        <a:rPr lang="sv-SE" sz="1100" dirty="0" smtClean="0">
                          <a:latin typeface="Candara" pitchFamily="34" charset="0"/>
                        </a:rPr>
                        <a:t>Evaluasi atas pelaksanaan sistem pengendalian penyusunan peraturan perundang-undangan </a:t>
                      </a:r>
                      <a:r>
                        <a:rPr lang="id-ID" sz="1100" dirty="0" smtClean="0">
                          <a:latin typeface="Candara" pitchFamily="34" charset="0"/>
                        </a:rPr>
                        <a:t>belum </a:t>
                      </a:r>
                      <a:r>
                        <a:rPr lang="sv-SE" sz="1100" dirty="0" smtClean="0">
                          <a:latin typeface="Candara" pitchFamily="34" charset="0"/>
                        </a:rPr>
                        <a:t>dilakukan </a:t>
                      </a:r>
                      <a:r>
                        <a:rPr lang="sv-SE" sz="1100" dirty="0" smtClean="0">
                          <a:solidFill>
                            <a:srgbClr val="FF0000"/>
                          </a:solidFill>
                          <a:latin typeface="Candara" pitchFamily="34" charset="0"/>
                        </a:rPr>
                        <a:t>secara berkala</a:t>
                      </a:r>
                      <a:r>
                        <a:rPr lang="id-ID" sz="1100" dirty="0" smtClean="0">
                          <a:solidFill>
                            <a:srgbClr val="FF0000"/>
                          </a:solidFill>
                          <a:latin typeface="Candara" pitchFamily="34" charset="0"/>
                        </a:rPr>
                        <a:t> </a:t>
                      </a:r>
                      <a:endParaRPr lang="id-ID" sz="1100" dirty="0">
                        <a:latin typeface="Candara" pitchFamily="34" charset="0"/>
                      </a:endParaRPr>
                    </a:p>
                  </a:txBody>
                  <a:tcPr marT="45717" marB="45717" anchor="ctr"/>
                </a:tc>
                <a:tc>
                  <a:txBody>
                    <a:bodyPr/>
                    <a:lstStyle/>
                    <a:p>
                      <a:pPr marL="0" lvl="0" indent="0" algn="l" defTabSz="914400" rtl="0" eaLnBrk="1" latinLnBrk="0" hangingPunct="1">
                        <a:buFont typeface="+mj-lt"/>
                        <a:buNone/>
                      </a:pPr>
                      <a:r>
                        <a:rPr lang="id-ID" sz="1100" kern="1200" dirty="0" smtClean="0">
                          <a:solidFill>
                            <a:schemeClr val="dk1"/>
                          </a:solidFill>
                          <a:effectLst/>
                          <a:latin typeface="+mn-lt"/>
                          <a:ea typeface="+mn-ea"/>
                          <a:cs typeface="+mn-cs"/>
                        </a:rPr>
                        <a:t>Evaluasi Sistem Pengendalian Peraturan (Reviu SOP)</a:t>
                      </a:r>
                      <a:endParaRPr lang="id-ID" sz="1050" kern="1200" dirty="0">
                        <a:solidFill>
                          <a:schemeClr val="dk1"/>
                        </a:solidFill>
                        <a:effectLst/>
                        <a:latin typeface="+mn-lt"/>
                        <a:ea typeface="+mn-ea"/>
                        <a:cs typeface="+mn-cs"/>
                      </a:endParaRPr>
                    </a:p>
                  </a:txBody>
                  <a:tcPr marT="45717" marB="45717" anchor="ctr"/>
                </a:tc>
              </a:tr>
            </a:tbl>
          </a:graphicData>
        </a:graphic>
      </p:graphicFrame>
    </p:spTree>
    <p:extLst>
      <p:ext uri="{BB962C8B-B14F-4D97-AF65-F5344CB8AC3E}">
        <p14:creationId xmlns:p14="http://schemas.microsoft.com/office/powerpoint/2010/main" val="1410279395"/>
      </p:ext>
    </p:extLst>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00372"/>
            <a:ext cx="7862918" cy="1362076"/>
          </a:xfrm>
        </p:spPr>
        <p:txBody>
          <a:bodyPr anchor="ctr"/>
          <a:lstStyle/>
          <a:p>
            <a:pPr algn="r"/>
            <a:r>
              <a:rPr lang="id-ID" dirty="0" smtClean="0">
                <a:latin typeface="Candara" pitchFamily="34" charset="0"/>
              </a:rPr>
              <a:t>Evaluasi kinerja rb berkaitan dengan </a:t>
            </a:r>
            <a:r>
              <a:rPr lang="en-US" dirty="0" err="1" smtClean="0">
                <a:latin typeface="Candara" pitchFamily="34" charset="0"/>
              </a:rPr>
              <a:t>tunjangan</a:t>
            </a:r>
            <a:r>
              <a:rPr lang="en-US" dirty="0" smtClean="0">
                <a:latin typeface="Candara" pitchFamily="34" charset="0"/>
              </a:rPr>
              <a:t> </a:t>
            </a:r>
            <a:r>
              <a:rPr lang="en-US" dirty="0" err="1" smtClean="0">
                <a:latin typeface="Candara" pitchFamily="34" charset="0"/>
              </a:rPr>
              <a:t>kinerja</a:t>
            </a:r>
            <a:endParaRPr lang="en-US" dirty="0">
              <a:latin typeface="Candara" pitchFamily="34" charset="0"/>
            </a:endParaRPr>
          </a:p>
        </p:txBody>
      </p:sp>
      <p:sp>
        <p:nvSpPr>
          <p:cNvPr id="3" name="Slide Number Placeholder 2"/>
          <p:cNvSpPr>
            <a:spLocks noGrp="1"/>
          </p:cNvSpPr>
          <p:nvPr>
            <p:ph type="sldNum" sz="quarter" idx="12"/>
          </p:nvPr>
        </p:nvSpPr>
        <p:spPr/>
        <p:txBody>
          <a:bodyPr/>
          <a:lstStyle/>
          <a:p>
            <a:fld id="{2E94D8AE-66AA-49F8-B0BD-0E2934DA5C67}" type="slidenum">
              <a:rPr lang="en-US" smtClean="0"/>
              <a:t>3</a:t>
            </a:fld>
            <a:endParaRPr lang="en-US"/>
          </a:p>
        </p:txBody>
      </p:sp>
    </p:spTree>
    <p:extLst>
      <p:ext uri="{BB962C8B-B14F-4D97-AF65-F5344CB8AC3E}">
        <p14:creationId xmlns:p14="http://schemas.microsoft.com/office/powerpoint/2010/main" val="3289465165"/>
      </p:ext>
    </p:extLst>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22648" y="257196"/>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PENATAAN DAN PENGUATAN ORGANISASI</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013035464"/>
              </p:ext>
            </p:extLst>
          </p:nvPr>
        </p:nvGraphicFramePr>
        <p:xfrm>
          <a:off x="32658" y="979095"/>
          <a:ext cx="9067800" cy="5825179"/>
        </p:xfrm>
        <a:graphic>
          <a:graphicData uri="http://schemas.openxmlformats.org/drawingml/2006/table">
            <a:tbl>
              <a:tblPr firstRow="1" bandRow="1">
                <a:tableStyleId>{6E25E649-3F16-4E02-A733-19D2CDBF48F0}</a:tableStyleId>
              </a:tblPr>
              <a:tblGrid>
                <a:gridCol w="1358282"/>
                <a:gridCol w="1685048"/>
                <a:gridCol w="1531008"/>
                <a:gridCol w="1604808"/>
                <a:gridCol w="2888654"/>
              </a:tblGrid>
              <a:tr h="406389">
                <a:tc>
                  <a:txBody>
                    <a:bodyPr/>
                    <a:lstStyle/>
                    <a:p>
                      <a:pPr algn="ctr"/>
                      <a:r>
                        <a:rPr lang="id-ID" sz="1050" dirty="0" smtClean="0">
                          <a:latin typeface="Candara" pitchFamily="34" charset="0"/>
                        </a:rPr>
                        <a:t>Area Perubahan</a:t>
                      </a:r>
                      <a:endParaRPr lang="id-ID" sz="1050" dirty="0">
                        <a:latin typeface="Candara" pitchFamily="34" charset="0"/>
                      </a:endParaRPr>
                    </a:p>
                  </a:txBody>
                  <a:tcPr marT="45727" marB="45727" anchor="ctr"/>
                </a:tc>
                <a:tc>
                  <a:txBody>
                    <a:bodyPr/>
                    <a:lstStyle/>
                    <a:p>
                      <a:pPr algn="ctr"/>
                      <a:r>
                        <a:rPr lang="id-ID" sz="1050" dirty="0" smtClean="0">
                          <a:latin typeface="Candara" pitchFamily="34" charset="0"/>
                        </a:rPr>
                        <a:t>Hasil Self Assessment</a:t>
                      </a:r>
                    </a:p>
                    <a:p>
                      <a:pPr algn="ctr"/>
                      <a:r>
                        <a:rPr lang="id-ID" sz="1050" dirty="0" smtClean="0">
                          <a:latin typeface="Candara" pitchFamily="34" charset="0"/>
                        </a:rPr>
                        <a:t>2016</a:t>
                      </a:r>
                      <a:endParaRPr lang="id-ID" sz="1050" dirty="0">
                        <a:latin typeface="Candara" pitchFamily="34" charset="0"/>
                      </a:endParaRPr>
                    </a:p>
                  </a:txBody>
                  <a:tcPr marT="45727" marB="45727"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50" dirty="0" smtClean="0">
                          <a:latin typeface="Candara" pitchFamily="34" charset="0"/>
                        </a:rPr>
                        <a:t>Hasil Penilaian</a:t>
                      </a:r>
                      <a:r>
                        <a:rPr lang="id-ID" sz="105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050" baseline="0" dirty="0" smtClean="0">
                          <a:latin typeface="Candara" pitchFamily="34" charset="0"/>
                        </a:rPr>
                        <a:t>Tim Menpan </a:t>
                      </a:r>
                      <a:r>
                        <a:rPr lang="id-ID" sz="1050" dirty="0" smtClean="0">
                          <a:latin typeface="Candara" pitchFamily="34" charset="0"/>
                        </a:rPr>
                        <a:t>2015</a:t>
                      </a:r>
                      <a:endParaRPr lang="id-ID" sz="1050" dirty="0">
                        <a:latin typeface="Candara" pitchFamily="34" charset="0"/>
                      </a:endParaRPr>
                    </a:p>
                  </a:txBody>
                  <a:tcPr marT="45727" marB="45727" anchor="ctr"/>
                </a:tc>
                <a:tc>
                  <a:txBody>
                    <a:bodyPr/>
                    <a:lstStyle/>
                    <a:p>
                      <a:pPr algn="ctr"/>
                      <a:r>
                        <a:rPr lang="id-ID" sz="1050" dirty="0" smtClean="0">
                          <a:latin typeface="Candara" pitchFamily="34" charset="0"/>
                        </a:rPr>
                        <a:t>Gap Penilaian</a:t>
                      </a:r>
                      <a:endParaRPr lang="id-ID" sz="1050" dirty="0">
                        <a:latin typeface="Candara" pitchFamily="34" charset="0"/>
                      </a:endParaRPr>
                    </a:p>
                  </a:txBody>
                  <a:tcPr marT="45727" marB="45727" anchor="ctr"/>
                </a:tc>
                <a:tc>
                  <a:txBody>
                    <a:bodyPr/>
                    <a:lstStyle/>
                    <a:p>
                      <a:pPr algn="ctr"/>
                      <a:r>
                        <a:rPr lang="id-ID" sz="1050" dirty="0" smtClean="0">
                          <a:latin typeface="Candara" pitchFamily="34" charset="0"/>
                        </a:rPr>
                        <a:t>Dokumen yang</a:t>
                      </a:r>
                      <a:r>
                        <a:rPr lang="id-ID" sz="1050" baseline="0" dirty="0" smtClean="0">
                          <a:latin typeface="Candara" pitchFamily="34" charset="0"/>
                        </a:rPr>
                        <a:t> sudah disubmit</a:t>
                      </a:r>
                      <a:endParaRPr lang="id-ID" sz="1050" dirty="0">
                        <a:latin typeface="Candara" pitchFamily="34" charset="0"/>
                      </a:endParaRPr>
                    </a:p>
                  </a:txBody>
                  <a:tcPr marT="45727" marB="45727" anchor="ctr"/>
                </a:tc>
              </a:tr>
              <a:tr h="312550">
                <a:tc>
                  <a:txBody>
                    <a:bodyPr/>
                    <a:lstStyle/>
                    <a:p>
                      <a:pPr algn="l">
                        <a:lnSpc>
                          <a:spcPct val="80000"/>
                        </a:lnSpc>
                      </a:pPr>
                      <a:r>
                        <a:rPr lang="id-ID" sz="1050" b="1" dirty="0" smtClean="0">
                          <a:latin typeface="Candara" pitchFamily="34" charset="0"/>
                        </a:rPr>
                        <a:t>Evaluasi</a:t>
                      </a:r>
                      <a:endParaRPr lang="id-ID" sz="1050" b="1" dirty="0">
                        <a:latin typeface="Candara" pitchFamily="34" charset="0"/>
                      </a:endParaRPr>
                    </a:p>
                  </a:txBody>
                  <a:tcPr marT="45727" marB="45727" anchor="ctr"/>
                </a:tc>
                <a:tc>
                  <a:txBody>
                    <a:bodyPr/>
                    <a:lstStyle/>
                    <a:p>
                      <a:endParaRPr lang="id-ID" sz="1050" dirty="0"/>
                    </a:p>
                  </a:txBody>
                  <a:tcPr marT="45727" marB="45727" anchor="ctr"/>
                </a:tc>
                <a:tc>
                  <a:txBody>
                    <a:bodyPr/>
                    <a:lstStyle/>
                    <a:p>
                      <a:endParaRPr lang="id-ID" sz="1050" dirty="0"/>
                    </a:p>
                  </a:txBody>
                  <a:tcPr marT="45727" marB="45727" anchor="ctr"/>
                </a:tc>
                <a:tc>
                  <a:txBody>
                    <a:bodyPr/>
                    <a:lstStyle/>
                    <a:p>
                      <a:endParaRPr lang="id-ID" sz="1050" dirty="0"/>
                    </a:p>
                  </a:txBody>
                  <a:tcPr marT="45727" marB="45727" anchor="ctr"/>
                </a:tc>
                <a:tc>
                  <a:txBody>
                    <a:bodyPr/>
                    <a:lstStyle/>
                    <a:p>
                      <a:endParaRPr lang="id-ID" sz="1050" dirty="0"/>
                    </a:p>
                  </a:txBody>
                  <a:tcPr marT="45727" marB="45727" anchor="ctr"/>
                </a:tc>
              </a:tr>
              <a:tr h="1641627">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Telah dilakukan evaluasi yang bertujuan untuk menilai ketepatan fungsi dan ketepatan ukuran organisasi</a:t>
                      </a:r>
                      <a:endParaRPr lang="id-ID" sz="1050" kern="1200" dirty="0">
                        <a:solidFill>
                          <a:schemeClr val="dk1"/>
                        </a:solidFill>
                        <a:effectLst/>
                        <a:latin typeface="Candara" pitchFamily="34" charset="0"/>
                        <a:ea typeface="+mn-ea"/>
                        <a:cs typeface="+mn-cs"/>
                      </a:endParaRPr>
                    </a:p>
                  </a:txBody>
                  <a:tcPr marT="45727" marB="45727" anchor="ctr"/>
                </a:tc>
                <a:tc>
                  <a:txBody>
                    <a:bodyPr/>
                    <a:lstStyle/>
                    <a:p>
                      <a:pPr marL="0" algn="l" defTabSz="914400" rtl="0" eaLnBrk="1" latinLnBrk="0" hangingPunct="1">
                        <a:lnSpc>
                          <a:spcPct val="80000"/>
                        </a:lnSpc>
                      </a:pPr>
                      <a:r>
                        <a:rPr lang="id-ID" sz="1050" b="0" kern="1200" dirty="0" smtClean="0">
                          <a:solidFill>
                            <a:schemeClr val="tx1"/>
                          </a:solidFill>
                          <a:effectLst/>
                          <a:latin typeface="Candara" pitchFamily="34" charset="0"/>
                          <a:ea typeface="+mn-ea"/>
                          <a:cs typeface="+mn-cs"/>
                        </a:rPr>
                        <a:t>Telah dilakukan evaluasi untuk menilai ketepatan fungsi dan ketepatan ukuran organisasi kepada </a:t>
                      </a:r>
                      <a:r>
                        <a:rPr lang="id-ID" sz="1050" b="0" kern="1200" dirty="0" smtClean="0">
                          <a:solidFill>
                            <a:srgbClr val="FF0000"/>
                          </a:solidFill>
                          <a:effectLst/>
                          <a:latin typeface="Candara" pitchFamily="34" charset="0"/>
                          <a:ea typeface="+mn-ea"/>
                          <a:cs typeface="+mn-cs"/>
                        </a:rPr>
                        <a:t>seluruh </a:t>
                      </a:r>
                      <a:r>
                        <a:rPr lang="id-ID" sz="1050" b="0" kern="1200" dirty="0" smtClean="0">
                          <a:solidFill>
                            <a:schemeClr val="tx1"/>
                          </a:solidFill>
                          <a:effectLst/>
                          <a:latin typeface="Candara" pitchFamily="34" charset="0"/>
                          <a:ea typeface="+mn-ea"/>
                          <a:cs typeface="+mn-cs"/>
                        </a:rPr>
                        <a:t>unit organisasi</a:t>
                      </a:r>
                      <a:r>
                        <a:rPr lang="id-ID" sz="1050" kern="1200" dirty="0" smtClean="0">
                          <a:solidFill>
                            <a:schemeClr val="tx1"/>
                          </a:solidFill>
                          <a:effectLst/>
                          <a:latin typeface="Candara" pitchFamily="34" charset="0"/>
                          <a:ea typeface="+mn-ea"/>
                          <a:cs typeface="+mn-cs"/>
                        </a:rPr>
                        <a:t> </a:t>
                      </a:r>
                      <a:r>
                        <a:rPr lang="id-ID" sz="1050" kern="1200" dirty="0" smtClean="0">
                          <a:solidFill>
                            <a:schemeClr val="dk1"/>
                          </a:solidFill>
                          <a:effectLst/>
                          <a:latin typeface="Candara" pitchFamily="34" charset="0"/>
                          <a:ea typeface="+mn-ea"/>
                          <a:cs typeface="+mn-cs"/>
                        </a:rPr>
                        <a:t>(A)</a:t>
                      </a:r>
                    </a:p>
                  </a:txBody>
                  <a:tcPr marT="45727" marB="45727" anchor="ctr"/>
                </a:tc>
                <a:tc>
                  <a:txBody>
                    <a:bodyPr/>
                    <a:lstStyle/>
                    <a:p>
                      <a:pPr marL="0" algn="l" defTabSz="914400" rtl="0" eaLnBrk="1" latinLnBrk="0" hangingPunct="1">
                        <a:lnSpc>
                          <a:spcPct val="80000"/>
                        </a:lnSpc>
                      </a:pPr>
                      <a:r>
                        <a:rPr lang="sv-SE" sz="1050" kern="1200" dirty="0" smtClean="0">
                          <a:solidFill>
                            <a:schemeClr val="tx1"/>
                          </a:solidFill>
                          <a:effectLst/>
                          <a:latin typeface="Candara" pitchFamily="34" charset="0"/>
                          <a:ea typeface="+mn-ea"/>
                          <a:cs typeface="+mn-cs"/>
                        </a:rPr>
                        <a:t>Telah dilakukan evaluasi untuk menilai ketepatan fungsi dan ketepatan ukuran organisasi kepada </a:t>
                      </a:r>
                      <a:r>
                        <a:rPr lang="sv-SE" sz="1050" kern="1200" dirty="0" smtClean="0">
                          <a:solidFill>
                            <a:srgbClr val="FF0000"/>
                          </a:solidFill>
                          <a:effectLst/>
                          <a:latin typeface="Candara" pitchFamily="34" charset="0"/>
                          <a:ea typeface="+mn-ea"/>
                          <a:cs typeface="+mn-cs"/>
                        </a:rPr>
                        <a:t>sebagia</a:t>
                      </a:r>
                      <a:r>
                        <a:rPr lang="sv-SE" sz="1050" kern="1200" dirty="0" smtClean="0">
                          <a:solidFill>
                            <a:schemeClr val="tx1"/>
                          </a:solidFill>
                          <a:effectLst/>
                          <a:latin typeface="Candara" pitchFamily="34" charset="0"/>
                          <a:ea typeface="+mn-ea"/>
                          <a:cs typeface="+mn-cs"/>
                        </a:rPr>
                        <a:t>n unit organisasi</a:t>
                      </a:r>
                      <a:r>
                        <a:rPr lang="id-ID" sz="1050" kern="1200" dirty="0" smtClean="0">
                          <a:solidFill>
                            <a:schemeClr val="tx1"/>
                          </a:solidFill>
                          <a:effectLst/>
                          <a:latin typeface="Candara" pitchFamily="34" charset="0"/>
                          <a:ea typeface="+mn-ea"/>
                          <a:cs typeface="+mn-cs"/>
                        </a:rPr>
                        <a:t> </a:t>
                      </a:r>
                      <a:r>
                        <a:rPr lang="id-ID" sz="1050" kern="1200" dirty="0" smtClean="0">
                          <a:solidFill>
                            <a:schemeClr val="dk1"/>
                          </a:solidFill>
                          <a:effectLst/>
                          <a:latin typeface="Candara" pitchFamily="34" charset="0"/>
                          <a:ea typeface="+mn-ea"/>
                          <a:cs typeface="+mn-cs"/>
                        </a:rPr>
                        <a:t>(B)</a:t>
                      </a:r>
                    </a:p>
                  </a:txBody>
                  <a:tcPr marT="45727" marB="45727" anchor="ctr"/>
                </a:tc>
                <a:tc>
                  <a:txBody>
                    <a:bodyPr/>
                    <a:lstStyle/>
                    <a:p>
                      <a:pPr>
                        <a:lnSpc>
                          <a:spcPct val="80000"/>
                        </a:lnSpc>
                      </a:pPr>
                      <a:r>
                        <a:rPr lang="id-ID" sz="1050" b="0" kern="1200" dirty="0" smtClean="0">
                          <a:solidFill>
                            <a:srgbClr val="FF0000"/>
                          </a:solidFill>
                          <a:effectLst/>
                          <a:latin typeface="Candara" pitchFamily="34" charset="0"/>
                          <a:ea typeface="+mn-ea"/>
                          <a:cs typeface="+mn-cs"/>
                        </a:rPr>
                        <a:t>Belum dilakukan </a:t>
                      </a:r>
                      <a:r>
                        <a:rPr lang="id-ID" sz="1050" b="0" kern="1200" dirty="0" smtClean="0">
                          <a:solidFill>
                            <a:schemeClr val="tx1"/>
                          </a:solidFill>
                          <a:effectLst/>
                          <a:latin typeface="Candara" pitchFamily="34" charset="0"/>
                          <a:ea typeface="+mn-ea"/>
                          <a:cs typeface="+mn-cs"/>
                        </a:rPr>
                        <a:t>evaluasi untuk menilai ketepatan fungsi dan ketepatan ukuran organisasi kepada </a:t>
                      </a:r>
                      <a:r>
                        <a:rPr lang="id-ID" sz="1050" b="0" kern="1200" dirty="0" smtClean="0">
                          <a:solidFill>
                            <a:srgbClr val="FF0000"/>
                          </a:solidFill>
                          <a:effectLst/>
                          <a:latin typeface="Candara" pitchFamily="34" charset="0"/>
                          <a:ea typeface="+mn-ea"/>
                          <a:cs typeface="+mn-cs"/>
                        </a:rPr>
                        <a:t>seluruh </a:t>
                      </a:r>
                      <a:r>
                        <a:rPr lang="id-ID" sz="1050" b="0" kern="1200" dirty="0" smtClean="0">
                          <a:solidFill>
                            <a:schemeClr val="tx1"/>
                          </a:solidFill>
                          <a:effectLst/>
                          <a:latin typeface="Candara" pitchFamily="34" charset="0"/>
                          <a:ea typeface="+mn-ea"/>
                          <a:cs typeface="+mn-cs"/>
                        </a:rPr>
                        <a:t>unit organisasi</a:t>
                      </a:r>
                      <a:r>
                        <a:rPr lang="id-ID" sz="1050" kern="1200" dirty="0" smtClean="0">
                          <a:solidFill>
                            <a:schemeClr val="tx1"/>
                          </a:solidFill>
                          <a:effectLst/>
                          <a:latin typeface="Candara" pitchFamily="34" charset="0"/>
                          <a:ea typeface="+mn-ea"/>
                          <a:cs typeface="+mn-cs"/>
                        </a:rPr>
                        <a:t> </a:t>
                      </a:r>
                      <a:endParaRPr lang="id-ID" sz="1050" b="1" i="1" dirty="0" smtClean="0">
                        <a:solidFill>
                          <a:srgbClr val="FF0000"/>
                        </a:solidFill>
                        <a:latin typeface="Candara" pitchFamily="34" charset="0"/>
                        <a:cs typeface="Calibri" pitchFamily="34" charset="0"/>
                      </a:endParaRPr>
                    </a:p>
                  </a:txBody>
                  <a:tcPr marT="45727" marB="45727" anchor="ctr"/>
                </a:tc>
                <a:tc>
                  <a:txBody>
                    <a:bodyPr/>
                    <a:lstStyle/>
                    <a:p>
                      <a:pPr marL="177800" lvl="0" indent="-177800">
                        <a:buFont typeface="+mj-lt"/>
                        <a:buAutoNum type="arabicPeriod"/>
                      </a:pPr>
                      <a:r>
                        <a:rPr lang="id-ID" sz="1050" kern="1200" dirty="0" smtClean="0">
                          <a:solidFill>
                            <a:schemeClr val="dk1"/>
                          </a:solidFill>
                          <a:effectLst/>
                          <a:latin typeface="+mn-lt"/>
                          <a:ea typeface="+mn-ea"/>
                          <a:cs typeface="+mn-cs"/>
                        </a:rPr>
                        <a:t>Draft SOTK</a:t>
                      </a:r>
                    </a:p>
                    <a:p>
                      <a:pPr marL="177800" lvl="0" indent="-177800">
                        <a:buFont typeface="+mj-lt"/>
                        <a:buAutoNum type="arabicPeriod"/>
                      </a:pPr>
                      <a:r>
                        <a:rPr lang="id-ID" sz="1050" kern="1200" dirty="0" smtClean="0">
                          <a:solidFill>
                            <a:schemeClr val="dk1"/>
                          </a:solidFill>
                          <a:effectLst/>
                          <a:latin typeface="+mn-lt"/>
                          <a:ea typeface="+mn-ea"/>
                          <a:cs typeface="+mn-cs"/>
                        </a:rPr>
                        <a:t>Rancangan </a:t>
                      </a:r>
                      <a:r>
                        <a:rPr lang="en-US" sz="1050" kern="1200" dirty="0" err="1" smtClean="0">
                          <a:solidFill>
                            <a:schemeClr val="dk1"/>
                          </a:solidFill>
                          <a:effectLst/>
                          <a:latin typeface="+mn-lt"/>
                          <a:ea typeface="+mn-ea"/>
                          <a:cs typeface="+mn-cs"/>
                        </a:rPr>
                        <a:t>Teknokratik</a:t>
                      </a:r>
                      <a:r>
                        <a:rPr lang="en-US" sz="1050" kern="1200" dirty="0" smtClean="0">
                          <a:solidFill>
                            <a:schemeClr val="dk1"/>
                          </a:solidFill>
                          <a:effectLst/>
                          <a:latin typeface="+mn-lt"/>
                          <a:ea typeface="+mn-ea"/>
                          <a:cs typeface="+mn-cs"/>
                        </a:rPr>
                        <a:t> </a:t>
                      </a:r>
                      <a:r>
                        <a:rPr lang="id-ID" sz="1050" kern="1200" dirty="0" smtClean="0">
                          <a:solidFill>
                            <a:schemeClr val="dk1"/>
                          </a:solidFill>
                          <a:effectLst/>
                          <a:latin typeface="+mn-lt"/>
                          <a:ea typeface="+mn-ea"/>
                          <a:cs typeface="+mn-cs"/>
                        </a:rPr>
                        <a:t>Renstra </a:t>
                      </a:r>
                      <a:r>
                        <a:rPr lang="en-US" sz="1050" kern="1200" dirty="0" err="1" smtClean="0">
                          <a:solidFill>
                            <a:schemeClr val="dk1"/>
                          </a:solidFill>
                          <a:effectLst/>
                          <a:latin typeface="+mn-lt"/>
                          <a:ea typeface="+mn-ea"/>
                          <a:cs typeface="+mn-cs"/>
                        </a:rPr>
                        <a:t>Kemen</a:t>
                      </a:r>
                      <a:r>
                        <a:rPr lang="en-US" sz="1050" kern="1200" dirty="0" smtClean="0">
                          <a:solidFill>
                            <a:schemeClr val="dk1"/>
                          </a:solidFill>
                          <a:effectLst/>
                          <a:latin typeface="+mn-lt"/>
                          <a:ea typeface="+mn-ea"/>
                          <a:cs typeface="+mn-cs"/>
                        </a:rPr>
                        <a:t>. PPN/</a:t>
                      </a:r>
                      <a:r>
                        <a:rPr lang="en-US" sz="1050" kern="1200" dirty="0" err="1" smtClean="0">
                          <a:solidFill>
                            <a:schemeClr val="dk1"/>
                          </a:solidFill>
                          <a:effectLst/>
                          <a:latin typeface="+mn-lt"/>
                          <a:ea typeface="+mn-ea"/>
                          <a:cs typeface="+mn-cs"/>
                        </a:rPr>
                        <a:t>Bappenas</a:t>
                      </a:r>
                      <a:r>
                        <a:rPr lang="en-US" sz="1050" kern="1200" dirty="0" smtClean="0">
                          <a:solidFill>
                            <a:schemeClr val="dk1"/>
                          </a:solidFill>
                          <a:effectLst/>
                          <a:latin typeface="+mn-lt"/>
                          <a:ea typeface="+mn-ea"/>
                          <a:cs typeface="+mn-cs"/>
                        </a:rPr>
                        <a:t> 2015-2019</a:t>
                      </a:r>
                      <a:endParaRPr lang="id-ID" sz="1050" kern="1200" dirty="0" smtClean="0">
                        <a:solidFill>
                          <a:schemeClr val="dk1"/>
                        </a:solidFill>
                        <a:effectLst/>
                        <a:latin typeface="+mn-lt"/>
                        <a:ea typeface="+mn-ea"/>
                        <a:cs typeface="+mn-cs"/>
                      </a:endParaRPr>
                    </a:p>
                    <a:p>
                      <a:pPr marL="177800" lvl="0" indent="-177800">
                        <a:buFont typeface="+mj-lt"/>
                        <a:buAutoNum type="arabicPeriod"/>
                      </a:pPr>
                      <a:r>
                        <a:rPr lang="en-US" sz="1050" kern="1200" dirty="0" err="1" smtClean="0">
                          <a:solidFill>
                            <a:schemeClr val="dk1"/>
                          </a:solidFill>
                          <a:effectLst/>
                          <a:latin typeface="+mn-lt"/>
                          <a:ea typeface="+mn-ea"/>
                          <a:cs typeface="+mn-cs"/>
                        </a:rPr>
                        <a:t>Laporan</a:t>
                      </a:r>
                      <a:r>
                        <a:rPr lang="en-US" sz="1050" kern="1200" dirty="0" smtClean="0">
                          <a:solidFill>
                            <a:schemeClr val="dk1"/>
                          </a:solidFill>
                          <a:effectLst/>
                          <a:latin typeface="+mn-lt"/>
                          <a:ea typeface="+mn-ea"/>
                          <a:cs typeface="+mn-cs"/>
                        </a:rPr>
                        <a:t> </a:t>
                      </a:r>
                      <a:r>
                        <a:rPr lang="id-ID" sz="1050" kern="1200" dirty="0" smtClean="0">
                          <a:solidFill>
                            <a:schemeClr val="dk1"/>
                          </a:solidFill>
                          <a:effectLst/>
                          <a:latin typeface="+mn-lt"/>
                          <a:ea typeface="+mn-ea"/>
                          <a:cs typeface="+mn-cs"/>
                        </a:rPr>
                        <a:t>Kajian Evaluasi Struktur Organisasi Eselon I</a:t>
                      </a:r>
                    </a:p>
                    <a:p>
                      <a:pPr marL="177800" lvl="0" indent="-177800">
                        <a:buFont typeface="+mj-lt"/>
                        <a:buAutoNum type="arabicPeriod"/>
                      </a:pPr>
                      <a:r>
                        <a:rPr lang="id-ID" sz="1050" kern="1200" dirty="0" smtClean="0">
                          <a:solidFill>
                            <a:schemeClr val="dk1"/>
                          </a:solidFill>
                          <a:effectLst/>
                          <a:latin typeface="+mn-lt"/>
                          <a:ea typeface="+mn-ea"/>
                          <a:cs typeface="+mn-cs"/>
                        </a:rPr>
                        <a:t>Undangan </a:t>
                      </a:r>
                      <a:r>
                        <a:rPr lang="id-ID" sz="1050" i="1" kern="1200" dirty="0" smtClean="0">
                          <a:solidFill>
                            <a:schemeClr val="dk1"/>
                          </a:solidFill>
                          <a:effectLst/>
                          <a:latin typeface="+mn-lt"/>
                          <a:ea typeface="+mn-ea"/>
                          <a:cs typeface="+mn-cs"/>
                        </a:rPr>
                        <a:t>Brainstorming</a:t>
                      </a:r>
                      <a:r>
                        <a:rPr lang="id-ID" sz="1050" kern="1200" dirty="0" smtClean="0">
                          <a:solidFill>
                            <a:schemeClr val="dk1"/>
                          </a:solidFill>
                          <a:effectLst/>
                          <a:latin typeface="+mn-lt"/>
                          <a:ea typeface="+mn-ea"/>
                          <a:cs typeface="+mn-cs"/>
                        </a:rPr>
                        <a:t> &amp; penyusunan Renstra </a:t>
                      </a:r>
                    </a:p>
                    <a:p>
                      <a:pPr marL="177800" lvl="0" indent="-177800">
                        <a:buFont typeface="+mj-lt"/>
                        <a:buAutoNum type="arabicPeriod"/>
                      </a:pPr>
                      <a:r>
                        <a:rPr lang="id-ID" sz="1050" kern="1200" dirty="0" smtClean="0">
                          <a:solidFill>
                            <a:schemeClr val="dk1"/>
                          </a:solidFill>
                          <a:effectLst/>
                          <a:latin typeface="+mn-lt"/>
                          <a:ea typeface="+mn-ea"/>
                          <a:cs typeface="+mn-cs"/>
                        </a:rPr>
                        <a:t>Renstra 2015-2019</a:t>
                      </a:r>
                    </a:p>
                    <a:p>
                      <a:pPr marL="177800" lvl="0" indent="-177800">
                        <a:buFont typeface="+mj-lt"/>
                        <a:buAutoNum type="arabicPeriod"/>
                      </a:pPr>
                      <a:r>
                        <a:rPr lang="id-ID" sz="1050" kern="1200" dirty="0" smtClean="0">
                          <a:solidFill>
                            <a:schemeClr val="dk1"/>
                          </a:solidFill>
                          <a:effectLst/>
                          <a:latin typeface="+mn-lt"/>
                          <a:ea typeface="+mn-ea"/>
                          <a:cs typeface="+mn-cs"/>
                        </a:rPr>
                        <a:t>PerMen No. 4 Tahun 2016 tentang Organisasi dan Tata Kerja Kemen. PPN/Bappenas</a:t>
                      </a:r>
                      <a:endParaRPr lang="id-ID" sz="1050" kern="1200" dirty="0">
                        <a:solidFill>
                          <a:schemeClr val="dk1"/>
                        </a:solidFill>
                        <a:effectLst/>
                        <a:latin typeface="+mn-lt"/>
                        <a:ea typeface="+mn-ea"/>
                        <a:cs typeface="+mn-cs"/>
                      </a:endParaRPr>
                    </a:p>
                  </a:txBody>
                  <a:tcPr marT="45727" marB="45727" anchor="ctr"/>
                </a:tc>
              </a:tr>
              <a:tr h="1057953">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Telah dilakukan evaluasi yang mengukur jenjang organisasi</a:t>
                      </a:r>
                      <a:endParaRPr lang="id-ID" sz="1050" kern="1200" dirty="0">
                        <a:solidFill>
                          <a:schemeClr val="dk1"/>
                        </a:solidFill>
                        <a:effectLst/>
                        <a:latin typeface="Candara" pitchFamily="34" charset="0"/>
                        <a:ea typeface="+mn-ea"/>
                        <a:cs typeface="+mn-cs"/>
                      </a:endParaRPr>
                    </a:p>
                  </a:txBody>
                  <a:tcPr marT="45727" marB="45727" anchor="ctr"/>
                </a:tc>
                <a:tc>
                  <a:txBody>
                    <a:bodyPr/>
                    <a:lstStyle/>
                    <a:p>
                      <a:r>
                        <a:rPr lang="id-ID" sz="1050" b="0" dirty="0" smtClean="0">
                          <a:solidFill>
                            <a:schemeClr val="tx1"/>
                          </a:solidFill>
                          <a:latin typeface="Candara" pitchFamily="34" charset="0"/>
                        </a:rPr>
                        <a:t>Telah dilakukan evaluasi yang mengukur jenjang organisasi kepada </a:t>
                      </a:r>
                      <a:r>
                        <a:rPr lang="id-ID" sz="1050" b="0" dirty="0" smtClean="0">
                          <a:solidFill>
                            <a:srgbClr val="FF0000"/>
                          </a:solidFill>
                          <a:latin typeface="Candara" pitchFamily="34" charset="0"/>
                        </a:rPr>
                        <a:t>seluruh </a:t>
                      </a:r>
                      <a:r>
                        <a:rPr lang="id-ID" sz="1050" b="0" dirty="0" smtClean="0">
                          <a:solidFill>
                            <a:schemeClr val="tx1"/>
                          </a:solidFill>
                          <a:latin typeface="Candara" pitchFamily="34" charset="0"/>
                        </a:rPr>
                        <a:t>unit organisasi (A</a:t>
                      </a:r>
                      <a:r>
                        <a:rPr lang="id-ID" sz="1050" b="0" dirty="0" smtClean="0">
                          <a:latin typeface="Candara" pitchFamily="34" charset="0"/>
                        </a:rPr>
                        <a:t>)</a:t>
                      </a:r>
                      <a:endParaRPr lang="id-ID" sz="1050" b="0" dirty="0">
                        <a:latin typeface="Candara" pitchFamily="34" charset="0"/>
                      </a:endParaRPr>
                    </a:p>
                  </a:txBody>
                  <a:tcPr marT="45727" marB="45727" anchor="ctr"/>
                </a:tc>
                <a:tc>
                  <a:txBody>
                    <a:bodyPr/>
                    <a:lstStyle/>
                    <a:p>
                      <a:r>
                        <a:rPr lang="id-ID" sz="1050" dirty="0" smtClean="0">
                          <a:solidFill>
                            <a:schemeClr val="tx1"/>
                          </a:solidFill>
                          <a:latin typeface="Candara" pitchFamily="34" charset="0"/>
                        </a:rPr>
                        <a:t>Telah dilakukan evaluasi yang mengukur jenjang organisasi kepada </a:t>
                      </a:r>
                      <a:r>
                        <a:rPr lang="id-ID" sz="1050" dirty="0" smtClean="0">
                          <a:solidFill>
                            <a:srgbClr val="FF0000"/>
                          </a:solidFill>
                          <a:latin typeface="Candara" pitchFamily="34" charset="0"/>
                        </a:rPr>
                        <a:t>sebagian</a:t>
                      </a:r>
                      <a:r>
                        <a:rPr lang="id-ID" sz="1050" dirty="0" smtClean="0">
                          <a:solidFill>
                            <a:schemeClr val="tx1"/>
                          </a:solidFill>
                          <a:latin typeface="Candara" pitchFamily="34" charset="0"/>
                        </a:rPr>
                        <a:t> unit organisasi</a:t>
                      </a:r>
                      <a:r>
                        <a:rPr lang="id-ID" sz="1050" dirty="0" smtClean="0">
                          <a:solidFill>
                            <a:srgbClr val="FF0000"/>
                          </a:solidFill>
                          <a:latin typeface="Candara" pitchFamily="34" charset="0"/>
                        </a:rPr>
                        <a:t> </a:t>
                      </a:r>
                      <a:r>
                        <a:rPr lang="id-ID" sz="1050" dirty="0" smtClean="0">
                          <a:latin typeface="Candara" pitchFamily="34" charset="0"/>
                        </a:rPr>
                        <a:t>(B)</a:t>
                      </a:r>
                      <a:endParaRPr lang="id-ID" sz="1050" dirty="0">
                        <a:latin typeface="Candara" pitchFamily="34" charset="0"/>
                      </a:endParaRPr>
                    </a:p>
                  </a:txBody>
                  <a:tcPr marT="45727" marB="45727" anchor="ctr"/>
                </a:tc>
                <a:tc>
                  <a:txBody>
                    <a:bodyPr/>
                    <a:lstStyle/>
                    <a:p>
                      <a:r>
                        <a:rPr lang="id-ID" sz="1050" b="0" dirty="0" smtClean="0">
                          <a:solidFill>
                            <a:srgbClr val="FF0000"/>
                          </a:solidFill>
                          <a:latin typeface="Candara" pitchFamily="34" charset="0"/>
                        </a:rPr>
                        <a:t>Belum</a:t>
                      </a:r>
                      <a:r>
                        <a:rPr lang="id-ID" sz="1050" b="0" baseline="0" dirty="0" smtClean="0">
                          <a:solidFill>
                            <a:srgbClr val="FF0000"/>
                          </a:solidFill>
                          <a:latin typeface="Candara" pitchFamily="34" charset="0"/>
                        </a:rPr>
                        <a:t> </a:t>
                      </a:r>
                      <a:r>
                        <a:rPr lang="id-ID" sz="1050" b="0" dirty="0" smtClean="0">
                          <a:solidFill>
                            <a:srgbClr val="FF0000"/>
                          </a:solidFill>
                          <a:latin typeface="Candara" pitchFamily="34" charset="0"/>
                        </a:rPr>
                        <a:t>dilakukan </a:t>
                      </a:r>
                      <a:r>
                        <a:rPr lang="id-ID" sz="1050" b="0" dirty="0" smtClean="0">
                          <a:solidFill>
                            <a:schemeClr val="tx1"/>
                          </a:solidFill>
                          <a:latin typeface="Candara" pitchFamily="34" charset="0"/>
                        </a:rPr>
                        <a:t>evaluasi yang mengukur jenjang organisasi kepada </a:t>
                      </a:r>
                      <a:r>
                        <a:rPr lang="id-ID" sz="1050" b="0" dirty="0" smtClean="0">
                          <a:solidFill>
                            <a:srgbClr val="FF0000"/>
                          </a:solidFill>
                          <a:latin typeface="Candara" pitchFamily="34" charset="0"/>
                        </a:rPr>
                        <a:t>seluruh </a:t>
                      </a:r>
                      <a:r>
                        <a:rPr lang="id-ID" sz="1050" b="0" dirty="0" smtClean="0">
                          <a:solidFill>
                            <a:schemeClr val="tx1"/>
                          </a:solidFill>
                          <a:latin typeface="Candara" pitchFamily="34" charset="0"/>
                        </a:rPr>
                        <a:t>unit organisasi </a:t>
                      </a:r>
                      <a:endParaRPr lang="id-ID" sz="1050" b="0" dirty="0">
                        <a:latin typeface="Candara" pitchFamily="34" charset="0"/>
                      </a:endParaRPr>
                    </a:p>
                  </a:txBody>
                  <a:tcPr marT="45727" marB="45727" anchor="ctr"/>
                </a:tc>
                <a:tc>
                  <a:txBody>
                    <a:bodyPr/>
                    <a:lstStyle/>
                    <a:p>
                      <a:pPr marL="177800" lvl="0" indent="-177800">
                        <a:buFont typeface="+mj-lt"/>
                        <a:buAutoNum type="arabicPeriod"/>
                      </a:pPr>
                      <a:r>
                        <a:rPr lang="id-ID" sz="1050" kern="1200" dirty="0" smtClean="0">
                          <a:solidFill>
                            <a:schemeClr val="dk1"/>
                          </a:solidFill>
                          <a:effectLst/>
                          <a:latin typeface="+mn-lt"/>
                          <a:ea typeface="+mn-ea"/>
                          <a:cs typeface="+mn-cs"/>
                        </a:rPr>
                        <a:t>Naskah Akademik Penataan Organisasi</a:t>
                      </a:r>
                    </a:p>
                    <a:p>
                      <a:pPr marL="177800" indent="-177800">
                        <a:buFont typeface="+mj-lt"/>
                        <a:buAutoNum type="arabicPeriod"/>
                      </a:pPr>
                      <a:r>
                        <a:rPr lang="id-ID" sz="1050" kern="1200" dirty="0" smtClean="0">
                          <a:solidFill>
                            <a:schemeClr val="dk1"/>
                          </a:solidFill>
                          <a:effectLst/>
                          <a:latin typeface="+mn-lt"/>
                          <a:ea typeface="+mn-ea"/>
                          <a:cs typeface="+mn-cs"/>
                        </a:rPr>
                        <a:t>Dokumen capaian kinerja(L</a:t>
                      </a:r>
                      <a:r>
                        <a:rPr lang="en-US" sz="1050" kern="1200" dirty="0" err="1" smtClean="0">
                          <a:solidFill>
                            <a:schemeClr val="dk1"/>
                          </a:solidFill>
                          <a:effectLst/>
                          <a:latin typeface="+mn-lt"/>
                          <a:ea typeface="+mn-ea"/>
                          <a:cs typeface="+mn-cs"/>
                        </a:rPr>
                        <a:t>Kj</a:t>
                      </a:r>
                      <a:r>
                        <a:rPr lang="id-ID" sz="1050" kern="1200" dirty="0" smtClean="0">
                          <a:solidFill>
                            <a:schemeClr val="dk1"/>
                          </a:solidFill>
                          <a:effectLst/>
                          <a:latin typeface="+mn-lt"/>
                          <a:ea typeface="+mn-ea"/>
                          <a:cs typeface="+mn-cs"/>
                        </a:rPr>
                        <a:t> es. I &amp; Bappenas Tahun 2015) misalnya Laporan Kinerja Kementerian PPN/Bappenas, Laporan Kinerja Kedeputian Regional, Laporan Kinerja Direktorat Perkotaan &amp; Perdesaan</a:t>
                      </a:r>
                      <a:endParaRPr lang="id-ID" sz="1000" kern="1200" dirty="0">
                        <a:solidFill>
                          <a:schemeClr val="dk1"/>
                        </a:solidFill>
                        <a:effectLst/>
                        <a:latin typeface="+mn-lt"/>
                        <a:ea typeface="+mn-ea"/>
                        <a:cs typeface="+mn-cs"/>
                      </a:endParaRPr>
                    </a:p>
                  </a:txBody>
                  <a:tcPr marT="45727" marB="45727" anchor="ctr"/>
                </a:tc>
              </a:tr>
              <a:tr h="1020476">
                <a:tc>
                  <a:txBody>
                    <a:bodyPr/>
                    <a:lstStyle/>
                    <a:p>
                      <a:pPr marL="0" algn="l" defTabSz="914400" rtl="0" eaLnBrk="1" latinLnBrk="0" hangingPunct="1">
                        <a:lnSpc>
                          <a:spcPct val="80000"/>
                        </a:lnSpc>
                      </a:pPr>
                      <a:r>
                        <a:rPr lang="nn-NO" sz="1050" kern="1200" dirty="0" smtClean="0">
                          <a:solidFill>
                            <a:schemeClr val="dk1"/>
                          </a:solidFill>
                          <a:effectLst/>
                          <a:latin typeface="Candara" pitchFamily="34" charset="0"/>
                          <a:ea typeface="+mn-ea"/>
                          <a:cs typeface="+mn-cs"/>
                        </a:rPr>
                        <a:t>Telah dilakukan evaluasi yang menganalisis kemungkinan duplikasi fungsi</a:t>
                      </a:r>
                      <a:endParaRPr lang="id-ID" sz="1050" kern="1200" dirty="0">
                        <a:solidFill>
                          <a:schemeClr val="dk1"/>
                        </a:solidFill>
                        <a:effectLst/>
                        <a:latin typeface="Candara" pitchFamily="34" charset="0"/>
                        <a:ea typeface="+mn-ea"/>
                        <a:cs typeface="+mn-cs"/>
                      </a:endParaRPr>
                    </a:p>
                  </a:txBody>
                  <a:tcPr marT="45727" marB="45727" anchor="ctr"/>
                </a:tc>
                <a:tc>
                  <a:txBody>
                    <a:bodyPr/>
                    <a:lstStyle/>
                    <a:p>
                      <a:r>
                        <a:rPr lang="id-ID" sz="1050" b="0" dirty="0" smtClean="0">
                          <a:latin typeface="Candara" pitchFamily="34" charset="0"/>
                        </a:rPr>
                        <a:t>Telah dilakukan evaluasi yang menganalisis kemungkinan duplikasi fungsi kepada </a:t>
                      </a:r>
                      <a:r>
                        <a:rPr lang="id-ID" sz="1050" b="0" dirty="0" smtClean="0">
                          <a:solidFill>
                            <a:srgbClr val="FF0000"/>
                          </a:solidFill>
                          <a:latin typeface="Candara" pitchFamily="34" charset="0"/>
                        </a:rPr>
                        <a:t>seluruh </a:t>
                      </a:r>
                      <a:r>
                        <a:rPr lang="id-ID" sz="1050" b="0" dirty="0" smtClean="0">
                          <a:latin typeface="Candara" pitchFamily="34" charset="0"/>
                        </a:rPr>
                        <a:t>unit kerja (A)</a:t>
                      </a:r>
                      <a:endParaRPr lang="id-ID" sz="1050" b="0" dirty="0">
                        <a:latin typeface="Candara" pitchFamily="34" charset="0"/>
                      </a:endParaRPr>
                    </a:p>
                  </a:txBody>
                  <a:tcPr marT="45727" marB="45727" anchor="ctr"/>
                </a:tc>
                <a:tc>
                  <a:txBody>
                    <a:bodyPr/>
                    <a:lstStyle/>
                    <a:p>
                      <a:r>
                        <a:rPr lang="id-ID" sz="1050" dirty="0" smtClean="0">
                          <a:latin typeface="Candara" pitchFamily="34" charset="0"/>
                        </a:rPr>
                        <a:t>Telah dilakukan evaluasi yang menganalisis kemungkinan duplikasi fungsi kepada </a:t>
                      </a:r>
                      <a:r>
                        <a:rPr lang="id-ID" sz="1050" dirty="0" smtClean="0">
                          <a:solidFill>
                            <a:srgbClr val="FF0000"/>
                          </a:solidFill>
                          <a:latin typeface="Candara" pitchFamily="34" charset="0"/>
                        </a:rPr>
                        <a:t>sebagian </a:t>
                      </a:r>
                      <a:r>
                        <a:rPr lang="id-ID" sz="1050" dirty="0" smtClean="0">
                          <a:latin typeface="Candara" pitchFamily="34" charset="0"/>
                        </a:rPr>
                        <a:t>unit kerja (B)</a:t>
                      </a:r>
                      <a:endParaRPr lang="id-ID" sz="1050" dirty="0">
                        <a:latin typeface="Candara" pitchFamily="34" charset="0"/>
                      </a:endParaRPr>
                    </a:p>
                  </a:txBody>
                  <a:tcPr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dirty="0" smtClean="0">
                          <a:solidFill>
                            <a:srgbClr val="FF0000"/>
                          </a:solidFill>
                          <a:latin typeface="Candara" pitchFamily="34" charset="0"/>
                        </a:rPr>
                        <a:t>Belum dilakukan </a:t>
                      </a:r>
                      <a:r>
                        <a:rPr lang="id-ID" sz="1050" b="0" dirty="0" smtClean="0">
                          <a:latin typeface="Candara" pitchFamily="34" charset="0"/>
                        </a:rPr>
                        <a:t>evaluasi yang menganalisis kemungkinan duplikasi fungsi kepada </a:t>
                      </a:r>
                      <a:r>
                        <a:rPr lang="id-ID" sz="1050" b="0" dirty="0" smtClean="0">
                          <a:solidFill>
                            <a:srgbClr val="FF0000"/>
                          </a:solidFill>
                          <a:latin typeface="Candara" pitchFamily="34" charset="0"/>
                        </a:rPr>
                        <a:t>seluruh </a:t>
                      </a:r>
                      <a:r>
                        <a:rPr lang="id-ID" sz="1050" b="0" dirty="0" smtClean="0">
                          <a:latin typeface="Candara" pitchFamily="34" charset="0"/>
                        </a:rPr>
                        <a:t>unit kerja</a:t>
                      </a:r>
                    </a:p>
                  </a:txBody>
                  <a:tcPr marT="45727" marB="45727" anchor="ctr"/>
                </a:tc>
                <a:tc>
                  <a:txBody>
                    <a:bodyPr/>
                    <a:lstStyle/>
                    <a:p>
                      <a:pPr marL="177800" lvl="0" indent="-177800">
                        <a:buFont typeface="+mj-lt"/>
                        <a:buAutoNum type="arabicPeriod"/>
                      </a:pPr>
                      <a:r>
                        <a:rPr lang="en-US" sz="1000" kern="1200" dirty="0" err="1" smtClean="0">
                          <a:solidFill>
                            <a:schemeClr val="dk1"/>
                          </a:solidFill>
                          <a:effectLst/>
                          <a:latin typeface="+mn-lt"/>
                          <a:ea typeface="+mn-ea"/>
                          <a:cs typeface="+mn-cs"/>
                        </a:rPr>
                        <a:t>Laporan</a:t>
                      </a:r>
                      <a:r>
                        <a:rPr lang="id-ID" sz="1000" kern="1200" dirty="0" smtClean="0">
                          <a:solidFill>
                            <a:schemeClr val="dk1"/>
                          </a:solidFill>
                          <a:effectLst/>
                          <a:latin typeface="+mn-lt"/>
                          <a:ea typeface="+mn-ea"/>
                          <a:cs typeface="+mn-cs"/>
                        </a:rPr>
                        <a:t> Kajian  Evaluasi Struktur Organisasi Es-1</a:t>
                      </a:r>
                    </a:p>
                    <a:p>
                      <a:pPr marL="177800" indent="-177800">
                        <a:buFont typeface="+mj-lt"/>
                        <a:buAutoNum type="arabicPeriod"/>
                      </a:pPr>
                      <a:r>
                        <a:rPr lang="id-ID" sz="1000" kern="1200" dirty="0" smtClean="0">
                          <a:solidFill>
                            <a:schemeClr val="dk1"/>
                          </a:solidFill>
                          <a:effectLst/>
                          <a:latin typeface="+mn-lt"/>
                          <a:ea typeface="+mn-ea"/>
                          <a:cs typeface="+mn-cs"/>
                        </a:rPr>
                        <a:t>Naskah Akademik Penataan Organisasi</a:t>
                      </a:r>
                    </a:p>
                  </a:txBody>
                  <a:tcPr marT="45727" marB="45727" anchor="ctr"/>
                </a:tc>
              </a:tr>
              <a:tr h="1331052">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Telah dilakukan evaluasi yang menganalisis satuan organisasi yang berbeda tujuan namun ditempatkan dalam satu kelompok</a:t>
                      </a:r>
                      <a:endParaRPr lang="id-ID" sz="1050" kern="1200" dirty="0">
                        <a:solidFill>
                          <a:schemeClr val="dk1"/>
                        </a:solidFill>
                        <a:effectLst/>
                        <a:latin typeface="Candara" pitchFamily="34" charset="0"/>
                        <a:ea typeface="+mn-ea"/>
                        <a:cs typeface="+mn-cs"/>
                      </a:endParaRPr>
                    </a:p>
                  </a:txBody>
                  <a:tcPr marT="45727" marB="45727" anchor="ctr"/>
                </a:tc>
                <a:tc>
                  <a:txBody>
                    <a:bodyPr/>
                    <a:lstStyle/>
                    <a:p>
                      <a:r>
                        <a:rPr lang="id-ID" sz="1050" b="0" dirty="0" smtClean="0">
                          <a:latin typeface="Candara" pitchFamily="34" charset="0"/>
                        </a:rPr>
                        <a:t>Telah dilakukan evaluasi yang menganalisis satuan organisasi yang berbeda tujuan namun ditempatkan dalam satu kelompok kepada </a:t>
                      </a:r>
                      <a:r>
                        <a:rPr lang="id-ID" sz="1050" b="0" dirty="0" smtClean="0">
                          <a:solidFill>
                            <a:srgbClr val="FF0000"/>
                          </a:solidFill>
                          <a:latin typeface="Candara" pitchFamily="34" charset="0"/>
                        </a:rPr>
                        <a:t>seluruh</a:t>
                      </a:r>
                      <a:r>
                        <a:rPr lang="id-ID" sz="1050" b="0" dirty="0" smtClean="0">
                          <a:latin typeface="Candara" pitchFamily="34" charset="0"/>
                        </a:rPr>
                        <a:t> unit kerja (A)</a:t>
                      </a:r>
                    </a:p>
                  </a:txBody>
                  <a:tcPr marT="45727" marB="45727" anchor="ctr"/>
                </a:tc>
                <a:tc>
                  <a:txBody>
                    <a:bodyPr/>
                    <a:lstStyle/>
                    <a:p>
                      <a:r>
                        <a:rPr lang="id-ID" sz="1050" dirty="0" smtClean="0">
                          <a:latin typeface="Candara" pitchFamily="34" charset="0"/>
                        </a:rPr>
                        <a:t>Telah dilakukan evaluasi yang menganalisis satuan organisasi yang berbeda tujuan namun ditempatkan dalam satu kelompok kepada </a:t>
                      </a:r>
                      <a:r>
                        <a:rPr lang="id-ID" sz="1050" dirty="0" smtClean="0">
                          <a:solidFill>
                            <a:srgbClr val="FF0000"/>
                          </a:solidFill>
                          <a:latin typeface="Candara" pitchFamily="34" charset="0"/>
                        </a:rPr>
                        <a:t>sebagian</a:t>
                      </a:r>
                      <a:r>
                        <a:rPr lang="id-ID" sz="1050" dirty="0" smtClean="0">
                          <a:latin typeface="Candara" pitchFamily="34" charset="0"/>
                        </a:rPr>
                        <a:t> unit kerja (B)</a:t>
                      </a:r>
                    </a:p>
                  </a:txBody>
                  <a:tcPr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dirty="0" smtClean="0">
                          <a:solidFill>
                            <a:srgbClr val="FF0000"/>
                          </a:solidFill>
                          <a:latin typeface="Candara" pitchFamily="34" charset="0"/>
                        </a:rPr>
                        <a:t>Belum dilakukan </a:t>
                      </a:r>
                      <a:r>
                        <a:rPr lang="id-ID" sz="1050" b="0" dirty="0" smtClean="0">
                          <a:latin typeface="Candara" pitchFamily="34" charset="0"/>
                        </a:rPr>
                        <a:t>evaluasi yang menganalisis satuan organisasi yang berbeda tujuan namun ditempatkan dalam satu kelompok kepada </a:t>
                      </a:r>
                      <a:r>
                        <a:rPr lang="id-ID" sz="1050" b="0" dirty="0" smtClean="0">
                          <a:solidFill>
                            <a:srgbClr val="FF0000"/>
                          </a:solidFill>
                          <a:latin typeface="Candara" pitchFamily="34" charset="0"/>
                        </a:rPr>
                        <a:t>seluruh</a:t>
                      </a:r>
                      <a:r>
                        <a:rPr lang="id-ID" sz="1050" b="0" dirty="0" smtClean="0">
                          <a:latin typeface="Candara" pitchFamily="34" charset="0"/>
                        </a:rPr>
                        <a:t> unit kerja</a:t>
                      </a:r>
                    </a:p>
                  </a:txBody>
                  <a:tcPr marT="45727" marB="45727" anchor="ctr"/>
                </a:tc>
                <a:tc>
                  <a:txBody>
                    <a:bodyPr/>
                    <a:lstStyle/>
                    <a:p>
                      <a:pPr marL="177800" lvl="0" indent="-177800">
                        <a:buFont typeface="+mj-lt"/>
                        <a:buAutoNum type="arabicPeriod"/>
                      </a:pPr>
                      <a:r>
                        <a:rPr lang="id-ID" sz="1000" kern="1200" dirty="0" smtClean="0">
                          <a:solidFill>
                            <a:schemeClr val="dk1"/>
                          </a:solidFill>
                          <a:effectLst/>
                          <a:latin typeface="+mn-lt"/>
                          <a:ea typeface="+mn-ea"/>
                          <a:cs typeface="+mn-cs"/>
                        </a:rPr>
                        <a:t>Renstra 2015-2019</a:t>
                      </a:r>
                    </a:p>
                    <a:p>
                      <a:pPr marL="177800" lvl="0" indent="-177800">
                        <a:buFont typeface="+mj-lt"/>
                        <a:buAutoNum type="arabicPeriod"/>
                      </a:pPr>
                      <a:r>
                        <a:rPr lang="en-US" sz="1000" kern="1200" dirty="0" err="1" smtClean="0">
                          <a:solidFill>
                            <a:schemeClr val="dk1"/>
                          </a:solidFill>
                          <a:effectLst/>
                          <a:latin typeface="+mn-lt"/>
                          <a:ea typeface="+mn-ea"/>
                          <a:cs typeface="+mn-cs"/>
                        </a:rPr>
                        <a:t>Naskah</a:t>
                      </a:r>
                      <a:r>
                        <a:rPr lang="en-US" sz="1000" kern="1200" dirty="0" smtClean="0">
                          <a:solidFill>
                            <a:schemeClr val="dk1"/>
                          </a:solidFill>
                          <a:effectLst/>
                          <a:latin typeface="+mn-lt"/>
                          <a:ea typeface="+mn-ea"/>
                          <a:cs typeface="+mn-cs"/>
                        </a:rPr>
                        <a:t> </a:t>
                      </a:r>
                      <a:r>
                        <a:rPr lang="en-US" sz="1000" kern="1200" dirty="0" err="1" smtClean="0">
                          <a:solidFill>
                            <a:schemeClr val="dk1"/>
                          </a:solidFill>
                          <a:effectLst/>
                          <a:latin typeface="+mn-lt"/>
                          <a:ea typeface="+mn-ea"/>
                          <a:cs typeface="+mn-cs"/>
                        </a:rPr>
                        <a:t>Akademik</a:t>
                      </a:r>
                      <a:r>
                        <a:rPr lang="en-US" sz="1000" kern="1200" dirty="0" smtClean="0">
                          <a:solidFill>
                            <a:schemeClr val="dk1"/>
                          </a:solidFill>
                          <a:effectLst/>
                          <a:latin typeface="+mn-lt"/>
                          <a:ea typeface="+mn-ea"/>
                          <a:cs typeface="+mn-cs"/>
                        </a:rPr>
                        <a:t> </a:t>
                      </a:r>
                      <a:r>
                        <a:rPr lang="en-US" sz="1000" kern="1200" dirty="0" err="1" smtClean="0">
                          <a:solidFill>
                            <a:schemeClr val="dk1"/>
                          </a:solidFill>
                          <a:effectLst/>
                          <a:latin typeface="+mn-lt"/>
                          <a:ea typeface="+mn-ea"/>
                          <a:cs typeface="+mn-cs"/>
                        </a:rPr>
                        <a:t>Penataan</a:t>
                      </a:r>
                      <a:r>
                        <a:rPr lang="en-US" sz="1000" kern="1200" dirty="0" smtClean="0">
                          <a:solidFill>
                            <a:schemeClr val="dk1"/>
                          </a:solidFill>
                          <a:effectLst/>
                          <a:latin typeface="+mn-lt"/>
                          <a:ea typeface="+mn-ea"/>
                          <a:cs typeface="+mn-cs"/>
                        </a:rPr>
                        <a:t> </a:t>
                      </a:r>
                      <a:r>
                        <a:rPr lang="en-US" sz="1000" kern="1200" dirty="0" err="1" smtClean="0">
                          <a:solidFill>
                            <a:schemeClr val="dk1"/>
                          </a:solidFill>
                          <a:effectLst/>
                          <a:latin typeface="+mn-lt"/>
                          <a:ea typeface="+mn-ea"/>
                          <a:cs typeface="+mn-cs"/>
                        </a:rPr>
                        <a:t>Organisasi</a:t>
                      </a:r>
                      <a:endParaRPr lang="id-ID" sz="1000" kern="1200" dirty="0" smtClean="0">
                        <a:solidFill>
                          <a:schemeClr val="dk1"/>
                        </a:solidFill>
                        <a:effectLst/>
                        <a:latin typeface="+mn-lt"/>
                        <a:ea typeface="+mn-ea"/>
                        <a:cs typeface="+mn-cs"/>
                      </a:endParaRPr>
                    </a:p>
                    <a:p>
                      <a:pPr marL="177800" lvl="0" indent="-177800">
                        <a:buFont typeface="+mj-lt"/>
                        <a:buAutoNum type="arabicPeriod"/>
                      </a:pPr>
                      <a:r>
                        <a:rPr lang="en-US" sz="1000" kern="1200" dirty="0" err="1" smtClean="0">
                          <a:solidFill>
                            <a:schemeClr val="dk1"/>
                          </a:solidFill>
                          <a:effectLst/>
                          <a:latin typeface="+mn-lt"/>
                          <a:ea typeface="+mn-ea"/>
                          <a:cs typeface="+mn-cs"/>
                        </a:rPr>
                        <a:t>Laporan</a:t>
                      </a:r>
                      <a:r>
                        <a:rPr lang="id-ID" sz="1000" kern="1200" dirty="0" smtClean="0">
                          <a:solidFill>
                            <a:schemeClr val="dk1"/>
                          </a:solidFill>
                          <a:effectLst/>
                          <a:latin typeface="+mn-lt"/>
                          <a:ea typeface="+mn-ea"/>
                          <a:cs typeface="+mn-cs"/>
                        </a:rPr>
                        <a:t> Kajian  Evaluasi Struktur Organisasi Es-1</a:t>
                      </a:r>
                    </a:p>
                    <a:p>
                      <a:pPr marL="177800" indent="-177800">
                        <a:buFont typeface="+mj-lt"/>
                        <a:buAutoNum type="arabicPeriod"/>
                      </a:pPr>
                      <a:r>
                        <a:rPr lang="id-ID" sz="1000" kern="1200" dirty="0" smtClean="0">
                          <a:solidFill>
                            <a:schemeClr val="dk1"/>
                          </a:solidFill>
                          <a:effectLst/>
                          <a:latin typeface="+mn-lt"/>
                          <a:ea typeface="+mn-ea"/>
                          <a:cs typeface="+mn-cs"/>
                        </a:rPr>
                        <a:t>Surat Menteri tentang Konsep Penataan Organisasi ke MenPAN</a:t>
                      </a:r>
                    </a:p>
                  </a:txBody>
                  <a:tcPr marT="45727" marB="45727" anchor="ctr"/>
                </a:tc>
              </a:tr>
            </a:tbl>
          </a:graphicData>
        </a:graphic>
      </p:graphicFrame>
      <p:sp>
        <p:nvSpPr>
          <p:cNvPr id="6" name="Rounded Rectangle 5"/>
          <p:cNvSpPr/>
          <p:nvPr/>
        </p:nvSpPr>
        <p:spPr>
          <a:xfrm>
            <a:off x="8382000" y="45720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1/2</a:t>
            </a:r>
            <a:endParaRPr lang="id-ID" sz="1600" dirty="0">
              <a:solidFill>
                <a:schemeClr val="tx1"/>
              </a:solidFill>
            </a:endParaRPr>
          </a:p>
        </p:txBody>
      </p:sp>
    </p:spTree>
    <p:extLst>
      <p:ext uri="{BB962C8B-B14F-4D97-AF65-F5344CB8AC3E}">
        <p14:creationId xmlns:p14="http://schemas.microsoft.com/office/powerpoint/2010/main" val="2564442345"/>
      </p:ext>
    </p:extLst>
  </p:cSld>
  <p:clrMapOvr>
    <a:masterClrMapping/>
  </p:clrMapOvr>
  <p:transition>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98848" y="381000"/>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PENATAAN DAN PENGUATAN ORGANISASI</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59756571"/>
              </p:ext>
            </p:extLst>
          </p:nvPr>
        </p:nvGraphicFramePr>
        <p:xfrm>
          <a:off x="166914" y="1367970"/>
          <a:ext cx="8839200" cy="5272042"/>
        </p:xfrm>
        <a:graphic>
          <a:graphicData uri="http://schemas.openxmlformats.org/drawingml/2006/table">
            <a:tbl>
              <a:tblPr firstRow="1" bandRow="1">
                <a:tableStyleId>{6E25E649-3F16-4E02-A733-19D2CDBF48F0}</a:tableStyleId>
              </a:tblPr>
              <a:tblGrid>
                <a:gridCol w="1302136"/>
                <a:gridCol w="1692319"/>
                <a:gridCol w="1692319"/>
                <a:gridCol w="1538472"/>
                <a:gridCol w="2613954"/>
              </a:tblGrid>
              <a:tr h="582761">
                <a:tc>
                  <a:txBody>
                    <a:bodyPr/>
                    <a:lstStyle/>
                    <a:p>
                      <a:pPr algn="ctr"/>
                      <a:r>
                        <a:rPr lang="id-ID" sz="1050" dirty="0" smtClean="0">
                          <a:latin typeface="Candara" pitchFamily="34" charset="0"/>
                        </a:rPr>
                        <a:t>Area Perubahan</a:t>
                      </a:r>
                      <a:endParaRPr lang="id-ID" sz="1050" dirty="0">
                        <a:latin typeface="Candara" pitchFamily="34" charset="0"/>
                      </a:endParaRPr>
                    </a:p>
                  </a:txBody>
                  <a:tcPr marT="45730" marB="45730" anchor="ctr"/>
                </a:tc>
                <a:tc>
                  <a:txBody>
                    <a:bodyPr/>
                    <a:lstStyle/>
                    <a:p>
                      <a:pPr algn="ctr"/>
                      <a:r>
                        <a:rPr lang="id-ID" sz="1050" dirty="0" smtClean="0">
                          <a:latin typeface="Candara" pitchFamily="34" charset="0"/>
                        </a:rPr>
                        <a:t>Hasil Self Assessment</a:t>
                      </a:r>
                    </a:p>
                    <a:p>
                      <a:pPr algn="ctr"/>
                      <a:r>
                        <a:rPr lang="id-ID" sz="1050" dirty="0" smtClean="0">
                          <a:latin typeface="Candara" pitchFamily="34" charset="0"/>
                        </a:rPr>
                        <a:t>2016</a:t>
                      </a:r>
                      <a:endParaRPr lang="id-ID" sz="1050" dirty="0">
                        <a:latin typeface="Candara" pitchFamily="34" charset="0"/>
                      </a:endParaRPr>
                    </a:p>
                  </a:txBody>
                  <a:tcPr marT="45730" marB="4573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50" dirty="0" smtClean="0">
                          <a:latin typeface="Candara" pitchFamily="34" charset="0"/>
                        </a:rPr>
                        <a:t>Hasil Penilaian</a:t>
                      </a:r>
                      <a:r>
                        <a:rPr lang="id-ID" sz="105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050" baseline="0" dirty="0" smtClean="0">
                          <a:latin typeface="Candara" pitchFamily="34" charset="0"/>
                        </a:rPr>
                        <a:t>Tim Menpan </a:t>
                      </a:r>
                      <a:r>
                        <a:rPr lang="id-ID" sz="1050" dirty="0" smtClean="0">
                          <a:latin typeface="Candara" pitchFamily="34" charset="0"/>
                        </a:rPr>
                        <a:t>2015</a:t>
                      </a:r>
                      <a:endParaRPr lang="id-ID" sz="1050" dirty="0">
                        <a:latin typeface="Candara" pitchFamily="34" charset="0"/>
                      </a:endParaRPr>
                    </a:p>
                  </a:txBody>
                  <a:tcPr marT="45730" marB="45730" anchor="ctr"/>
                </a:tc>
                <a:tc>
                  <a:txBody>
                    <a:bodyPr/>
                    <a:lstStyle/>
                    <a:p>
                      <a:pPr algn="ctr"/>
                      <a:r>
                        <a:rPr lang="id-ID" sz="1050" dirty="0" smtClean="0">
                          <a:latin typeface="Candara" pitchFamily="34" charset="0"/>
                        </a:rPr>
                        <a:t>Gap Penilaian</a:t>
                      </a:r>
                      <a:endParaRPr lang="id-ID" sz="1050" dirty="0">
                        <a:latin typeface="Candara" pitchFamily="34" charset="0"/>
                      </a:endParaRPr>
                    </a:p>
                  </a:txBody>
                  <a:tcPr marT="45730" marB="45730" anchor="ctr"/>
                </a:tc>
                <a:tc>
                  <a:txBody>
                    <a:bodyPr/>
                    <a:lstStyle/>
                    <a:p>
                      <a:pPr algn="ctr"/>
                      <a:r>
                        <a:rPr lang="id-ID" sz="1050" dirty="0" smtClean="0">
                          <a:latin typeface="Candara" pitchFamily="34" charset="0"/>
                        </a:rPr>
                        <a:t>Dokumen yang</a:t>
                      </a:r>
                      <a:r>
                        <a:rPr lang="id-ID" sz="1050" baseline="0" dirty="0" smtClean="0">
                          <a:latin typeface="Candara" pitchFamily="34" charset="0"/>
                        </a:rPr>
                        <a:t> sudah disubmit</a:t>
                      </a:r>
                      <a:endParaRPr lang="id-ID" sz="1050" dirty="0">
                        <a:latin typeface="Candara" pitchFamily="34" charset="0"/>
                      </a:endParaRPr>
                    </a:p>
                  </a:txBody>
                  <a:tcPr marT="45730" marB="45730" anchor="ctr"/>
                </a:tc>
              </a:tr>
              <a:tr h="331639">
                <a:tc>
                  <a:txBody>
                    <a:bodyPr/>
                    <a:lstStyle/>
                    <a:p>
                      <a:pPr algn="l">
                        <a:lnSpc>
                          <a:spcPct val="80000"/>
                        </a:lnSpc>
                      </a:pPr>
                      <a:r>
                        <a:rPr lang="id-ID" sz="1100" b="1" dirty="0" smtClean="0">
                          <a:latin typeface="Candara" pitchFamily="34" charset="0"/>
                        </a:rPr>
                        <a:t>Evaluasi (lanjutan)</a:t>
                      </a:r>
                      <a:endParaRPr lang="id-ID" sz="1100" b="1" dirty="0">
                        <a:latin typeface="Candara" pitchFamily="34" charset="0"/>
                      </a:endParaRPr>
                    </a:p>
                  </a:txBody>
                  <a:tcPr marT="45730" marB="45730" anchor="ctr"/>
                </a:tc>
                <a:tc>
                  <a:txBody>
                    <a:bodyPr/>
                    <a:lstStyle/>
                    <a:p>
                      <a:endParaRPr lang="id-ID" sz="1100" dirty="0"/>
                    </a:p>
                  </a:txBody>
                  <a:tcPr marT="45730" marB="45730" anchor="ctr"/>
                </a:tc>
                <a:tc>
                  <a:txBody>
                    <a:bodyPr/>
                    <a:lstStyle/>
                    <a:p>
                      <a:endParaRPr lang="id-ID" sz="1100" dirty="0"/>
                    </a:p>
                  </a:txBody>
                  <a:tcPr marT="45730" marB="45730" anchor="ctr"/>
                </a:tc>
                <a:tc>
                  <a:txBody>
                    <a:bodyPr/>
                    <a:lstStyle/>
                    <a:p>
                      <a:endParaRPr lang="id-ID" sz="1100" dirty="0"/>
                    </a:p>
                  </a:txBody>
                  <a:tcPr marT="45730" marB="45730" anchor="ctr"/>
                </a:tc>
                <a:tc>
                  <a:txBody>
                    <a:bodyPr/>
                    <a:lstStyle/>
                    <a:p>
                      <a:endParaRPr lang="id-ID" sz="1100" dirty="0"/>
                    </a:p>
                  </a:txBody>
                  <a:tcPr marT="45730" marB="45730" anchor="ctr"/>
                </a:tc>
              </a:tr>
              <a:tr h="1578225">
                <a:tc>
                  <a:txBody>
                    <a:bodyPr/>
                    <a:lstStyle/>
                    <a:p>
                      <a:pPr marL="0" algn="l" defTabSz="914400" rtl="0" eaLnBrk="1" latinLnBrk="0" hangingPunct="1">
                        <a:lnSpc>
                          <a:spcPct val="80000"/>
                        </a:lnSpc>
                      </a:pPr>
                      <a:r>
                        <a:rPr lang="sv-SE" sz="1100" kern="1200" dirty="0" smtClean="0">
                          <a:solidFill>
                            <a:schemeClr val="dk1"/>
                          </a:solidFill>
                          <a:effectLst/>
                          <a:latin typeface="Candara" pitchFamily="34" charset="0"/>
                          <a:ea typeface="+mn-ea"/>
                          <a:cs typeface="+mn-cs"/>
                        </a:rPr>
                        <a:t>Telah dilakukan evaluasi yang menganalisis kemungkinan adanya pejabat yang melapor kepada lebih dari seorang atasan</a:t>
                      </a:r>
                      <a:endParaRPr lang="id-ID" sz="1100" kern="1200" dirty="0">
                        <a:solidFill>
                          <a:schemeClr val="dk1"/>
                        </a:solidFill>
                        <a:effectLst/>
                        <a:latin typeface="Candara" pitchFamily="34" charset="0"/>
                        <a:ea typeface="+mn-ea"/>
                        <a:cs typeface="+mn-cs"/>
                      </a:endParaRPr>
                    </a:p>
                  </a:txBody>
                  <a:tcPr marT="45727" marB="45727" anchor="ctr"/>
                </a:tc>
                <a:tc>
                  <a:txBody>
                    <a:bodyPr/>
                    <a:lstStyle/>
                    <a:p>
                      <a:r>
                        <a:rPr lang="sv-SE" sz="1100" dirty="0" smtClean="0">
                          <a:latin typeface="Candara" pitchFamily="34" charset="0"/>
                        </a:rPr>
                        <a:t>Telah dilakukan evaluasi yang menganalisis kemungkinan adanya pejabat yang melapor kepada lebih dari seorang atasan kepada </a:t>
                      </a:r>
                      <a:r>
                        <a:rPr lang="sv-SE" sz="1100" dirty="0" smtClean="0">
                          <a:solidFill>
                            <a:srgbClr val="FF0000"/>
                          </a:solidFill>
                          <a:latin typeface="Candara" pitchFamily="34" charset="0"/>
                        </a:rPr>
                        <a:t>seluruh </a:t>
                      </a:r>
                      <a:r>
                        <a:rPr lang="sv-SE" sz="1100" dirty="0" smtClean="0">
                          <a:latin typeface="Candara" pitchFamily="34" charset="0"/>
                        </a:rPr>
                        <a:t>unit kerja</a:t>
                      </a:r>
                      <a:r>
                        <a:rPr lang="id-ID" sz="1100" baseline="0" dirty="0" smtClean="0">
                          <a:latin typeface="Candara" pitchFamily="34" charset="0"/>
                        </a:rPr>
                        <a:t> (A)</a:t>
                      </a:r>
                      <a:endParaRPr lang="sv-SE" sz="1100" dirty="0" smtClean="0">
                        <a:latin typeface="Candara" pitchFamily="34" charset="0"/>
                      </a:endParaRPr>
                    </a:p>
                  </a:txBody>
                  <a:tcPr marT="45727" marB="45727" anchor="ctr"/>
                </a:tc>
                <a:tc>
                  <a:txBody>
                    <a:bodyPr/>
                    <a:lstStyle/>
                    <a:p>
                      <a:r>
                        <a:rPr lang="id-ID" sz="1100" dirty="0" smtClean="0">
                          <a:latin typeface="Candara" pitchFamily="34" charset="0"/>
                        </a:rPr>
                        <a:t>Telah dilakukan evaluasi yang menganalisis kemungkinan adanya pejabat yang melapor kepada lebih dari seorang atasan kepada </a:t>
                      </a:r>
                      <a:r>
                        <a:rPr lang="id-ID" sz="1100" dirty="0" smtClean="0">
                          <a:solidFill>
                            <a:srgbClr val="FF0000"/>
                          </a:solidFill>
                          <a:latin typeface="Candara" pitchFamily="34" charset="0"/>
                        </a:rPr>
                        <a:t>sebagian </a:t>
                      </a:r>
                      <a:r>
                        <a:rPr lang="id-ID" sz="1100" dirty="0" smtClean="0">
                          <a:latin typeface="Candara" pitchFamily="34" charset="0"/>
                        </a:rPr>
                        <a:t>unit kerja </a:t>
                      </a:r>
                      <a:r>
                        <a:rPr lang="id-ID" sz="1100" dirty="0" smtClean="0">
                          <a:solidFill>
                            <a:schemeClr val="tx1"/>
                          </a:solidFill>
                          <a:latin typeface="Candara" pitchFamily="34" charset="0"/>
                        </a:rPr>
                        <a:t>(B)</a:t>
                      </a:r>
                      <a:endParaRPr lang="id-ID" sz="1100" dirty="0">
                        <a:solidFill>
                          <a:schemeClr val="tx1"/>
                        </a:solidFill>
                        <a:latin typeface="Candara" pitchFamily="34" charset="0"/>
                      </a:endParaRPr>
                    </a:p>
                  </a:txBody>
                  <a:tcPr marT="45727" marB="45727" anchor="ctr"/>
                </a:tc>
                <a:tc>
                  <a:txBody>
                    <a:bodyPr/>
                    <a:lstStyle/>
                    <a:p>
                      <a:r>
                        <a:rPr lang="id-ID" sz="1100" dirty="0" smtClean="0">
                          <a:solidFill>
                            <a:srgbClr val="FF0000"/>
                          </a:solidFill>
                          <a:latin typeface="Candara" pitchFamily="34" charset="0"/>
                        </a:rPr>
                        <a:t>Belum</a:t>
                      </a:r>
                      <a:r>
                        <a:rPr lang="sv-SE" sz="1100" dirty="0" smtClean="0">
                          <a:solidFill>
                            <a:srgbClr val="FF0000"/>
                          </a:solidFill>
                          <a:latin typeface="Candara" pitchFamily="34" charset="0"/>
                        </a:rPr>
                        <a:t> dilakukan </a:t>
                      </a:r>
                      <a:r>
                        <a:rPr lang="sv-SE" sz="1100" dirty="0" smtClean="0">
                          <a:latin typeface="Candara" pitchFamily="34" charset="0"/>
                        </a:rPr>
                        <a:t>evaluasi yang menganalisis kemungkinan adanya pejabat yang melapor kepada lebih dari seorang atasan kepada </a:t>
                      </a:r>
                      <a:r>
                        <a:rPr lang="sv-SE" sz="1100" dirty="0" smtClean="0">
                          <a:solidFill>
                            <a:srgbClr val="FF0000"/>
                          </a:solidFill>
                          <a:latin typeface="Candara" pitchFamily="34" charset="0"/>
                        </a:rPr>
                        <a:t>seluruh </a:t>
                      </a:r>
                      <a:r>
                        <a:rPr lang="sv-SE" sz="1100" dirty="0" smtClean="0">
                          <a:latin typeface="Candara" pitchFamily="34" charset="0"/>
                        </a:rPr>
                        <a:t>unit kerja</a:t>
                      </a:r>
                    </a:p>
                  </a:txBody>
                  <a:tcPr marT="45727" marB="45727" anchor="ctr"/>
                </a:tc>
                <a:tc>
                  <a:txBody>
                    <a:bodyPr/>
                    <a:lstStyle/>
                    <a:p>
                      <a:pPr marL="228600" indent="-228600">
                        <a:buFont typeface="+mj-lt"/>
                        <a:buAutoNum type="arabicPeriod"/>
                      </a:pPr>
                      <a:r>
                        <a:rPr lang="id-ID" sz="1100" kern="1200" dirty="0" smtClean="0">
                          <a:solidFill>
                            <a:schemeClr val="dk1"/>
                          </a:solidFill>
                          <a:effectLst/>
                          <a:latin typeface="+mn-lt"/>
                          <a:ea typeface="+mn-ea"/>
                          <a:cs typeface="+mn-cs"/>
                        </a:rPr>
                        <a:t>Naskah akademik penataan organisasi</a:t>
                      </a:r>
                    </a:p>
                    <a:p>
                      <a:pPr marL="228600" indent="-228600">
                        <a:buFont typeface="+mj-lt"/>
                        <a:buAutoNum type="arabicPeriod"/>
                      </a:pPr>
                      <a:r>
                        <a:rPr lang="id-ID" sz="1100" kern="1200" dirty="0" smtClean="0">
                          <a:solidFill>
                            <a:schemeClr val="dk1"/>
                          </a:solidFill>
                          <a:effectLst/>
                          <a:latin typeface="+mn-lt"/>
                          <a:ea typeface="+mn-ea"/>
                          <a:cs typeface="+mn-cs"/>
                        </a:rPr>
                        <a:t>Laporan</a:t>
                      </a:r>
                      <a:r>
                        <a:rPr lang="id-ID" sz="1100" kern="1200" baseline="0" dirty="0" smtClean="0">
                          <a:solidFill>
                            <a:schemeClr val="dk1"/>
                          </a:solidFill>
                          <a:effectLst/>
                          <a:latin typeface="+mn-lt"/>
                          <a:ea typeface="+mn-ea"/>
                          <a:cs typeface="+mn-cs"/>
                        </a:rPr>
                        <a:t> Evaluasi Kemungkinan Pejabat yang MelaporKepada Lebih dari Satu Atasan &amp; Mekanisme Penilaian Kinerja</a:t>
                      </a:r>
                    </a:p>
                    <a:p>
                      <a:pPr marL="228600" indent="-228600">
                        <a:buFont typeface="+mj-lt"/>
                        <a:buAutoNum type="arabicPeriod"/>
                      </a:pPr>
                      <a:r>
                        <a:rPr lang="id-ID" sz="1100" kern="1200" baseline="0" dirty="0" smtClean="0">
                          <a:solidFill>
                            <a:schemeClr val="dk1"/>
                          </a:solidFill>
                          <a:effectLst/>
                          <a:latin typeface="+mn-lt"/>
                          <a:ea typeface="+mn-ea"/>
                          <a:cs typeface="+mn-cs"/>
                        </a:rPr>
                        <a:t>Laporan Evaluasi Peraturan Menteri PPN/Kepala Bappenas</a:t>
                      </a:r>
                      <a:endParaRPr lang="id-ID" sz="1100" kern="1200" dirty="0" smtClean="0">
                        <a:solidFill>
                          <a:schemeClr val="dk1"/>
                        </a:solidFill>
                        <a:effectLst/>
                        <a:latin typeface="+mn-lt"/>
                        <a:ea typeface="+mn-ea"/>
                        <a:cs typeface="+mn-cs"/>
                      </a:endParaRPr>
                    </a:p>
                  </a:txBody>
                  <a:tcPr marT="45727" marB="45727" anchor="ctr"/>
                </a:tc>
              </a:tr>
              <a:tr h="1240183">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Telah dilakukan evaluasi yang menganalisis kesesuaian struktur organisasi dengan kinerja yang akan dihasilkan</a:t>
                      </a:r>
                      <a:endParaRPr lang="id-ID" sz="1100" kern="1200" dirty="0">
                        <a:solidFill>
                          <a:schemeClr val="dk1"/>
                        </a:solidFill>
                        <a:effectLst/>
                        <a:latin typeface="Candara" pitchFamily="34" charset="0"/>
                        <a:ea typeface="+mn-ea"/>
                        <a:cs typeface="+mn-cs"/>
                      </a:endParaRPr>
                    </a:p>
                  </a:txBody>
                  <a:tcPr marT="45730" marB="45730" anchor="ctr"/>
                </a:tc>
                <a:tc>
                  <a:txBody>
                    <a:bodyPr/>
                    <a:lstStyle/>
                    <a:p>
                      <a:pPr marL="0" algn="l" defTabSz="914400" rtl="0" eaLnBrk="1" latinLnBrk="0" hangingPunct="1">
                        <a:lnSpc>
                          <a:spcPct val="80000"/>
                        </a:lnSpc>
                      </a:pPr>
                      <a:r>
                        <a:rPr lang="id-ID" sz="1100" b="0" kern="1200" dirty="0" smtClean="0">
                          <a:solidFill>
                            <a:schemeClr val="tx1"/>
                          </a:solidFill>
                          <a:effectLst/>
                          <a:latin typeface="Candara" pitchFamily="34" charset="0"/>
                          <a:ea typeface="+mn-ea"/>
                          <a:cs typeface="+mn-cs"/>
                        </a:rPr>
                        <a:t>Telah dilakukan evaluasi yang menganalisis kesesuaian struktur organisasi dengan kinerja yang akan dihasilkan kepada </a:t>
                      </a:r>
                      <a:r>
                        <a:rPr lang="id-ID" sz="1100" b="0" kern="1200" dirty="0" smtClean="0">
                          <a:solidFill>
                            <a:srgbClr val="FF0000"/>
                          </a:solidFill>
                          <a:effectLst/>
                          <a:latin typeface="Candara" pitchFamily="34" charset="0"/>
                          <a:ea typeface="+mn-ea"/>
                          <a:cs typeface="+mn-cs"/>
                        </a:rPr>
                        <a:t>seluruh</a:t>
                      </a:r>
                      <a:r>
                        <a:rPr lang="id-ID" sz="1100" b="0" kern="1200" dirty="0" smtClean="0">
                          <a:solidFill>
                            <a:schemeClr val="tx1"/>
                          </a:solidFill>
                          <a:effectLst/>
                          <a:latin typeface="Candara" pitchFamily="34" charset="0"/>
                          <a:ea typeface="+mn-ea"/>
                          <a:cs typeface="+mn-cs"/>
                        </a:rPr>
                        <a:t> unit kerja (A)</a:t>
                      </a:r>
                      <a:endParaRPr lang="id-ID" sz="1100" kern="1200" dirty="0" smtClean="0">
                        <a:solidFill>
                          <a:schemeClr val="dk1"/>
                        </a:solidFill>
                        <a:effectLst/>
                        <a:latin typeface="Candara" pitchFamily="34" charset="0"/>
                        <a:ea typeface="+mn-ea"/>
                        <a:cs typeface="+mn-cs"/>
                      </a:endParaRPr>
                    </a:p>
                  </a:txBody>
                  <a:tcPr marT="45730" marB="45730" anchor="ctr"/>
                </a:tc>
                <a:tc>
                  <a:txBody>
                    <a:bodyPr/>
                    <a:lstStyle/>
                    <a:p>
                      <a:pPr marL="0" algn="l" defTabSz="914400" rtl="0" eaLnBrk="1" latinLnBrk="0" hangingPunct="1">
                        <a:lnSpc>
                          <a:spcPct val="80000"/>
                        </a:lnSpc>
                      </a:pPr>
                      <a:r>
                        <a:rPr lang="sv-SE" sz="1100" kern="1200" dirty="0" smtClean="0">
                          <a:solidFill>
                            <a:schemeClr val="tx1"/>
                          </a:solidFill>
                          <a:effectLst/>
                          <a:latin typeface="Candara" pitchFamily="34" charset="0"/>
                          <a:ea typeface="+mn-ea"/>
                          <a:cs typeface="+mn-cs"/>
                        </a:rPr>
                        <a:t>Telah dilakukan evaluasi yang menganalisis kesesuaian struktur organisasi dengan kinerja yang akan dihasilkan kepada </a:t>
                      </a:r>
                      <a:r>
                        <a:rPr lang="sv-SE" sz="1100" kern="1200" dirty="0" smtClean="0">
                          <a:solidFill>
                            <a:srgbClr val="FF0000"/>
                          </a:solidFill>
                          <a:effectLst/>
                          <a:latin typeface="Candara" pitchFamily="34" charset="0"/>
                          <a:ea typeface="+mn-ea"/>
                          <a:cs typeface="+mn-cs"/>
                        </a:rPr>
                        <a:t>sebagian</a:t>
                      </a:r>
                      <a:r>
                        <a:rPr lang="sv-SE" sz="1100" kern="1200" dirty="0" smtClean="0">
                          <a:solidFill>
                            <a:schemeClr val="tx1"/>
                          </a:solidFill>
                          <a:effectLst/>
                          <a:latin typeface="Candara" pitchFamily="34" charset="0"/>
                          <a:ea typeface="+mn-ea"/>
                          <a:cs typeface="+mn-cs"/>
                        </a:rPr>
                        <a:t> unit kerja</a:t>
                      </a:r>
                      <a:r>
                        <a:rPr lang="id-ID" sz="1100" kern="1200" dirty="0" smtClean="0">
                          <a:solidFill>
                            <a:schemeClr val="tx1"/>
                          </a:solidFill>
                          <a:effectLst/>
                          <a:latin typeface="Candara" pitchFamily="34" charset="0"/>
                          <a:ea typeface="+mn-ea"/>
                          <a:cs typeface="+mn-cs"/>
                        </a:rPr>
                        <a:t> (B)</a:t>
                      </a:r>
                      <a:endParaRPr lang="id-ID" sz="1100" kern="1200" dirty="0" smtClean="0">
                        <a:solidFill>
                          <a:schemeClr val="dk1"/>
                        </a:solidFill>
                        <a:effectLst/>
                        <a:latin typeface="Candara" pitchFamily="34" charset="0"/>
                        <a:ea typeface="+mn-ea"/>
                        <a:cs typeface="+mn-cs"/>
                      </a:endParaRPr>
                    </a:p>
                  </a:txBody>
                  <a:tcPr marT="45730" marB="45730" anchor="ctr"/>
                </a:tc>
                <a:tc>
                  <a:txBody>
                    <a:bodyPr/>
                    <a:lstStyle/>
                    <a:p>
                      <a:pPr marL="0" algn="l" defTabSz="914400" rtl="0" eaLnBrk="1" latinLnBrk="0" hangingPunct="1">
                        <a:lnSpc>
                          <a:spcPct val="80000"/>
                        </a:lnSpc>
                      </a:pPr>
                      <a:r>
                        <a:rPr lang="id-ID" sz="1100" b="0" kern="1200" dirty="0" smtClean="0">
                          <a:solidFill>
                            <a:srgbClr val="FF0000"/>
                          </a:solidFill>
                          <a:effectLst/>
                          <a:latin typeface="Candara" pitchFamily="34" charset="0"/>
                          <a:ea typeface="+mn-ea"/>
                          <a:cs typeface="+mn-cs"/>
                        </a:rPr>
                        <a:t>Belum</a:t>
                      </a:r>
                      <a:r>
                        <a:rPr lang="id-ID" sz="1100" b="0" kern="1200" baseline="0" dirty="0" smtClean="0">
                          <a:solidFill>
                            <a:srgbClr val="FF0000"/>
                          </a:solidFill>
                          <a:effectLst/>
                          <a:latin typeface="Candara" pitchFamily="34" charset="0"/>
                          <a:ea typeface="+mn-ea"/>
                          <a:cs typeface="+mn-cs"/>
                        </a:rPr>
                        <a:t> </a:t>
                      </a:r>
                      <a:r>
                        <a:rPr lang="id-ID" sz="1100" b="0" kern="1200" dirty="0" smtClean="0">
                          <a:solidFill>
                            <a:srgbClr val="FF0000"/>
                          </a:solidFill>
                          <a:effectLst/>
                          <a:latin typeface="Candara" pitchFamily="34" charset="0"/>
                          <a:ea typeface="+mn-ea"/>
                          <a:cs typeface="+mn-cs"/>
                        </a:rPr>
                        <a:t>dilakukan </a:t>
                      </a:r>
                      <a:r>
                        <a:rPr lang="id-ID" sz="1100" b="0" kern="1200" dirty="0" smtClean="0">
                          <a:solidFill>
                            <a:schemeClr val="tx1"/>
                          </a:solidFill>
                          <a:effectLst/>
                          <a:latin typeface="Candara" pitchFamily="34" charset="0"/>
                          <a:ea typeface="+mn-ea"/>
                          <a:cs typeface="+mn-cs"/>
                        </a:rPr>
                        <a:t>evaluasi yang menganalisis kesesuaian struktur organisasi dengan kinerja yang akan dihasilkan kepada </a:t>
                      </a:r>
                      <a:r>
                        <a:rPr lang="id-ID" sz="1100" b="0" kern="1200" dirty="0" smtClean="0">
                          <a:solidFill>
                            <a:srgbClr val="FF0000"/>
                          </a:solidFill>
                          <a:effectLst/>
                          <a:latin typeface="Candara" pitchFamily="34" charset="0"/>
                          <a:ea typeface="+mn-ea"/>
                          <a:cs typeface="+mn-cs"/>
                        </a:rPr>
                        <a:t>seluruh</a:t>
                      </a:r>
                      <a:r>
                        <a:rPr lang="id-ID" sz="1100" b="0" kern="1200" dirty="0" smtClean="0">
                          <a:solidFill>
                            <a:schemeClr val="tx1"/>
                          </a:solidFill>
                          <a:effectLst/>
                          <a:latin typeface="Candara" pitchFamily="34" charset="0"/>
                          <a:ea typeface="+mn-ea"/>
                          <a:cs typeface="+mn-cs"/>
                        </a:rPr>
                        <a:t> unit kerja </a:t>
                      </a:r>
                      <a:endParaRPr lang="id-ID" sz="1100" kern="1200" dirty="0" smtClean="0">
                        <a:solidFill>
                          <a:schemeClr val="dk1"/>
                        </a:solidFill>
                        <a:effectLst/>
                        <a:latin typeface="Candara" pitchFamily="34" charset="0"/>
                        <a:ea typeface="+mn-ea"/>
                        <a:cs typeface="+mn-cs"/>
                      </a:endParaRPr>
                    </a:p>
                  </a:txBody>
                  <a:tcPr marT="45730" marB="45730" anchor="ctr"/>
                </a:tc>
                <a:tc>
                  <a:txBody>
                    <a:bodyPr/>
                    <a:lstStyle/>
                    <a:p>
                      <a:pPr marL="177800" lvl="0" indent="-177800">
                        <a:buFont typeface="+mj-lt"/>
                        <a:buAutoNum type="arabicPeriod"/>
                      </a:pPr>
                      <a:r>
                        <a:rPr lang="id-ID" sz="1100" kern="1200" dirty="0" smtClean="0">
                          <a:solidFill>
                            <a:schemeClr val="dk1"/>
                          </a:solidFill>
                          <a:effectLst/>
                          <a:latin typeface="+mn-lt"/>
                          <a:ea typeface="+mn-ea"/>
                          <a:cs typeface="+mn-cs"/>
                        </a:rPr>
                        <a:t>Laporan Kinerja Bappenas</a:t>
                      </a:r>
                    </a:p>
                    <a:p>
                      <a:pPr marL="177800" lvl="0" indent="-177800">
                        <a:buFont typeface="+mj-lt"/>
                        <a:buAutoNum type="arabicPeriod"/>
                      </a:pPr>
                      <a:r>
                        <a:rPr lang="id-ID" sz="1100" kern="1200" dirty="0" smtClean="0">
                          <a:solidFill>
                            <a:schemeClr val="dk1"/>
                          </a:solidFill>
                          <a:effectLst/>
                          <a:latin typeface="+mn-lt"/>
                          <a:ea typeface="+mn-ea"/>
                          <a:cs typeface="+mn-cs"/>
                        </a:rPr>
                        <a:t>Undangan tentang Perjanjian Kinerja</a:t>
                      </a:r>
                    </a:p>
                    <a:p>
                      <a:pPr marL="177800" indent="-177800">
                        <a:buFont typeface="+mj-lt"/>
                        <a:buAutoNum type="arabicPeriod"/>
                      </a:pPr>
                      <a:r>
                        <a:rPr lang="id-ID" sz="1100" kern="1200" dirty="0" smtClean="0">
                          <a:solidFill>
                            <a:schemeClr val="dk1"/>
                          </a:solidFill>
                          <a:effectLst/>
                          <a:latin typeface="+mn-lt"/>
                          <a:ea typeface="+mn-ea"/>
                          <a:cs typeface="+mn-cs"/>
                        </a:rPr>
                        <a:t>Laporan Kajian Evaluasi Struktur Eselon-1 Bappenas</a:t>
                      </a:r>
                      <a:endParaRPr lang="id-ID" sz="1100" kern="1200" dirty="0">
                        <a:solidFill>
                          <a:schemeClr val="dk1"/>
                        </a:solidFill>
                        <a:effectLst/>
                        <a:latin typeface="+mn-lt"/>
                        <a:ea typeface="+mn-ea"/>
                        <a:cs typeface="+mn-cs"/>
                      </a:endParaRPr>
                    </a:p>
                  </a:txBody>
                  <a:tcPr marT="45730" marB="45730" anchor="ctr"/>
                </a:tc>
              </a:tr>
              <a:tr h="1517245">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Telah dilakukan evaluasi atas kesesuaian struktur organisasi dengan mandat</a:t>
                      </a:r>
                      <a:endParaRPr lang="id-ID" sz="1100" kern="1200" dirty="0">
                        <a:solidFill>
                          <a:schemeClr val="dk1"/>
                        </a:solidFill>
                        <a:effectLst/>
                        <a:latin typeface="Candara" pitchFamily="34" charset="0"/>
                        <a:ea typeface="+mn-ea"/>
                        <a:cs typeface="+mn-cs"/>
                      </a:endParaRPr>
                    </a:p>
                  </a:txBody>
                  <a:tcPr marT="45730" marB="45730" anchor="ctr"/>
                </a:tc>
                <a:tc>
                  <a:txBody>
                    <a:bodyPr/>
                    <a:lstStyle/>
                    <a:p>
                      <a:r>
                        <a:rPr lang="id-ID" sz="1100" b="0" dirty="0" smtClean="0">
                          <a:solidFill>
                            <a:schemeClr val="tx1"/>
                          </a:solidFill>
                          <a:latin typeface="Candara" pitchFamily="34" charset="0"/>
                        </a:rPr>
                        <a:t>Telah dilakukan evaluasi  atas kesesuaian struktur organisasi dengan mandat kepada</a:t>
                      </a:r>
                      <a:r>
                        <a:rPr lang="id-ID" sz="1100" b="0" dirty="0" smtClean="0">
                          <a:solidFill>
                            <a:srgbClr val="FF0000"/>
                          </a:solidFill>
                          <a:latin typeface="Candara" pitchFamily="34" charset="0"/>
                        </a:rPr>
                        <a:t> seluruh</a:t>
                      </a:r>
                      <a:r>
                        <a:rPr lang="id-ID" sz="1100" b="0" dirty="0" smtClean="0">
                          <a:solidFill>
                            <a:schemeClr val="tx1"/>
                          </a:solidFill>
                          <a:latin typeface="Candara" pitchFamily="34" charset="0"/>
                        </a:rPr>
                        <a:t> unit kerja (A)</a:t>
                      </a:r>
                      <a:endParaRPr lang="id-ID" sz="1100" b="0" dirty="0">
                        <a:latin typeface="Candara" pitchFamily="34" charset="0"/>
                      </a:endParaRPr>
                    </a:p>
                  </a:txBody>
                  <a:tcPr marT="45730" marB="45730" anchor="ctr"/>
                </a:tc>
                <a:tc>
                  <a:txBody>
                    <a:bodyPr/>
                    <a:lstStyle/>
                    <a:p>
                      <a:r>
                        <a:rPr lang="id-ID" sz="1100" dirty="0" smtClean="0">
                          <a:solidFill>
                            <a:schemeClr val="tx1"/>
                          </a:solidFill>
                          <a:latin typeface="Candara" pitchFamily="34" charset="0"/>
                        </a:rPr>
                        <a:t>Telah dilakukan evaluasi  atas kesesuaian struktur organisasi dengan mandat kepada</a:t>
                      </a:r>
                      <a:r>
                        <a:rPr lang="id-ID" sz="1100" dirty="0" smtClean="0">
                          <a:solidFill>
                            <a:srgbClr val="FF0000"/>
                          </a:solidFill>
                          <a:latin typeface="Candara" pitchFamily="34" charset="0"/>
                        </a:rPr>
                        <a:t> sebagian</a:t>
                      </a:r>
                      <a:r>
                        <a:rPr lang="id-ID" sz="1100" dirty="0" smtClean="0">
                          <a:solidFill>
                            <a:schemeClr val="tx1"/>
                          </a:solidFill>
                          <a:latin typeface="Candara" pitchFamily="34" charset="0"/>
                        </a:rPr>
                        <a:t> unit kerja</a:t>
                      </a:r>
                      <a:r>
                        <a:rPr lang="id-ID" sz="1100" dirty="0" smtClean="0">
                          <a:solidFill>
                            <a:srgbClr val="FF0000"/>
                          </a:solidFill>
                          <a:latin typeface="Candara" pitchFamily="34" charset="0"/>
                        </a:rPr>
                        <a:t> </a:t>
                      </a:r>
                      <a:r>
                        <a:rPr lang="id-ID" sz="1100" dirty="0" smtClean="0">
                          <a:latin typeface="Candara" pitchFamily="34" charset="0"/>
                        </a:rPr>
                        <a:t>(B)</a:t>
                      </a:r>
                      <a:endParaRPr lang="id-ID" sz="1100" dirty="0">
                        <a:latin typeface="Candara" pitchFamily="34" charset="0"/>
                      </a:endParaRPr>
                    </a:p>
                  </a:txBody>
                  <a:tcPr marT="45730" marB="45730" anchor="ctr"/>
                </a:tc>
                <a:tc>
                  <a:txBody>
                    <a:bodyPr/>
                    <a:lstStyle/>
                    <a:p>
                      <a:r>
                        <a:rPr lang="id-ID" sz="1100" b="0" dirty="0" smtClean="0">
                          <a:solidFill>
                            <a:srgbClr val="FF0000"/>
                          </a:solidFill>
                          <a:latin typeface="Candara" pitchFamily="34" charset="0"/>
                        </a:rPr>
                        <a:t>Belum</a:t>
                      </a:r>
                      <a:r>
                        <a:rPr lang="id-ID" sz="1100" b="0" baseline="0" dirty="0" smtClean="0">
                          <a:solidFill>
                            <a:srgbClr val="FF0000"/>
                          </a:solidFill>
                          <a:latin typeface="Candara" pitchFamily="34" charset="0"/>
                        </a:rPr>
                        <a:t> </a:t>
                      </a:r>
                      <a:r>
                        <a:rPr lang="id-ID" sz="1100" b="0" dirty="0" smtClean="0">
                          <a:solidFill>
                            <a:srgbClr val="FF0000"/>
                          </a:solidFill>
                          <a:latin typeface="Candara" pitchFamily="34" charset="0"/>
                        </a:rPr>
                        <a:t>dilakukan </a:t>
                      </a:r>
                      <a:r>
                        <a:rPr lang="id-ID" sz="1100" b="0" dirty="0" smtClean="0">
                          <a:solidFill>
                            <a:schemeClr val="tx1"/>
                          </a:solidFill>
                          <a:latin typeface="Candara" pitchFamily="34" charset="0"/>
                        </a:rPr>
                        <a:t>evaluasi  atas kesesuaian struktur organisasi dengan mandat kepada</a:t>
                      </a:r>
                      <a:r>
                        <a:rPr lang="id-ID" sz="1100" b="0" dirty="0" smtClean="0">
                          <a:solidFill>
                            <a:srgbClr val="FF0000"/>
                          </a:solidFill>
                          <a:latin typeface="Candara" pitchFamily="34" charset="0"/>
                        </a:rPr>
                        <a:t> seluruh</a:t>
                      </a:r>
                      <a:r>
                        <a:rPr lang="id-ID" sz="1100" b="0" dirty="0" smtClean="0">
                          <a:solidFill>
                            <a:schemeClr val="tx1"/>
                          </a:solidFill>
                          <a:latin typeface="Candara" pitchFamily="34" charset="0"/>
                        </a:rPr>
                        <a:t> unit kerja </a:t>
                      </a:r>
                      <a:endParaRPr lang="id-ID" sz="1100" b="0" dirty="0">
                        <a:latin typeface="Candara" pitchFamily="34" charset="0"/>
                      </a:endParaRPr>
                    </a:p>
                  </a:txBody>
                  <a:tcPr marT="45730" marB="45730" anchor="ctr"/>
                </a:tc>
                <a:tc>
                  <a:txBody>
                    <a:bodyPr/>
                    <a:lstStyle/>
                    <a:p>
                      <a:pPr marL="177800" lvl="0" indent="-177800">
                        <a:buFont typeface="+mj-lt"/>
                        <a:buAutoNum type="arabicPeriod"/>
                      </a:pPr>
                      <a:r>
                        <a:rPr lang="id-ID" sz="1100" kern="1200" dirty="0" smtClean="0">
                          <a:solidFill>
                            <a:schemeClr val="dk1"/>
                          </a:solidFill>
                          <a:effectLst/>
                          <a:latin typeface="+mn-lt"/>
                          <a:ea typeface="+mn-ea"/>
                          <a:cs typeface="+mn-cs"/>
                        </a:rPr>
                        <a:t>Permen PPN 3 Tahun 2014 SOTK</a:t>
                      </a:r>
                    </a:p>
                    <a:p>
                      <a:pPr marL="177800" lvl="0" indent="-177800">
                        <a:buFont typeface="+mj-lt"/>
                        <a:buAutoNum type="arabicPeriod"/>
                      </a:pPr>
                      <a:r>
                        <a:rPr lang="id-ID" sz="1100" kern="1200" dirty="0" smtClean="0">
                          <a:solidFill>
                            <a:schemeClr val="dk1"/>
                          </a:solidFill>
                          <a:effectLst/>
                          <a:latin typeface="+mn-lt"/>
                          <a:ea typeface="+mn-ea"/>
                          <a:cs typeface="+mn-cs"/>
                        </a:rPr>
                        <a:t>Permen PPN 6 Tahun 2014 ULP</a:t>
                      </a:r>
                    </a:p>
                    <a:p>
                      <a:pPr marL="177800" lvl="0" indent="-177800">
                        <a:buFont typeface="+mj-lt"/>
                        <a:buAutoNum type="arabicPeriod"/>
                      </a:pPr>
                      <a:r>
                        <a:rPr lang="en-US" sz="1100" kern="1200" dirty="0" err="1" smtClean="0">
                          <a:solidFill>
                            <a:schemeClr val="dk1"/>
                          </a:solidFill>
                          <a:effectLst/>
                          <a:latin typeface="+mn-lt"/>
                          <a:ea typeface="+mn-ea"/>
                          <a:cs typeface="+mn-cs"/>
                        </a:rPr>
                        <a:t>Laporan</a:t>
                      </a:r>
                      <a:r>
                        <a:rPr lang="id-ID" sz="1100" kern="1200" dirty="0" smtClean="0">
                          <a:solidFill>
                            <a:schemeClr val="dk1"/>
                          </a:solidFill>
                          <a:effectLst/>
                          <a:latin typeface="+mn-lt"/>
                          <a:ea typeface="+mn-ea"/>
                          <a:cs typeface="+mn-cs"/>
                        </a:rPr>
                        <a:t> Kajian  Evaluasi Struktur Organisasi Es-1</a:t>
                      </a:r>
                    </a:p>
                    <a:p>
                      <a:pPr marL="177800" lvl="0" indent="-177800">
                        <a:buFont typeface="+mj-lt"/>
                        <a:buAutoNum type="arabicPeriod"/>
                      </a:pPr>
                      <a:r>
                        <a:rPr lang="en-US" sz="1100" kern="1200" dirty="0" err="1" smtClean="0">
                          <a:solidFill>
                            <a:schemeClr val="dk1"/>
                          </a:solidFill>
                          <a:effectLst/>
                          <a:latin typeface="+mn-lt"/>
                          <a:ea typeface="+mn-ea"/>
                          <a:cs typeface="+mn-cs"/>
                        </a:rPr>
                        <a:t>Inpres</a:t>
                      </a:r>
                      <a:r>
                        <a:rPr lang="en-US" sz="1100" kern="1200" dirty="0" smtClean="0">
                          <a:solidFill>
                            <a:schemeClr val="dk1"/>
                          </a:solidFill>
                          <a:effectLst/>
                          <a:latin typeface="+mn-lt"/>
                          <a:ea typeface="+mn-ea"/>
                          <a:cs typeface="+mn-cs"/>
                        </a:rPr>
                        <a:t> No 1/2015 </a:t>
                      </a:r>
                      <a:r>
                        <a:rPr lang="en-US" sz="1100" kern="1200" dirty="0" err="1" smtClean="0">
                          <a:solidFill>
                            <a:schemeClr val="dk1"/>
                          </a:solidFill>
                          <a:effectLst/>
                          <a:latin typeface="+mn-lt"/>
                          <a:ea typeface="+mn-ea"/>
                          <a:cs typeface="+mn-cs"/>
                        </a:rPr>
                        <a:t>tentang</a:t>
                      </a:r>
                      <a:r>
                        <a:rPr lang="en-US" sz="1100" kern="1200" dirty="0" smtClean="0">
                          <a:solidFill>
                            <a:schemeClr val="dk1"/>
                          </a:solidFill>
                          <a:effectLst/>
                          <a:latin typeface="+mn-lt"/>
                          <a:ea typeface="+mn-ea"/>
                          <a:cs typeface="+mn-cs"/>
                        </a:rPr>
                        <a:t> </a:t>
                      </a:r>
                      <a:r>
                        <a:rPr lang="en-US" sz="1100" kern="1200" dirty="0" err="1" smtClean="0">
                          <a:solidFill>
                            <a:schemeClr val="dk1"/>
                          </a:solidFill>
                          <a:effectLst/>
                          <a:latin typeface="+mn-lt"/>
                          <a:ea typeface="+mn-ea"/>
                          <a:cs typeface="+mn-cs"/>
                        </a:rPr>
                        <a:t>percepatan</a:t>
                      </a:r>
                      <a:r>
                        <a:rPr lang="en-US" sz="1100" kern="1200" dirty="0" smtClean="0">
                          <a:solidFill>
                            <a:schemeClr val="dk1"/>
                          </a:solidFill>
                          <a:effectLst/>
                          <a:latin typeface="+mn-lt"/>
                          <a:ea typeface="+mn-ea"/>
                          <a:cs typeface="+mn-cs"/>
                        </a:rPr>
                        <a:t> </a:t>
                      </a:r>
                      <a:r>
                        <a:rPr lang="en-US" sz="1100" kern="1200" dirty="0" err="1" smtClean="0">
                          <a:solidFill>
                            <a:schemeClr val="dk1"/>
                          </a:solidFill>
                          <a:effectLst/>
                          <a:latin typeface="+mn-lt"/>
                          <a:ea typeface="+mn-ea"/>
                          <a:cs typeface="+mn-cs"/>
                        </a:rPr>
                        <a:t>pengadaaan</a:t>
                      </a:r>
                      <a:r>
                        <a:rPr lang="en-US" sz="1100" kern="1200" dirty="0" smtClean="0">
                          <a:solidFill>
                            <a:schemeClr val="dk1"/>
                          </a:solidFill>
                          <a:effectLst/>
                          <a:latin typeface="+mn-lt"/>
                          <a:ea typeface="+mn-ea"/>
                          <a:cs typeface="+mn-cs"/>
                        </a:rPr>
                        <a:t> </a:t>
                      </a:r>
                      <a:r>
                        <a:rPr lang="en-US" sz="1100" kern="1200" dirty="0" err="1" smtClean="0">
                          <a:solidFill>
                            <a:schemeClr val="dk1"/>
                          </a:solidFill>
                          <a:effectLst/>
                          <a:latin typeface="+mn-lt"/>
                          <a:ea typeface="+mn-ea"/>
                          <a:cs typeface="+mn-cs"/>
                        </a:rPr>
                        <a:t>barang</a:t>
                      </a:r>
                      <a:r>
                        <a:rPr lang="en-US" sz="1100" kern="1200" dirty="0" smtClean="0">
                          <a:solidFill>
                            <a:schemeClr val="dk1"/>
                          </a:solidFill>
                          <a:effectLst/>
                          <a:latin typeface="+mn-lt"/>
                          <a:ea typeface="+mn-ea"/>
                          <a:cs typeface="+mn-cs"/>
                        </a:rPr>
                        <a:t>/</a:t>
                      </a:r>
                      <a:r>
                        <a:rPr lang="en-US" sz="1100" kern="1200" dirty="0" err="1" smtClean="0">
                          <a:solidFill>
                            <a:schemeClr val="dk1"/>
                          </a:solidFill>
                          <a:effectLst/>
                          <a:latin typeface="+mn-lt"/>
                          <a:ea typeface="+mn-ea"/>
                          <a:cs typeface="+mn-cs"/>
                        </a:rPr>
                        <a:t>jasa</a:t>
                      </a:r>
                      <a:r>
                        <a:rPr lang="en-US" sz="1100" kern="1200" dirty="0" smtClean="0">
                          <a:solidFill>
                            <a:schemeClr val="dk1"/>
                          </a:solidFill>
                          <a:effectLst/>
                          <a:latin typeface="+mn-lt"/>
                          <a:ea typeface="+mn-ea"/>
                          <a:cs typeface="+mn-cs"/>
                        </a:rPr>
                        <a:t> </a:t>
                      </a:r>
                      <a:r>
                        <a:rPr lang="en-US" sz="1100" kern="1200" dirty="0" err="1" smtClean="0">
                          <a:solidFill>
                            <a:schemeClr val="dk1"/>
                          </a:solidFill>
                          <a:effectLst/>
                          <a:latin typeface="+mn-lt"/>
                          <a:ea typeface="+mn-ea"/>
                          <a:cs typeface="+mn-cs"/>
                        </a:rPr>
                        <a:t>pemerintah</a:t>
                      </a:r>
                      <a:endParaRPr lang="id-ID" sz="1100" kern="1200" dirty="0" smtClean="0">
                        <a:solidFill>
                          <a:schemeClr val="dk1"/>
                        </a:solidFill>
                        <a:effectLst/>
                        <a:latin typeface="+mn-lt"/>
                        <a:ea typeface="+mn-ea"/>
                        <a:cs typeface="+mn-cs"/>
                      </a:endParaRPr>
                    </a:p>
                    <a:p>
                      <a:pPr marL="177800" indent="-177800">
                        <a:buFont typeface="+mj-lt"/>
                        <a:buAutoNum type="arabicPeriod"/>
                      </a:pPr>
                      <a:r>
                        <a:rPr lang="id-ID" sz="1100" kern="1200" dirty="0" smtClean="0">
                          <a:solidFill>
                            <a:schemeClr val="dk1"/>
                          </a:solidFill>
                          <a:effectLst/>
                          <a:latin typeface="+mn-lt"/>
                          <a:ea typeface="+mn-ea"/>
                          <a:cs typeface="+mn-cs"/>
                        </a:rPr>
                        <a:t>Renstra Bappenas 2015-2019</a:t>
                      </a:r>
                      <a:endParaRPr lang="id-ID" sz="1100" kern="1200" dirty="0">
                        <a:solidFill>
                          <a:schemeClr val="dk1"/>
                        </a:solidFill>
                        <a:effectLst/>
                        <a:latin typeface="+mn-lt"/>
                        <a:ea typeface="+mn-ea"/>
                        <a:cs typeface="+mn-cs"/>
                      </a:endParaRPr>
                    </a:p>
                  </a:txBody>
                  <a:tcPr marT="45730" marB="45730" anchor="ctr"/>
                </a:tc>
              </a:tr>
            </a:tbl>
          </a:graphicData>
        </a:graphic>
      </p:graphicFrame>
      <p:sp>
        <p:nvSpPr>
          <p:cNvPr id="6" name="Rounded Rectangle 5"/>
          <p:cNvSpPr/>
          <p:nvPr/>
        </p:nvSpPr>
        <p:spPr>
          <a:xfrm>
            <a:off x="8382000" y="60960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2/2</a:t>
            </a:r>
            <a:endParaRPr lang="id-ID" sz="1600" dirty="0">
              <a:solidFill>
                <a:schemeClr val="tx1"/>
              </a:solidFill>
            </a:endParaRPr>
          </a:p>
        </p:txBody>
      </p:sp>
    </p:spTree>
    <p:extLst>
      <p:ext uri="{BB962C8B-B14F-4D97-AF65-F5344CB8AC3E}">
        <p14:creationId xmlns:p14="http://schemas.microsoft.com/office/powerpoint/2010/main" val="2776165223"/>
      </p:ext>
    </p:extLst>
  </p:cSld>
  <p:clrMapOvr>
    <a:masterClrMapping/>
  </p:clrMapOvr>
  <p:transition>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98848" y="304800"/>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PENATAAN TATA LAKSANA</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718009342"/>
              </p:ext>
            </p:extLst>
          </p:nvPr>
        </p:nvGraphicFramePr>
        <p:xfrm>
          <a:off x="112713" y="1023834"/>
          <a:ext cx="8906175" cy="5757966"/>
        </p:xfrm>
        <a:graphic>
          <a:graphicData uri="http://schemas.openxmlformats.org/drawingml/2006/table">
            <a:tbl>
              <a:tblPr firstRow="1" bandRow="1">
                <a:tableStyleId>{6E25E649-3F16-4E02-A733-19D2CDBF48F0}</a:tableStyleId>
              </a:tblPr>
              <a:tblGrid>
                <a:gridCol w="1555026"/>
                <a:gridCol w="1482638"/>
                <a:gridCol w="1677511"/>
                <a:gridCol w="1471119"/>
                <a:gridCol w="2719881"/>
              </a:tblGrid>
              <a:tr h="387024">
                <a:tc>
                  <a:txBody>
                    <a:bodyPr/>
                    <a:lstStyle/>
                    <a:p>
                      <a:pPr algn="ctr"/>
                      <a:r>
                        <a:rPr lang="id-ID" sz="1050" dirty="0" smtClean="0">
                          <a:latin typeface="Candara" pitchFamily="34" charset="0"/>
                        </a:rPr>
                        <a:t>Area Perubahan</a:t>
                      </a:r>
                      <a:endParaRPr lang="id-ID" sz="1050" dirty="0">
                        <a:latin typeface="Candara" pitchFamily="34" charset="0"/>
                      </a:endParaRPr>
                    </a:p>
                  </a:txBody>
                  <a:tcPr marT="45716" marB="45716" anchor="ctr"/>
                </a:tc>
                <a:tc>
                  <a:txBody>
                    <a:bodyPr/>
                    <a:lstStyle/>
                    <a:p>
                      <a:pPr algn="ctr"/>
                      <a:r>
                        <a:rPr lang="id-ID" sz="1050" dirty="0" smtClean="0">
                          <a:latin typeface="Candara" pitchFamily="34" charset="0"/>
                        </a:rPr>
                        <a:t>Hasil Self Assessment</a:t>
                      </a:r>
                    </a:p>
                    <a:p>
                      <a:pPr algn="ctr"/>
                      <a:r>
                        <a:rPr lang="id-ID" sz="1050" dirty="0" smtClean="0">
                          <a:latin typeface="Candara" pitchFamily="34" charset="0"/>
                        </a:rPr>
                        <a:t>2016</a:t>
                      </a:r>
                      <a:endParaRPr lang="id-ID" sz="1050" dirty="0">
                        <a:latin typeface="Candara" pitchFamily="34" charset="0"/>
                      </a:endParaRPr>
                    </a:p>
                  </a:txBody>
                  <a:tcPr marT="45716" marB="45716"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50" dirty="0" smtClean="0">
                          <a:latin typeface="Candara" pitchFamily="34" charset="0"/>
                        </a:rPr>
                        <a:t>Hasil Penilaian</a:t>
                      </a:r>
                      <a:r>
                        <a:rPr lang="id-ID" sz="105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050" baseline="0" dirty="0" smtClean="0">
                          <a:latin typeface="Candara" pitchFamily="34" charset="0"/>
                        </a:rPr>
                        <a:t>Tim Menpan </a:t>
                      </a:r>
                      <a:r>
                        <a:rPr lang="id-ID" sz="1050" dirty="0" smtClean="0">
                          <a:latin typeface="Candara" pitchFamily="34" charset="0"/>
                        </a:rPr>
                        <a:t>2015</a:t>
                      </a:r>
                      <a:endParaRPr lang="id-ID" sz="1050" dirty="0">
                        <a:latin typeface="Candara" pitchFamily="34" charset="0"/>
                      </a:endParaRPr>
                    </a:p>
                  </a:txBody>
                  <a:tcPr marT="45716" marB="45716" anchor="ctr"/>
                </a:tc>
                <a:tc>
                  <a:txBody>
                    <a:bodyPr/>
                    <a:lstStyle/>
                    <a:p>
                      <a:pPr algn="ctr"/>
                      <a:r>
                        <a:rPr lang="id-ID" sz="1050" dirty="0" smtClean="0">
                          <a:latin typeface="Candara" pitchFamily="34" charset="0"/>
                        </a:rPr>
                        <a:t>Gap Penilaian</a:t>
                      </a:r>
                      <a:endParaRPr lang="id-ID" sz="1050" dirty="0">
                        <a:latin typeface="Candara" pitchFamily="34" charset="0"/>
                      </a:endParaRPr>
                    </a:p>
                  </a:txBody>
                  <a:tcPr marT="45716" marB="45716" anchor="ctr"/>
                </a:tc>
                <a:tc>
                  <a:txBody>
                    <a:bodyPr/>
                    <a:lstStyle/>
                    <a:p>
                      <a:pPr algn="ctr"/>
                      <a:r>
                        <a:rPr lang="id-ID" sz="1050" dirty="0" smtClean="0">
                          <a:latin typeface="Candara" pitchFamily="34" charset="0"/>
                        </a:rPr>
                        <a:t>Dokumen yang</a:t>
                      </a:r>
                      <a:r>
                        <a:rPr lang="id-ID" sz="1050" baseline="0" dirty="0" smtClean="0">
                          <a:latin typeface="Candara" pitchFamily="34" charset="0"/>
                        </a:rPr>
                        <a:t> sudah disubmit</a:t>
                      </a:r>
                      <a:endParaRPr lang="id-ID" sz="1050" dirty="0">
                        <a:latin typeface="Candara" pitchFamily="34" charset="0"/>
                      </a:endParaRPr>
                    </a:p>
                  </a:txBody>
                  <a:tcPr marT="45716" marB="45716" anchor="ctr"/>
                </a:tc>
              </a:tr>
              <a:tr h="332005">
                <a:tc gridSpan="5">
                  <a:txBody>
                    <a:bodyPr/>
                    <a:lstStyle/>
                    <a:p>
                      <a:pPr algn="l">
                        <a:lnSpc>
                          <a:spcPct val="80000"/>
                        </a:lnSpc>
                      </a:pPr>
                      <a:r>
                        <a:rPr lang="id-ID" sz="1050" b="1" dirty="0" smtClean="0">
                          <a:latin typeface="Candara" pitchFamily="34" charset="0"/>
                        </a:rPr>
                        <a:t>Proses Bisnis dan Prosedur Operasional Kegiatan</a:t>
                      </a:r>
                      <a:r>
                        <a:rPr lang="id-ID" sz="1050" b="1" baseline="0" dirty="0" smtClean="0">
                          <a:latin typeface="Candara" pitchFamily="34" charset="0"/>
                        </a:rPr>
                        <a:t> Utama</a:t>
                      </a:r>
                      <a:endParaRPr lang="id-ID" sz="1050" b="1" dirty="0">
                        <a:latin typeface="Candara" pitchFamily="34" charset="0"/>
                      </a:endParaRPr>
                    </a:p>
                  </a:txBody>
                  <a:tcPr marT="45716" marB="45716" anchor="ctr"/>
                </a:tc>
                <a:tc hMerge="1">
                  <a:txBody>
                    <a:bodyPr/>
                    <a:lstStyle/>
                    <a:p>
                      <a:endParaRPr lang="id-ID"/>
                    </a:p>
                  </a:txBody>
                  <a:tcPr/>
                </a:tc>
                <a:tc hMerge="1">
                  <a:txBody>
                    <a:bodyPr/>
                    <a:lstStyle/>
                    <a:p>
                      <a:endParaRPr lang="id-ID" sz="900" dirty="0"/>
                    </a:p>
                  </a:txBody>
                  <a:tcPr marT="45722" marB="45722" anchor="ctr"/>
                </a:tc>
                <a:tc hMerge="1">
                  <a:txBody>
                    <a:bodyPr/>
                    <a:lstStyle/>
                    <a:p>
                      <a:endParaRPr lang="id-ID"/>
                    </a:p>
                  </a:txBody>
                  <a:tcPr/>
                </a:tc>
                <a:tc hMerge="1">
                  <a:txBody>
                    <a:bodyPr/>
                    <a:lstStyle/>
                    <a:p>
                      <a:endParaRPr lang="id-ID"/>
                    </a:p>
                  </a:txBody>
                  <a:tcPr/>
                </a:tc>
              </a:tr>
              <a:tr h="1128289">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Telah memiliki peta proses bisnis yang sesuai dengan tugas dan fungsi</a:t>
                      </a:r>
                      <a:endParaRPr lang="id-ID" sz="1050" kern="1200" dirty="0">
                        <a:solidFill>
                          <a:schemeClr val="dk1"/>
                        </a:solidFill>
                        <a:effectLst/>
                        <a:latin typeface="Candara" pitchFamily="34" charset="0"/>
                        <a:ea typeface="+mn-ea"/>
                        <a:cs typeface="+mn-cs"/>
                      </a:endParaRPr>
                    </a:p>
                  </a:txBody>
                  <a:tcPr marT="45716" marB="45716" anchor="ctr"/>
                </a:tc>
                <a:tc>
                  <a:txBody>
                    <a:bodyPr/>
                    <a:lstStyle/>
                    <a:p>
                      <a:pPr marL="0" algn="l" defTabSz="914400" rtl="0" eaLnBrk="1" latinLnBrk="0" hangingPunct="1">
                        <a:lnSpc>
                          <a:spcPct val="80000"/>
                        </a:lnSpc>
                      </a:pPr>
                      <a:r>
                        <a:rPr lang="id-ID" sz="1050" b="0" kern="1200" dirty="0" smtClean="0">
                          <a:solidFill>
                            <a:srgbClr val="FF0000"/>
                          </a:solidFill>
                          <a:effectLst/>
                          <a:latin typeface="Candara" pitchFamily="34" charset="0"/>
                          <a:ea typeface="+mn-ea"/>
                          <a:cs typeface="+mn-cs"/>
                        </a:rPr>
                        <a:t>Seluruh </a:t>
                      </a:r>
                      <a:r>
                        <a:rPr lang="id-ID" sz="1050" b="0" kern="1200" dirty="0" smtClean="0">
                          <a:solidFill>
                            <a:schemeClr val="tx1"/>
                          </a:solidFill>
                          <a:effectLst/>
                          <a:latin typeface="Candara" pitchFamily="34" charset="0"/>
                          <a:ea typeface="+mn-ea"/>
                          <a:cs typeface="+mn-cs"/>
                        </a:rPr>
                        <a:t>unit organisasi telah memiliki peta proses bisnis yang sesuai dengan tugas dan fungsi (A)</a:t>
                      </a:r>
                      <a:endParaRPr lang="id-ID" sz="1050" kern="1200" dirty="0" smtClean="0">
                        <a:solidFill>
                          <a:schemeClr val="dk1"/>
                        </a:solidFill>
                        <a:effectLst/>
                        <a:latin typeface="Candara" pitchFamily="34" charset="0"/>
                        <a:ea typeface="+mn-ea"/>
                        <a:cs typeface="+mn-cs"/>
                      </a:endParaRPr>
                    </a:p>
                  </a:txBody>
                  <a:tcPr marT="45716" marB="45716" anchor="ctr"/>
                </a:tc>
                <a:tc>
                  <a:txBody>
                    <a:bodyPr/>
                    <a:lstStyle/>
                    <a:p>
                      <a:pPr marL="0" algn="l" defTabSz="914400" rtl="0" eaLnBrk="1" latinLnBrk="0" hangingPunct="1">
                        <a:lnSpc>
                          <a:spcPct val="80000"/>
                        </a:lnSpc>
                      </a:pPr>
                      <a:r>
                        <a:rPr lang="sv-SE" sz="1050" kern="1200" dirty="0" smtClean="0">
                          <a:solidFill>
                            <a:srgbClr val="FF0000"/>
                          </a:solidFill>
                          <a:effectLst/>
                          <a:latin typeface="Candara" pitchFamily="34" charset="0"/>
                          <a:ea typeface="+mn-ea"/>
                          <a:cs typeface="+mn-cs"/>
                        </a:rPr>
                        <a:t>Sebagian besar</a:t>
                      </a:r>
                      <a:r>
                        <a:rPr lang="sv-SE" sz="1050" kern="1200" dirty="0" smtClean="0">
                          <a:solidFill>
                            <a:schemeClr val="tx1"/>
                          </a:solidFill>
                          <a:effectLst/>
                          <a:latin typeface="Candara" pitchFamily="34" charset="0"/>
                          <a:ea typeface="+mn-ea"/>
                          <a:cs typeface="+mn-cs"/>
                        </a:rPr>
                        <a:t> unit organisasi telah memiliki peta proses bisnis yang sesuai dengan tugas dan fungsi</a:t>
                      </a:r>
                      <a:r>
                        <a:rPr lang="id-ID" sz="1050" kern="1200" dirty="0" smtClean="0">
                          <a:solidFill>
                            <a:schemeClr val="tx1"/>
                          </a:solidFill>
                          <a:effectLst/>
                          <a:latin typeface="Candara" pitchFamily="34" charset="0"/>
                          <a:ea typeface="+mn-ea"/>
                          <a:cs typeface="+mn-cs"/>
                        </a:rPr>
                        <a:t> (B)</a:t>
                      </a:r>
                      <a:endParaRPr lang="id-ID" sz="1050" kern="1200" dirty="0" smtClean="0">
                        <a:solidFill>
                          <a:schemeClr val="dk1"/>
                        </a:solidFill>
                        <a:effectLst/>
                        <a:latin typeface="Candara" pitchFamily="34" charset="0"/>
                        <a:ea typeface="+mn-ea"/>
                        <a:cs typeface="+mn-cs"/>
                      </a:endParaRPr>
                    </a:p>
                  </a:txBody>
                  <a:tcPr marT="45716" marB="45716" anchor="ctr"/>
                </a:tc>
                <a:tc>
                  <a:txBody>
                    <a:bodyPr/>
                    <a:lstStyle/>
                    <a:p>
                      <a:pPr marL="0" algn="l" defTabSz="914400" rtl="0" eaLnBrk="1" latinLnBrk="0" hangingPunct="1">
                        <a:lnSpc>
                          <a:spcPct val="80000"/>
                        </a:lnSpc>
                      </a:pPr>
                      <a:r>
                        <a:rPr lang="id-ID" sz="1050" b="0" kern="1200" dirty="0" smtClean="0">
                          <a:solidFill>
                            <a:srgbClr val="FF0000"/>
                          </a:solidFill>
                          <a:effectLst/>
                          <a:latin typeface="Candara" pitchFamily="34" charset="0"/>
                          <a:ea typeface="+mn-ea"/>
                          <a:cs typeface="+mn-cs"/>
                        </a:rPr>
                        <a:t>Belum Seluruh </a:t>
                      </a:r>
                      <a:r>
                        <a:rPr lang="id-ID" sz="1050" b="0" kern="1200" dirty="0" smtClean="0">
                          <a:solidFill>
                            <a:schemeClr val="tx1"/>
                          </a:solidFill>
                          <a:effectLst/>
                          <a:latin typeface="Candara" pitchFamily="34" charset="0"/>
                          <a:ea typeface="+mn-ea"/>
                          <a:cs typeface="+mn-cs"/>
                        </a:rPr>
                        <a:t>unit organisasi memiliki peta proses bisnis yang sesuai dengan tugas dan fungsi </a:t>
                      </a:r>
                      <a:endParaRPr lang="id-ID" sz="1050" kern="1200" dirty="0" smtClean="0">
                        <a:solidFill>
                          <a:schemeClr val="dk1"/>
                        </a:solidFill>
                        <a:effectLst/>
                        <a:latin typeface="Candara" pitchFamily="34" charset="0"/>
                        <a:ea typeface="+mn-ea"/>
                        <a:cs typeface="+mn-cs"/>
                      </a:endParaRPr>
                    </a:p>
                  </a:txBody>
                  <a:tcPr marT="45716" marB="45716" anchor="ctr"/>
                </a:tc>
                <a:tc>
                  <a:txBody>
                    <a:bodyPr/>
                    <a:lstStyle/>
                    <a:p>
                      <a:pPr marL="177800" lvl="0" indent="-177800">
                        <a:buFont typeface="+mj-lt"/>
                        <a:buAutoNum type="arabicPeriod"/>
                      </a:pPr>
                      <a:r>
                        <a:rPr lang="id-ID" sz="1050" kern="1200" dirty="0" smtClean="0">
                          <a:solidFill>
                            <a:schemeClr val="dk1"/>
                          </a:solidFill>
                          <a:effectLst/>
                          <a:latin typeface="+mn-lt"/>
                          <a:ea typeface="+mn-ea"/>
                          <a:cs typeface="+mn-cs"/>
                        </a:rPr>
                        <a:t>Permen No. 1 Tahun 2012 tentang Pedoman Perencanaan, Pelaksanaan, Pelaporan, Pemantauan dan Evaluasi Kegiatan dan Anggaran</a:t>
                      </a:r>
                    </a:p>
                    <a:p>
                      <a:pPr marL="177800" indent="-177800">
                        <a:buFont typeface="+mj-lt"/>
                        <a:buAutoNum type="arabicPeriod"/>
                      </a:pPr>
                      <a:r>
                        <a:rPr lang="id-ID" sz="1050" kern="1200" dirty="0" smtClean="0">
                          <a:solidFill>
                            <a:schemeClr val="dk1"/>
                          </a:solidFill>
                          <a:effectLst/>
                          <a:latin typeface="+mn-lt"/>
                          <a:ea typeface="+mn-ea"/>
                          <a:cs typeface="+mn-cs"/>
                        </a:rPr>
                        <a:t>Juklak tentang Pedoman Perencanaan, Pelaksanaan, Pelaporan, Pemantauan dan Evaluasi Kegiatan dan Anggaran</a:t>
                      </a:r>
                      <a:endParaRPr lang="id-ID" sz="1050" kern="1200" dirty="0">
                        <a:solidFill>
                          <a:schemeClr val="dk1"/>
                        </a:solidFill>
                        <a:effectLst/>
                        <a:latin typeface="+mn-lt"/>
                        <a:ea typeface="+mn-ea"/>
                        <a:cs typeface="+mn-cs"/>
                      </a:endParaRPr>
                    </a:p>
                  </a:txBody>
                  <a:tcPr marT="45716" marB="45716" anchor="ctr"/>
                </a:tc>
              </a:tr>
              <a:tr h="1059469">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Peta proses bisnis sudah dijabarkan ke dalam prosedur operasional tetap (SOP)</a:t>
                      </a:r>
                      <a:endParaRPr lang="id-ID" sz="1050" kern="1200" dirty="0">
                        <a:solidFill>
                          <a:schemeClr val="dk1"/>
                        </a:solidFill>
                        <a:effectLst/>
                        <a:latin typeface="Candara" pitchFamily="34" charset="0"/>
                        <a:ea typeface="+mn-ea"/>
                        <a:cs typeface="+mn-cs"/>
                      </a:endParaRPr>
                    </a:p>
                  </a:txBody>
                  <a:tcPr marT="45716" marB="45716" anchor="ctr"/>
                </a:tc>
                <a:tc>
                  <a:txBody>
                    <a:bodyPr/>
                    <a:lstStyle/>
                    <a:p>
                      <a:pPr marL="82550" indent="0" algn="l" fontAlgn="t"/>
                      <a:r>
                        <a:rPr lang="id-ID" sz="1050" b="0" i="0" u="none" strike="noStrike" dirty="0" smtClean="0">
                          <a:solidFill>
                            <a:srgbClr val="FF0000"/>
                          </a:solidFill>
                          <a:effectLst/>
                          <a:latin typeface="Calibri"/>
                        </a:rPr>
                        <a:t>Seluruh </a:t>
                      </a:r>
                      <a:r>
                        <a:rPr lang="id-ID" sz="1050" b="0" i="0" u="none" strike="noStrike" dirty="0">
                          <a:solidFill>
                            <a:srgbClr val="000000"/>
                          </a:solidFill>
                          <a:effectLst/>
                          <a:latin typeface="Calibri"/>
                        </a:rPr>
                        <a:t>peta proses bisnis telah dijabarkan dalam </a:t>
                      </a:r>
                      <a:r>
                        <a:rPr lang="id-ID" sz="1050" b="0" i="0" u="none" strike="noStrike" dirty="0" smtClean="0">
                          <a:solidFill>
                            <a:srgbClr val="000000"/>
                          </a:solidFill>
                          <a:effectLst/>
                          <a:latin typeface="Calibri"/>
                        </a:rPr>
                        <a:t>SOP (A)</a:t>
                      </a:r>
                      <a:endParaRPr lang="id-ID" sz="1050" b="0" i="0" u="none" strike="noStrike" dirty="0">
                        <a:solidFill>
                          <a:srgbClr val="000000"/>
                        </a:solidFill>
                        <a:effectLst/>
                        <a:latin typeface="Calibri"/>
                      </a:endParaRPr>
                    </a:p>
                  </a:txBody>
                  <a:tcPr marL="9525" marR="9525" marT="9523" marB="0" anchor="ctr"/>
                </a:tc>
                <a:tc>
                  <a:txBody>
                    <a:bodyPr/>
                    <a:lstStyle/>
                    <a:p>
                      <a:pPr marL="82550" indent="0" algn="l" fontAlgn="t"/>
                      <a:r>
                        <a:rPr lang="id-ID" sz="1050" b="0" i="0" u="none" strike="noStrike" dirty="0" smtClean="0">
                          <a:solidFill>
                            <a:srgbClr val="FF0000"/>
                          </a:solidFill>
                          <a:effectLst/>
                          <a:latin typeface="Calibri"/>
                        </a:rPr>
                        <a:t>Sebagian </a:t>
                      </a:r>
                      <a:r>
                        <a:rPr lang="id-ID" sz="1050" b="0" i="0" u="none" strike="noStrike" dirty="0">
                          <a:solidFill>
                            <a:srgbClr val="FF0000"/>
                          </a:solidFill>
                          <a:effectLst/>
                          <a:latin typeface="Calibri"/>
                        </a:rPr>
                        <a:t>besar </a:t>
                      </a:r>
                      <a:r>
                        <a:rPr lang="id-ID" sz="1050" b="0" i="0" u="none" strike="noStrike" dirty="0">
                          <a:solidFill>
                            <a:srgbClr val="000000"/>
                          </a:solidFill>
                          <a:effectLst/>
                          <a:latin typeface="Calibri"/>
                        </a:rPr>
                        <a:t>peta proses bisnis telah dijabarkan dalam SOP </a:t>
                      </a:r>
                      <a:r>
                        <a:rPr lang="id-ID" sz="1050" b="0" i="0" u="none" strike="noStrike" dirty="0" smtClean="0">
                          <a:solidFill>
                            <a:srgbClr val="000000"/>
                          </a:solidFill>
                          <a:effectLst/>
                          <a:latin typeface="Calibri"/>
                        </a:rPr>
                        <a:t>(B)</a:t>
                      </a:r>
                      <a:endParaRPr lang="id-ID" sz="1050" b="0" i="0" u="none" strike="noStrike" dirty="0">
                        <a:solidFill>
                          <a:srgbClr val="000000"/>
                        </a:solidFill>
                        <a:effectLst/>
                        <a:latin typeface="Calibri"/>
                      </a:endParaRPr>
                    </a:p>
                  </a:txBody>
                  <a:tcPr marL="9525" marR="9525" marT="9523" marB="0" anchor="ctr"/>
                </a:tc>
                <a:tc>
                  <a:txBody>
                    <a:bodyPr/>
                    <a:lstStyle/>
                    <a:p>
                      <a:pPr algn="l" fontAlgn="t"/>
                      <a:r>
                        <a:rPr lang="id-ID" sz="1050" b="0" i="0" u="none" strike="noStrike" dirty="0" smtClean="0">
                          <a:solidFill>
                            <a:srgbClr val="FF0000"/>
                          </a:solidFill>
                          <a:effectLst/>
                          <a:latin typeface="Calibri"/>
                        </a:rPr>
                        <a:t>Belum</a:t>
                      </a:r>
                      <a:r>
                        <a:rPr lang="id-ID" sz="1050" b="0" i="0" u="none" strike="noStrike" baseline="0" dirty="0" smtClean="0">
                          <a:solidFill>
                            <a:srgbClr val="FF0000"/>
                          </a:solidFill>
                          <a:effectLst/>
                          <a:latin typeface="Calibri"/>
                        </a:rPr>
                        <a:t> s</a:t>
                      </a:r>
                      <a:r>
                        <a:rPr lang="id-ID" sz="1050" b="0" i="0" u="none" strike="noStrike" dirty="0" smtClean="0">
                          <a:solidFill>
                            <a:srgbClr val="FF0000"/>
                          </a:solidFill>
                          <a:effectLst/>
                          <a:latin typeface="Calibri"/>
                        </a:rPr>
                        <a:t>eluruh </a:t>
                      </a:r>
                      <a:r>
                        <a:rPr lang="id-ID" sz="1050" b="0" i="0" u="none" strike="noStrike" dirty="0" smtClean="0">
                          <a:solidFill>
                            <a:srgbClr val="000000"/>
                          </a:solidFill>
                          <a:effectLst/>
                          <a:latin typeface="Calibri"/>
                        </a:rPr>
                        <a:t>peta proses bisnis telah dijabarkan dalam SOP </a:t>
                      </a:r>
                      <a:endParaRPr lang="id-ID" sz="1050" b="0" i="0" u="none" strike="noStrike" dirty="0">
                        <a:solidFill>
                          <a:srgbClr val="000000"/>
                        </a:solidFill>
                        <a:effectLst/>
                        <a:latin typeface="Calibri"/>
                      </a:endParaRPr>
                    </a:p>
                  </a:txBody>
                  <a:tcPr marT="45716" marB="45716" anchor="ctr"/>
                </a:tc>
                <a:tc>
                  <a:txBody>
                    <a:bodyPr/>
                    <a:lstStyle/>
                    <a:p>
                      <a:pPr marL="177800" lvl="0" indent="-177800">
                        <a:buFont typeface="+mj-lt"/>
                        <a:buAutoNum type="arabicPeriod"/>
                      </a:pPr>
                      <a:r>
                        <a:rPr lang="id-ID" sz="1050" kern="1200" dirty="0" smtClean="0">
                          <a:solidFill>
                            <a:schemeClr val="dk1"/>
                          </a:solidFill>
                          <a:effectLst/>
                          <a:latin typeface="+mn-lt"/>
                          <a:ea typeface="+mn-ea"/>
                          <a:cs typeface="+mn-cs"/>
                        </a:rPr>
                        <a:t>Juklak No. 1 Tahun 2016  tentang Pedoman Teknis Tata Kerasipan Kemen.PPN/Bappenas</a:t>
                      </a:r>
                    </a:p>
                    <a:p>
                      <a:pPr marL="177800" indent="-177800">
                        <a:buFont typeface="+mj-lt"/>
                        <a:buAutoNum type="arabicPeriod"/>
                      </a:pPr>
                      <a:r>
                        <a:rPr lang="id-ID" sz="1050" kern="1200" dirty="0" smtClean="0">
                          <a:solidFill>
                            <a:schemeClr val="dk1"/>
                          </a:solidFill>
                          <a:effectLst/>
                          <a:latin typeface="+mn-lt"/>
                          <a:ea typeface="+mn-ea"/>
                          <a:cs typeface="+mn-cs"/>
                        </a:rPr>
                        <a:t>PerMen No. 1/2014 tentang Pedoman Penyusunan RPJMN 2015-2019</a:t>
                      </a:r>
                    </a:p>
                    <a:p>
                      <a:pPr marL="177800" marR="0" lvl="0" indent="-177800" algn="l" defTabSz="914400" rtl="0" eaLnBrk="1" fontAlgn="auto" latinLnBrk="0" hangingPunct="1">
                        <a:lnSpc>
                          <a:spcPct val="100000"/>
                        </a:lnSpc>
                        <a:spcBef>
                          <a:spcPts val="0"/>
                        </a:spcBef>
                        <a:spcAft>
                          <a:spcPts val="0"/>
                        </a:spcAft>
                        <a:buClrTx/>
                        <a:buSzTx/>
                        <a:buFont typeface="+mj-lt"/>
                        <a:buAutoNum type="arabicPeriod"/>
                        <a:tabLst/>
                        <a:defRPr/>
                      </a:pPr>
                      <a:r>
                        <a:rPr lang="id-ID" sz="1050" kern="1200" dirty="0" smtClean="0">
                          <a:solidFill>
                            <a:schemeClr val="dk1"/>
                          </a:solidFill>
                          <a:effectLst/>
                          <a:latin typeface="+mn-lt"/>
                          <a:ea typeface="+mn-ea"/>
                          <a:cs typeface="+mn-cs"/>
                        </a:rPr>
                        <a:t>Daftar SOP per UKE</a:t>
                      </a:r>
                    </a:p>
                  </a:txBody>
                  <a:tcPr marT="45716" marB="45716" anchor="ctr"/>
                </a:tc>
              </a:tr>
              <a:tr h="838448">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Prosedur operasional tetap (SOP) telah diterapkan</a:t>
                      </a:r>
                      <a:endParaRPr lang="id-ID" sz="1050" kern="1200" dirty="0">
                        <a:solidFill>
                          <a:schemeClr val="dk1"/>
                        </a:solidFill>
                        <a:effectLst/>
                        <a:latin typeface="Candara" pitchFamily="34" charset="0"/>
                        <a:ea typeface="+mn-ea"/>
                        <a:cs typeface="+mn-cs"/>
                      </a:endParaRPr>
                    </a:p>
                  </a:txBody>
                  <a:tcPr marT="45716" marB="45716" anchor="ctr"/>
                </a:tc>
                <a:tc>
                  <a:txBody>
                    <a:bodyPr/>
                    <a:lstStyle/>
                    <a:p>
                      <a:r>
                        <a:rPr lang="id-ID" sz="1050" dirty="0" smtClean="0">
                          <a:solidFill>
                            <a:srgbClr val="FF0000"/>
                          </a:solidFill>
                          <a:latin typeface="Calibri" panose="020F0502020204030204" pitchFamily="34" charset="0"/>
                        </a:rPr>
                        <a:t>Seluruh </a:t>
                      </a:r>
                      <a:r>
                        <a:rPr lang="id-ID" sz="1050" dirty="0" smtClean="0">
                          <a:latin typeface="Calibri" panose="020F0502020204030204" pitchFamily="34" charset="0"/>
                        </a:rPr>
                        <a:t>unit organisasi telah menerapkan Prosedur operasional tetap (SOP) (A)</a:t>
                      </a:r>
                      <a:endParaRPr lang="id-ID" sz="1050" dirty="0">
                        <a:latin typeface="Calibri" panose="020F0502020204030204" pitchFamily="34" charset="0"/>
                      </a:endParaRPr>
                    </a:p>
                  </a:txBody>
                  <a:tcPr marT="45716" marB="45716" anchor="ctr"/>
                </a:tc>
                <a:tc>
                  <a:txBody>
                    <a:bodyPr/>
                    <a:lstStyle/>
                    <a:p>
                      <a:r>
                        <a:rPr lang="id-ID" sz="1050" dirty="0" smtClean="0">
                          <a:solidFill>
                            <a:srgbClr val="FF0000"/>
                          </a:solidFill>
                          <a:latin typeface="Candara" pitchFamily="34" charset="0"/>
                        </a:rPr>
                        <a:t>Sebagian besar</a:t>
                      </a:r>
                      <a:r>
                        <a:rPr lang="id-ID" sz="1050" dirty="0" smtClean="0">
                          <a:latin typeface="Candara" pitchFamily="34" charset="0"/>
                        </a:rPr>
                        <a:t> unit organisasi telah menerapkan Prosedur operasional tetap (SOP) (B)</a:t>
                      </a:r>
                      <a:endParaRPr lang="id-ID" sz="1050" dirty="0">
                        <a:latin typeface="Candara" pitchFamily="34" charset="0"/>
                      </a:endParaRPr>
                    </a:p>
                  </a:txBody>
                  <a:tcPr marT="45716" marB="45716"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dirty="0" smtClean="0">
                          <a:solidFill>
                            <a:srgbClr val="FF0000"/>
                          </a:solidFill>
                          <a:latin typeface="Calibri" panose="020F0502020204030204" pitchFamily="34" charset="0"/>
                        </a:rPr>
                        <a:t>Belum</a:t>
                      </a:r>
                      <a:r>
                        <a:rPr lang="id-ID" sz="1050" baseline="0" dirty="0" smtClean="0">
                          <a:solidFill>
                            <a:srgbClr val="FF0000"/>
                          </a:solidFill>
                          <a:latin typeface="Calibri" panose="020F0502020204030204" pitchFamily="34" charset="0"/>
                        </a:rPr>
                        <a:t> s</a:t>
                      </a:r>
                      <a:r>
                        <a:rPr lang="id-ID" sz="1050" dirty="0" smtClean="0">
                          <a:solidFill>
                            <a:srgbClr val="FF0000"/>
                          </a:solidFill>
                          <a:latin typeface="Calibri" panose="020F0502020204030204" pitchFamily="34" charset="0"/>
                        </a:rPr>
                        <a:t>eluruh </a:t>
                      </a:r>
                      <a:r>
                        <a:rPr lang="id-ID" sz="1050" dirty="0" smtClean="0">
                          <a:latin typeface="Calibri" panose="020F0502020204030204" pitchFamily="34" charset="0"/>
                        </a:rPr>
                        <a:t>unit organisasi telah menerapkan Prosedur operasional tetap (SOP)</a:t>
                      </a:r>
                    </a:p>
                    <a:p>
                      <a:endParaRPr lang="id-ID" sz="1050" b="0" dirty="0">
                        <a:latin typeface="Candara" pitchFamily="34" charset="0"/>
                      </a:endParaRPr>
                    </a:p>
                  </a:txBody>
                  <a:tcPr marT="45716" marB="45716" anchor="ctr"/>
                </a:tc>
                <a:tc>
                  <a:txBody>
                    <a:bodyPr/>
                    <a:lstStyle/>
                    <a:p>
                      <a:pPr marL="177800" lvl="0" indent="-177800">
                        <a:buFont typeface="+mj-lt"/>
                        <a:buAutoNum type="arabicPeriod"/>
                      </a:pPr>
                      <a:r>
                        <a:rPr lang="id-ID" sz="1050" kern="1200" dirty="0" smtClean="0">
                          <a:solidFill>
                            <a:schemeClr val="dk1"/>
                          </a:solidFill>
                          <a:effectLst/>
                          <a:latin typeface="+mn-lt"/>
                          <a:ea typeface="+mn-ea"/>
                          <a:cs typeface="+mn-cs"/>
                        </a:rPr>
                        <a:t>Daftar SOP per UKE</a:t>
                      </a:r>
                    </a:p>
                    <a:p>
                      <a:pPr marL="177800" lvl="0" indent="-177800">
                        <a:buFont typeface="+mj-lt"/>
                        <a:buAutoNum type="arabicPeriod"/>
                      </a:pPr>
                      <a:r>
                        <a:rPr lang="id-ID" sz="1050" kern="1200" dirty="0" smtClean="0">
                          <a:solidFill>
                            <a:schemeClr val="dk1"/>
                          </a:solidFill>
                          <a:effectLst/>
                          <a:latin typeface="+mn-lt"/>
                          <a:ea typeface="+mn-ea"/>
                          <a:cs typeface="+mn-cs"/>
                        </a:rPr>
                        <a:t>Juklak Renja KL</a:t>
                      </a:r>
                    </a:p>
                    <a:p>
                      <a:pPr marL="177800" lvl="0" indent="-177800">
                        <a:buFont typeface="+mj-lt"/>
                        <a:buAutoNum type="arabicPeriod"/>
                      </a:pPr>
                      <a:r>
                        <a:rPr lang="id-ID" sz="1050" kern="1200" dirty="0" smtClean="0">
                          <a:solidFill>
                            <a:schemeClr val="dk1"/>
                          </a:solidFill>
                          <a:effectLst/>
                          <a:latin typeface="+mn-lt"/>
                          <a:ea typeface="+mn-ea"/>
                          <a:cs typeface="+mn-cs"/>
                        </a:rPr>
                        <a:t>Juklak Tata Cara Harmonisasi RPJMD dengan RPJMN</a:t>
                      </a:r>
                    </a:p>
                    <a:p>
                      <a:pPr marL="177800" indent="-177800">
                        <a:buFont typeface="+mj-lt"/>
                        <a:buAutoNum type="arabicPeriod"/>
                      </a:pPr>
                      <a:r>
                        <a:rPr lang="id-ID" sz="1050" kern="1200" dirty="0" smtClean="0">
                          <a:solidFill>
                            <a:schemeClr val="dk1"/>
                          </a:solidFill>
                          <a:effectLst/>
                          <a:latin typeface="+mn-lt"/>
                          <a:ea typeface="+mn-ea"/>
                          <a:cs typeface="+mn-cs"/>
                        </a:rPr>
                        <a:t>Revisi PerMen No. 8/2007 tentang RKP</a:t>
                      </a:r>
                    </a:p>
                  </a:txBody>
                  <a:tcPr marT="45716" marB="45716" anchor="ctr"/>
                </a:tc>
              </a:tr>
              <a:tr h="1851916">
                <a:tc>
                  <a:txBody>
                    <a:bodyPr/>
                    <a:lstStyle/>
                    <a:p>
                      <a:pPr marL="0" algn="l" defTabSz="914400" rtl="0" eaLnBrk="1" latinLnBrk="0" hangingPunct="1">
                        <a:lnSpc>
                          <a:spcPct val="80000"/>
                        </a:lnSpc>
                      </a:pPr>
                      <a:r>
                        <a:rPr lang="es-ES" sz="1050" kern="1200" dirty="0" smtClean="0">
                          <a:solidFill>
                            <a:schemeClr val="dk1"/>
                          </a:solidFill>
                          <a:effectLst/>
                          <a:latin typeface="Candara" pitchFamily="34" charset="0"/>
                          <a:ea typeface="+mn-ea"/>
                          <a:cs typeface="+mn-cs"/>
                        </a:rPr>
                        <a:t>Peta </a:t>
                      </a:r>
                      <a:r>
                        <a:rPr lang="es-ES" sz="1050" kern="1200" dirty="0" err="1" smtClean="0">
                          <a:solidFill>
                            <a:schemeClr val="dk1"/>
                          </a:solidFill>
                          <a:effectLst/>
                          <a:latin typeface="Candara" pitchFamily="34" charset="0"/>
                          <a:ea typeface="+mn-ea"/>
                          <a:cs typeface="+mn-cs"/>
                        </a:rPr>
                        <a:t>proses</a:t>
                      </a:r>
                      <a:r>
                        <a:rPr lang="es-ES" sz="1050" kern="1200" dirty="0" smtClean="0">
                          <a:solidFill>
                            <a:schemeClr val="dk1"/>
                          </a:solidFill>
                          <a:effectLst/>
                          <a:latin typeface="Candara" pitchFamily="34" charset="0"/>
                          <a:ea typeface="+mn-ea"/>
                          <a:cs typeface="+mn-cs"/>
                        </a:rPr>
                        <a:t> </a:t>
                      </a:r>
                      <a:r>
                        <a:rPr lang="es-ES" sz="1050" kern="1200" dirty="0" err="1" smtClean="0">
                          <a:solidFill>
                            <a:schemeClr val="dk1"/>
                          </a:solidFill>
                          <a:effectLst/>
                          <a:latin typeface="Candara" pitchFamily="34" charset="0"/>
                          <a:ea typeface="+mn-ea"/>
                          <a:cs typeface="+mn-cs"/>
                        </a:rPr>
                        <a:t>bisnis</a:t>
                      </a:r>
                      <a:r>
                        <a:rPr lang="es-ES" sz="1050" kern="1200" dirty="0" smtClean="0">
                          <a:solidFill>
                            <a:schemeClr val="dk1"/>
                          </a:solidFill>
                          <a:effectLst/>
                          <a:latin typeface="Candara" pitchFamily="34" charset="0"/>
                          <a:ea typeface="+mn-ea"/>
                          <a:cs typeface="+mn-cs"/>
                        </a:rPr>
                        <a:t> dan </a:t>
                      </a:r>
                      <a:r>
                        <a:rPr lang="es-ES" sz="1050" kern="1200" dirty="0" err="1" smtClean="0">
                          <a:solidFill>
                            <a:schemeClr val="dk1"/>
                          </a:solidFill>
                          <a:effectLst/>
                          <a:latin typeface="Candara" pitchFamily="34" charset="0"/>
                          <a:ea typeface="+mn-ea"/>
                          <a:cs typeface="+mn-cs"/>
                        </a:rPr>
                        <a:t>Prosedur</a:t>
                      </a:r>
                      <a:r>
                        <a:rPr lang="es-ES" sz="1050" kern="1200" dirty="0" smtClean="0">
                          <a:solidFill>
                            <a:schemeClr val="dk1"/>
                          </a:solidFill>
                          <a:effectLst/>
                          <a:latin typeface="Candara" pitchFamily="34" charset="0"/>
                          <a:ea typeface="+mn-ea"/>
                          <a:cs typeface="+mn-cs"/>
                        </a:rPr>
                        <a:t> </a:t>
                      </a:r>
                      <a:r>
                        <a:rPr lang="es-ES" sz="1050" kern="1200" dirty="0" err="1" smtClean="0">
                          <a:solidFill>
                            <a:schemeClr val="dk1"/>
                          </a:solidFill>
                          <a:effectLst/>
                          <a:latin typeface="Candara" pitchFamily="34" charset="0"/>
                          <a:ea typeface="+mn-ea"/>
                          <a:cs typeface="+mn-cs"/>
                        </a:rPr>
                        <a:t>operasional</a:t>
                      </a:r>
                      <a:r>
                        <a:rPr lang="es-ES" sz="1050" kern="1200" dirty="0" smtClean="0">
                          <a:solidFill>
                            <a:schemeClr val="dk1"/>
                          </a:solidFill>
                          <a:effectLst/>
                          <a:latin typeface="Candara" pitchFamily="34" charset="0"/>
                          <a:ea typeface="+mn-ea"/>
                          <a:cs typeface="+mn-cs"/>
                        </a:rPr>
                        <a:t> </a:t>
                      </a:r>
                      <a:r>
                        <a:rPr lang="es-ES" sz="1050" kern="1200" dirty="0" err="1" smtClean="0">
                          <a:solidFill>
                            <a:schemeClr val="dk1"/>
                          </a:solidFill>
                          <a:effectLst/>
                          <a:latin typeface="Candara" pitchFamily="34" charset="0"/>
                          <a:ea typeface="+mn-ea"/>
                          <a:cs typeface="+mn-cs"/>
                        </a:rPr>
                        <a:t>telah</a:t>
                      </a:r>
                      <a:r>
                        <a:rPr lang="es-ES" sz="1050" kern="1200" dirty="0" smtClean="0">
                          <a:solidFill>
                            <a:schemeClr val="dk1"/>
                          </a:solidFill>
                          <a:effectLst/>
                          <a:latin typeface="Candara" pitchFamily="34" charset="0"/>
                          <a:ea typeface="+mn-ea"/>
                          <a:cs typeface="+mn-cs"/>
                        </a:rPr>
                        <a:t> </a:t>
                      </a:r>
                      <a:r>
                        <a:rPr lang="es-ES" sz="1050" kern="1200" dirty="0" err="1" smtClean="0">
                          <a:solidFill>
                            <a:schemeClr val="dk1"/>
                          </a:solidFill>
                          <a:effectLst/>
                          <a:latin typeface="Candara" pitchFamily="34" charset="0"/>
                          <a:ea typeface="+mn-ea"/>
                          <a:cs typeface="+mn-cs"/>
                        </a:rPr>
                        <a:t>dievaluasi</a:t>
                      </a:r>
                      <a:r>
                        <a:rPr lang="es-ES" sz="1050" kern="1200" dirty="0" smtClean="0">
                          <a:solidFill>
                            <a:schemeClr val="dk1"/>
                          </a:solidFill>
                          <a:effectLst/>
                          <a:latin typeface="Candara" pitchFamily="34" charset="0"/>
                          <a:ea typeface="+mn-ea"/>
                          <a:cs typeface="+mn-cs"/>
                        </a:rPr>
                        <a:t> dan </a:t>
                      </a:r>
                      <a:r>
                        <a:rPr lang="es-ES" sz="1050" kern="1200" dirty="0" err="1" smtClean="0">
                          <a:solidFill>
                            <a:schemeClr val="dk1"/>
                          </a:solidFill>
                          <a:effectLst/>
                          <a:latin typeface="Candara" pitchFamily="34" charset="0"/>
                          <a:ea typeface="+mn-ea"/>
                          <a:cs typeface="+mn-cs"/>
                        </a:rPr>
                        <a:t>disesuaikan</a:t>
                      </a:r>
                      <a:r>
                        <a:rPr lang="es-ES" sz="1050" kern="1200" dirty="0" smtClean="0">
                          <a:solidFill>
                            <a:schemeClr val="dk1"/>
                          </a:solidFill>
                          <a:effectLst/>
                          <a:latin typeface="Candara" pitchFamily="34" charset="0"/>
                          <a:ea typeface="+mn-ea"/>
                          <a:cs typeface="+mn-cs"/>
                        </a:rPr>
                        <a:t> </a:t>
                      </a:r>
                      <a:r>
                        <a:rPr lang="es-ES" sz="1050" kern="1200" dirty="0" err="1" smtClean="0">
                          <a:solidFill>
                            <a:schemeClr val="dk1"/>
                          </a:solidFill>
                          <a:effectLst/>
                          <a:latin typeface="Candara" pitchFamily="34" charset="0"/>
                          <a:ea typeface="+mn-ea"/>
                          <a:cs typeface="+mn-cs"/>
                        </a:rPr>
                        <a:t>dengan</a:t>
                      </a:r>
                      <a:r>
                        <a:rPr lang="es-ES" sz="1050" kern="1200" dirty="0" smtClean="0">
                          <a:solidFill>
                            <a:schemeClr val="dk1"/>
                          </a:solidFill>
                          <a:effectLst/>
                          <a:latin typeface="Candara" pitchFamily="34" charset="0"/>
                          <a:ea typeface="+mn-ea"/>
                          <a:cs typeface="+mn-cs"/>
                        </a:rPr>
                        <a:t> </a:t>
                      </a:r>
                      <a:r>
                        <a:rPr lang="es-ES" sz="1050" kern="1200" dirty="0" err="1" smtClean="0">
                          <a:solidFill>
                            <a:schemeClr val="dk1"/>
                          </a:solidFill>
                          <a:effectLst/>
                          <a:latin typeface="Candara" pitchFamily="34" charset="0"/>
                          <a:ea typeface="+mn-ea"/>
                          <a:cs typeface="+mn-cs"/>
                        </a:rPr>
                        <a:t>perkembangan</a:t>
                      </a:r>
                      <a:r>
                        <a:rPr lang="es-ES" sz="1050" kern="1200" dirty="0" smtClean="0">
                          <a:solidFill>
                            <a:schemeClr val="dk1"/>
                          </a:solidFill>
                          <a:effectLst/>
                          <a:latin typeface="Candara" pitchFamily="34" charset="0"/>
                          <a:ea typeface="+mn-ea"/>
                          <a:cs typeface="+mn-cs"/>
                        </a:rPr>
                        <a:t> </a:t>
                      </a:r>
                      <a:r>
                        <a:rPr lang="es-ES" sz="1050" kern="1200" dirty="0" err="1" smtClean="0">
                          <a:solidFill>
                            <a:schemeClr val="dk1"/>
                          </a:solidFill>
                          <a:effectLst/>
                          <a:latin typeface="Candara" pitchFamily="34" charset="0"/>
                          <a:ea typeface="+mn-ea"/>
                          <a:cs typeface="+mn-cs"/>
                        </a:rPr>
                        <a:t>tuntutan</a:t>
                      </a:r>
                      <a:r>
                        <a:rPr lang="es-ES" sz="1050" kern="1200" dirty="0" smtClean="0">
                          <a:solidFill>
                            <a:schemeClr val="dk1"/>
                          </a:solidFill>
                          <a:effectLst/>
                          <a:latin typeface="Candara" pitchFamily="34" charset="0"/>
                          <a:ea typeface="+mn-ea"/>
                          <a:cs typeface="+mn-cs"/>
                        </a:rPr>
                        <a:t> </a:t>
                      </a:r>
                      <a:r>
                        <a:rPr lang="es-ES" sz="1050" kern="1200" dirty="0" err="1" smtClean="0">
                          <a:solidFill>
                            <a:schemeClr val="dk1"/>
                          </a:solidFill>
                          <a:effectLst/>
                          <a:latin typeface="Candara" pitchFamily="34" charset="0"/>
                          <a:ea typeface="+mn-ea"/>
                          <a:cs typeface="+mn-cs"/>
                        </a:rPr>
                        <a:t>efisiensi</a:t>
                      </a:r>
                      <a:r>
                        <a:rPr lang="es-ES" sz="1050" kern="1200" dirty="0" smtClean="0">
                          <a:solidFill>
                            <a:schemeClr val="dk1"/>
                          </a:solidFill>
                          <a:effectLst/>
                          <a:latin typeface="Candara" pitchFamily="34" charset="0"/>
                          <a:ea typeface="+mn-ea"/>
                          <a:cs typeface="+mn-cs"/>
                        </a:rPr>
                        <a:t>, dan </a:t>
                      </a:r>
                      <a:r>
                        <a:rPr lang="es-ES" sz="1050" kern="1200" dirty="0" err="1" smtClean="0">
                          <a:solidFill>
                            <a:schemeClr val="dk1"/>
                          </a:solidFill>
                          <a:effectLst/>
                          <a:latin typeface="Candara" pitchFamily="34" charset="0"/>
                          <a:ea typeface="+mn-ea"/>
                          <a:cs typeface="+mn-cs"/>
                        </a:rPr>
                        <a:t>efektivitas</a:t>
                      </a:r>
                      <a:r>
                        <a:rPr lang="es-ES" sz="1050" kern="1200" dirty="0" smtClean="0">
                          <a:solidFill>
                            <a:schemeClr val="dk1"/>
                          </a:solidFill>
                          <a:effectLst/>
                          <a:latin typeface="Candara" pitchFamily="34" charset="0"/>
                          <a:ea typeface="+mn-ea"/>
                          <a:cs typeface="+mn-cs"/>
                        </a:rPr>
                        <a:t> </a:t>
                      </a:r>
                      <a:r>
                        <a:rPr lang="es-ES" sz="1050" kern="1200" dirty="0" err="1" smtClean="0">
                          <a:solidFill>
                            <a:schemeClr val="dk1"/>
                          </a:solidFill>
                          <a:effectLst/>
                          <a:latin typeface="Candara" pitchFamily="34" charset="0"/>
                          <a:ea typeface="+mn-ea"/>
                          <a:cs typeface="+mn-cs"/>
                        </a:rPr>
                        <a:t>birokrasi</a:t>
                      </a:r>
                      <a:endParaRPr lang="id-ID" sz="1050" kern="1200" dirty="0">
                        <a:solidFill>
                          <a:schemeClr val="dk1"/>
                        </a:solidFill>
                        <a:effectLst/>
                        <a:latin typeface="Candara" pitchFamily="34" charset="0"/>
                        <a:ea typeface="+mn-ea"/>
                        <a:cs typeface="+mn-cs"/>
                      </a:endParaRPr>
                    </a:p>
                  </a:txBody>
                  <a:tcPr marT="45716" marB="45716" anchor="ctr"/>
                </a:tc>
                <a:tc>
                  <a:txBody>
                    <a:bodyPr/>
                    <a:lstStyle/>
                    <a:p>
                      <a:r>
                        <a:rPr lang="id-ID" sz="1050" dirty="0" smtClean="0">
                          <a:latin typeface="Calibri" panose="020F0502020204030204" pitchFamily="34" charset="0"/>
                        </a:rPr>
                        <a:t>Terdapat evaluasi terhadap efisiensi dan efektivitas peta proses bisnis dan SOP </a:t>
                      </a:r>
                      <a:r>
                        <a:rPr lang="id-ID" sz="1050" dirty="0" smtClean="0">
                          <a:solidFill>
                            <a:srgbClr val="FF0000"/>
                          </a:solidFill>
                          <a:latin typeface="Calibri" panose="020F0502020204030204" pitchFamily="34" charset="0"/>
                        </a:rPr>
                        <a:t>secara berkala dan seluruh </a:t>
                      </a:r>
                      <a:r>
                        <a:rPr lang="id-ID" sz="1050" dirty="0" smtClean="0">
                          <a:latin typeface="Calibri" panose="020F0502020204030204" pitchFamily="34" charset="0"/>
                        </a:rPr>
                        <a:t>hasilnya telah ditindaklanjuti (A)</a:t>
                      </a:r>
                      <a:endParaRPr lang="id-ID" sz="1050" dirty="0">
                        <a:latin typeface="Calibri" panose="020F0502020204030204" pitchFamily="34" charset="0"/>
                      </a:endParaRPr>
                    </a:p>
                  </a:txBody>
                  <a:tcPr marT="45716" marB="45716" anchor="ctr"/>
                </a:tc>
                <a:tc>
                  <a:txBody>
                    <a:bodyPr/>
                    <a:lstStyle/>
                    <a:p>
                      <a:r>
                        <a:rPr lang="id-ID" sz="1050" dirty="0" smtClean="0">
                          <a:latin typeface="Candara" pitchFamily="34" charset="0"/>
                        </a:rPr>
                        <a:t>Terdapat evaluasi terhadap efisiensi dan efektivitas peta proses bisnis dan SOP </a:t>
                      </a:r>
                      <a:r>
                        <a:rPr lang="id-ID" sz="1050" dirty="0" smtClean="0">
                          <a:solidFill>
                            <a:srgbClr val="FF0000"/>
                          </a:solidFill>
                          <a:latin typeface="Candara" pitchFamily="34" charset="0"/>
                        </a:rPr>
                        <a:t>secara berkala namun belum seluruh</a:t>
                      </a:r>
                      <a:r>
                        <a:rPr lang="id-ID" sz="1050" dirty="0" smtClean="0">
                          <a:latin typeface="Candara" pitchFamily="34" charset="0"/>
                        </a:rPr>
                        <a:t> hasilnya ditindaklanjuti (B)</a:t>
                      </a:r>
                      <a:endParaRPr lang="id-ID" sz="1050" dirty="0">
                        <a:latin typeface="Candara" pitchFamily="34" charset="0"/>
                      </a:endParaRPr>
                    </a:p>
                  </a:txBody>
                  <a:tcPr marT="45716" marB="45716"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dirty="0" smtClean="0">
                          <a:latin typeface="Calibri" panose="020F0502020204030204" pitchFamily="34" charset="0"/>
                        </a:rPr>
                        <a:t>Terdapat evaluasi terhadap efisiensi dan efektivitas peta proses bisnis dan SOP </a:t>
                      </a:r>
                      <a:r>
                        <a:rPr lang="id-ID" sz="1050" dirty="0" smtClean="0">
                          <a:solidFill>
                            <a:srgbClr val="FF0000"/>
                          </a:solidFill>
                          <a:latin typeface="Calibri" panose="020F0502020204030204" pitchFamily="34" charset="0"/>
                        </a:rPr>
                        <a:t>secara berkala,</a:t>
                      </a:r>
                      <a:r>
                        <a:rPr lang="id-ID" sz="1050" baseline="0" dirty="0" smtClean="0">
                          <a:solidFill>
                            <a:srgbClr val="FF0000"/>
                          </a:solidFill>
                          <a:latin typeface="Calibri" panose="020F0502020204030204" pitchFamily="34" charset="0"/>
                        </a:rPr>
                        <a:t> namun belum</a:t>
                      </a:r>
                      <a:r>
                        <a:rPr lang="id-ID" sz="1050" dirty="0" smtClean="0">
                          <a:solidFill>
                            <a:srgbClr val="FF0000"/>
                          </a:solidFill>
                          <a:latin typeface="Calibri" panose="020F0502020204030204" pitchFamily="34" charset="0"/>
                        </a:rPr>
                        <a:t> seluruh </a:t>
                      </a:r>
                      <a:r>
                        <a:rPr lang="id-ID" sz="1050" dirty="0" smtClean="0">
                          <a:latin typeface="Calibri" panose="020F0502020204030204" pitchFamily="34" charset="0"/>
                        </a:rPr>
                        <a:t>hasilnya telah ditindaklanjuti</a:t>
                      </a:r>
                    </a:p>
                  </a:txBody>
                  <a:tcPr marT="45716" marB="45716" anchor="ctr"/>
                </a:tc>
                <a:tc>
                  <a:txBody>
                    <a:bodyPr/>
                    <a:lstStyle/>
                    <a:p>
                      <a:pPr marL="177800" lvl="0" indent="-177800">
                        <a:buFont typeface="+mj-lt"/>
                        <a:buAutoNum type="arabicPeriod"/>
                      </a:pPr>
                      <a:r>
                        <a:rPr lang="id-ID" sz="1050" kern="1200" dirty="0" smtClean="0">
                          <a:solidFill>
                            <a:schemeClr val="dk1"/>
                          </a:solidFill>
                          <a:effectLst/>
                          <a:latin typeface="+mn-lt"/>
                          <a:ea typeface="+mn-ea"/>
                          <a:cs typeface="+mn-cs"/>
                        </a:rPr>
                        <a:t>T</a:t>
                      </a:r>
                      <a:r>
                        <a:rPr lang="en-US" sz="1050" kern="1200" dirty="0" err="1" smtClean="0">
                          <a:solidFill>
                            <a:schemeClr val="dk1"/>
                          </a:solidFill>
                          <a:effectLst/>
                          <a:latin typeface="+mn-lt"/>
                          <a:ea typeface="+mn-ea"/>
                          <a:cs typeface="+mn-cs"/>
                        </a:rPr>
                        <a:t>ata</a:t>
                      </a:r>
                      <a:r>
                        <a:rPr lang="en-US" sz="1050" kern="1200" dirty="0" smtClean="0">
                          <a:solidFill>
                            <a:schemeClr val="dk1"/>
                          </a:solidFill>
                          <a:effectLst/>
                          <a:latin typeface="+mn-lt"/>
                          <a:ea typeface="+mn-ea"/>
                          <a:cs typeface="+mn-cs"/>
                        </a:rPr>
                        <a:t> </a:t>
                      </a:r>
                      <a:r>
                        <a:rPr lang="en-US" sz="1050" kern="1200" dirty="0" err="1" smtClean="0">
                          <a:solidFill>
                            <a:schemeClr val="dk1"/>
                          </a:solidFill>
                          <a:effectLst/>
                          <a:latin typeface="+mn-lt"/>
                          <a:ea typeface="+mn-ea"/>
                          <a:cs typeface="+mn-cs"/>
                        </a:rPr>
                        <a:t>Kelola</a:t>
                      </a:r>
                      <a:r>
                        <a:rPr lang="en-US" sz="1050" kern="1200" dirty="0" smtClean="0">
                          <a:solidFill>
                            <a:schemeClr val="dk1"/>
                          </a:solidFill>
                          <a:effectLst/>
                          <a:latin typeface="+mn-lt"/>
                          <a:ea typeface="+mn-ea"/>
                          <a:cs typeface="+mn-cs"/>
                        </a:rPr>
                        <a:t> </a:t>
                      </a:r>
                      <a:r>
                        <a:rPr lang="en-US" sz="1050" kern="1200" dirty="0" err="1" smtClean="0">
                          <a:solidFill>
                            <a:schemeClr val="dk1"/>
                          </a:solidFill>
                          <a:effectLst/>
                          <a:latin typeface="+mn-lt"/>
                          <a:ea typeface="+mn-ea"/>
                          <a:cs typeface="+mn-cs"/>
                        </a:rPr>
                        <a:t>Pelaksanaan</a:t>
                      </a:r>
                      <a:r>
                        <a:rPr lang="en-US" sz="1050" kern="1200" dirty="0" smtClean="0">
                          <a:solidFill>
                            <a:schemeClr val="dk1"/>
                          </a:solidFill>
                          <a:effectLst/>
                          <a:latin typeface="+mn-lt"/>
                          <a:ea typeface="+mn-ea"/>
                          <a:cs typeface="+mn-cs"/>
                        </a:rPr>
                        <a:t> </a:t>
                      </a:r>
                      <a:r>
                        <a:rPr lang="en-US" sz="1050" kern="1200" dirty="0" err="1" smtClean="0">
                          <a:solidFill>
                            <a:schemeClr val="dk1"/>
                          </a:solidFill>
                          <a:effectLst/>
                          <a:latin typeface="+mn-lt"/>
                          <a:ea typeface="+mn-ea"/>
                          <a:cs typeface="+mn-cs"/>
                        </a:rPr>
                        <a:t>Kegiatan</a:t>
                      </a:r>
                      <a:r>
                        <a:rPr lang="en-US" sz="1050" kern="1200" dirty="0" smtClean="0">
                          <a:solidFill>
                            <a:schemeClr val="dk1"/>
                          </a:solidFill>
                          <a:effectLst/>
                          <a:latin typeface="+mn-lt"/>
                          <a:ea typeface="+mn-ea"/>
                          <a:cs typeface="+mn-cs"/>
                        </a:rPr>
                        <a:t> </a:t>
                      </a:r>
                      <a:r>
                        <a:rPr lang="en-US" sz="1050" kern="1200" dirty="0" err="1" smtClean="0">
                          <a:solidFill>
                            <a:schemeClr val="dk1"/>
                          </a:solidFill>
                          <a:effectLst/>
                          <a:latin typeface="+mn-lt"/>
                          <a:ea typeface="+mn-ea"/>
                          <a:cs typeface="+mn-cs"/>
                        </a:rPr>
                        <a:t>Pertemuan</a:t>
                      </a:r>
                      <a:r>
                        <a:rPr lang="en-US" sz="1050" kern="1200" dirty="0" smtClean="0">
                          <a:solidFill>
                            <a:schemeClr val="dk1"/>
                          </a:solidFill>
                          <a:effectLst/>
                          <a:latin typeface="+mn-lt"/>
                          <a:ea typeface="+mn-ea"/>
                          <a:cs typeface="+mn-cs"/>
                        </a:rPr>
                        <a:t>/</a:t>
                      </a:r>
                      <a:r>
                        <a:rPr lang="en-US" sz="1050" kern="1200" dirty="0" err="1" smtClean="0">
                          <a:solidFill>
                            <a:schemeClr val="dk1"/>
                          </a:solidFill>
                          <a:effectLst/>
                          <a:latin typeface="+mn-lt"/>
                          <a:ea typeface="+mn-ea"/>
                          <a:cs typeface="+mn-cs"/>
                        </a:rPr>
                        <a:t>rapat</a:t>
                      </a:r>
                      <a:r>
                        <a:rPr lang="en-US" sz="1050" kern="1200" dirty="0" smtClean="0">
                          <a:solidFill>
                            <a:schemeClr val="dk1"/>
                          </a:solidFill>
                          <a:effectLst/>
                          <a:latin typeface="+mn-lt"/>
                          <a:ea typeface="+mn-ea"/>
                          <a:cs typeface="+mn-cs"/>
                        </a:rPr>
                        <a:t> di </a:t>
                      </a:r>
                      <a:r>
                        <a:rPr lang="en-US" sz="1050" kern="1200" dirty="0" err="1" smtClean="0">
                          <a:solidFill>
                            <a:schemeClr val="dk1"/>
                          </a:solidFill>
                          <a:effectLst/>
                          <a:latin typeface="+mn-lt"/>
                          <a:ea typeface="+mn-ea"/>
                          <a:cs typeface="+mn-cs"/>
                        </a:rPr>
                        <a:t>Luar</a:t>
                      </a:r>
                      <a:r>
                        <a:rPr lang="en-US" sz="1050" kern="1200" dirty="0" smtClean="0">
                          <a:solidFill>
                            <a:schemeClr val="dk1"/>
                          </a:solidFill>
                          <a:effectLst/>
                          <a:latin typeface="+mn-lt"/>
                          <a:ea typeface="+mn-ea"/>
                          <a:cs typeface="+mn-cs"/>
                        </a:rPr>
                        <a:t> Kantor </a:t>
                      </a:r>
                      <a:r>
                        <a:rPr lang="en-US" sz="1050" kern="1200" dirty="0" err="1" smtClean="0">
                          <a:solidFill>
                            <a:schemeClr val="dk1"/>
                          </a:solidFill>
                          <a:effectLst/>
                          <a:latin typeface="+mn-lt"/>
                          <a:ea typeface="+mn-ea"/>
                          <a:cs typeface="+mn-cs"/>
                        </a:rPr>
                        <a:t>sebagai</a:t>
                      </a:r>
                      <a:r>
                        <a:rPr lang="en-US" sz="1050" kern="1200" dirty="0" smtClean="0">
                          <a:solidFill>
                            <a:schemeClr val="dk1"/>
                          </a:solidFill>
                          <a:effectLst/>
                          <a:latin typeface="+mn-lt"/>
                          <a:ea typeface="+mn-ea"/>
                          <a:cs typeface="+mn-cs"/>
                        </a:rPr>
                        <a:t> </a:t>
                      </a:r>
                      <a:r>
                        <a:rPr lang="en-US" sz="1050" kern="1200" dirty="0" err="1" smtClean="0">
                          <a:solidFill>
                            <a:schemeClr val="dk1"/>
                          </a:solidFill>
                          <a:effectLst/>
                          <a:latin typeface="+mn-lt"/>
                          <a:ea typeface="+mn-ea"/>
                          <a:cs typeface="+mn-cs"/>
                        </a:rPr>
                        <a:t>tindak</a:t>
                      </a:r>
                      <a:r>
                        <a:rPr lang="en-US" sz="1050" kern="1200" dirty="0" smtClean="0">
                          <a:solidFill>
                            <a:schemeClr val="dk1"/>
                          </a:solidFill>
                          <a:effectLst/>
                          <a:latin typeface="+mn-lt"/>
                          <a:ea typeface="+mn-ea"/>
                          <a:cs typeface="+mn-cs"/>
                        </a:rPr>
                        <a:t> </a:t>
                      </a:r>
                      <a:r>
                        <a:rPr lang="en-US" sz="1050" kern="1200" dirty="0" err="1" smtClean="0">
                          <a:solidFill>
                            <a:schemeClr val="dk1"/>
                          </a:solidFill>
                          <a:effectLst/>
                          <a:latin typeface="+mn-lt"/>
                          <a:ea typeface="+mn-ea"/>
                          <a:cs typeface="+mn-cs"/>
                        </a:rPr>
                        <a:t>lanjut</a:t>
                      </a:r>
                      <a:r>
                        <a:rPr lang="en-US" sz="1050" kern="1200" dirty="0" smtClean="0">
                          <a:solidFill>
                            <a:schemeClr val="dk1"/>
                          </a:solidFill>
                          <a:effectLst/>
                          <a:latin typeface="+mn-lt"/>
                          <a:ea typeface="+mn-ea"/>
                          <a:cs typeface="+mn-cs"/>
                        </a:rPr>
                        <a:t> </a:t>
                      </a:r>
                      <a:r>
                        <a:rPr lang="en-US" sz="1050" kern="1200" dirty="0" err="1" smtClean="0">
                          <a:solidFill>
                            <a:schemeClr val="dk1"/>
                          </a:solidFill>
                          <a:effectLst/>
                          <a:latin typeface="+mn-lt"/>
                          <a:ea typeface="+mn-ea"/>
                          <a:cs typeface="+mn-cs"/>
                        </a:rPr>
                        <a:t>atas</a:t>
                      </a:r>
                      <a:r>
                        <a:rPr lang="en-US" sz="1050" kern="1200" dirty="0" smtClean="0">
                          <a:solidFill>
                            <a:schemeClr val="dk1"/>
                          </a:solidFill>
                          <a:effectLst/>
                          <a:latin typeface="+mn-lt"/>
                          <a:ea typeface="+mn-ea"/>
                          <a:cs typeface="+mn-cs"/>
                        </a:rPr>
                        <a:t> </a:t>
                      </a:r>
                      <a:r>
                        <a:rPr lang="en-US" sz="1050" kern="1200" dirty="0" err="1" smtClean="0">
                          <a:solidFill>
                            <a:schemeClr val="dk1"/>
                          </a:solidFill>
                          <a:effectLst/>
                          <a:latin typeface="+mn-lt"/>
                          <a:ea typeface="+mn-ea"/>
                          <a:cs typeface="+mn-cs"/>
                        </a:rPr>
                        <a:t>Permen</a:t>
                      </a:r>
                      <a:r>
                        <a:rPr lang="en-US" sz="1050" kern="1200" dirty="0" smtClean="0">
                          <a:solidFill>
                            <a:schemeClr val="dk1"/>
                          </a:solidFill>
                          <a:effectLst/>
                          <a:latin typeface="+mn-lt"/>
                          <a:ea typeface="+mn-ea"/>
                          <a:cs typeface="+mn-cs"/>
                        </a:rPr>
                        <a:t> PAN </a:t>
                      </a:r>
                      <a:r>
                        <a:rPr lang="en-US" sz="1050" kern="1200" dirty="0" err="1" smtClean="0">
                          <a:solidFill>
                            <a:schemeClr val="dk1"/>
                          </a:solidFill>
                          <a:effectLst/>
                          <a:latin typeface="+mn-lt"/>
                          <a:ea typeface="+mn-ea"/>
                          <a:cs typeface="+mn-cs"/>
                        </a:rPr>
                        <a:t>dan</a:t>
                      </a:r>
                      <a:r>
                        <a:rPr lang="en-US" sz="1050" kern="1200" dirty="0" smtClean="0">
                          <a:solidFill>
                            <a:schemeClr val="dk1"/>
                          </a:solidFill>
                          <a:effectLst/>
                          <a:latin typeface="+mn-lt"/>
                          <a:ea typeface="+mn-ea"/>
                          <a:cs typeface="+mn-cs"/>
                        </a:rPr>
                        <a:t> RB No. 6 </a:t>
                      </a:r>
                      <a:r>
                        <a:rPr lang="en-US" sz="1050" kern="1200" dirty="0" err="1" smtClean="0">
                          <a:solidFill>
                            <a:schemeClr val="dk1"/>
                          </a:solidFill>
                          <a:effectLst/>
                          <a:latin typeface="+mn-lt"/>
                          <a:ea typeface="+mn-ea"/>
                          <a:cs typeface="+mn-cs"/>
                        </a:rPr>
                        <a:t>Tahun</a:t>
                      </a:r>
                      <a:r>
                        <a:rPr lang="en-US" sz="1050" kern="1200" dirty="0" smtClean="0">
                          <a:solidFill>
                            <a:schemeClr val="dk1"/>
                          </a:solidFill>
                          <a:effectLst/>
                          <a:latin typeface="+mn-lt"/>
                          <a:ea typeface="+mn-ea"/>
                          <a:cs typeface="+mn-cs"/>
                        </a:rPr>
                        <a:t> 201</a:t>
                      </a:r>
                      <a:r>
                        <a:rPr lang="id-ID" sz="1050" kern="1200" dirty="0" smtClean="0">
                          <a:solidFill>
                            <a:schemeClr val="dk1"/>
                          </a:solidFill>
                          <a:effectLst/>
                          <a:latin typeface="+mn-lt"/>
                          <a:ea typeface="+mn-ea"/>
                          <a:cs typeface="+mn-cs"/>
                        </a:rPr>
                        <a:t>5</a:t>
                      </a:r>
                    </a:p>
                    <a:p>
                      <a:pPr marL="177800" lvl="0" indent="-177800">
                        <a:buFont typeface="+mj-lt"/>
                        <a:buAutoNum type="arabicPeriod"/>
                      </a:pPr>
                      <a:r>
                        <a:rPr lang="id-ID" sz="1050" kern="1200" dirty="0" smtClean="0">
                          <a:solidFill>
                            <a:schemeClr val="dk1"/>
                          </a:solidFill>
                          <a:effectLst/>
                          <a:latin typeface="+mn-lt"/>
                          <a:ea typeface="+mn-ea"/>
                          <a:cs typeface="+mn-cs"/>
                        </a:rPr>
                        <a:t>PerMen PPN No. 8 Tahun 2014 tentang Pedoman Tata Naskah Dinas </a:t>
                      </a:r>
                    </a:p>
                    <a:p>
                      <a:pPr marL="177800" lvl="0" indent="-177800">
                        <a:buFont typeface="+mj-lt"/>
                        <a:buAutoNum type="arabicPeriod"/>
                      </a:pPr>
                      <a:r>
                        <a:rPr lang="id-ID" sz="1050" kern="1200" dirty="0" smtClean="0">
                          <a:solidFill>
                            <a:schemeClr val="dk1"/>
                          </a:solidFill>
                          <a:effectLst/>
                          <a:latin typeface="+mn-lt"/>
                          <a:ea typeface="+mn-ea"/>
                          <a:cs typeface="+mn-cs"/>
                        </a:rPr>
                        <a:t>Checklist SOP penyusunan RKP</a:t>
                      </a:r>
                    </a:p>
                    <a:p>
                      <a:pPr marL="177800" lvl="0" indent="-177800">
                        <a:buFont typeface="+mj-lt"/>
                        <a:buAutoNum type="arabicPeriod"/>
                      </a:pPr>
                      <a:r>
                        <a:rPr lang="id-ID" sz="1050" kern="1200" dirty="0" smtClean="0">
                          <a:solidFill>
                            <a:schemeClr val="dk1"/>
                          </a:solidFill>
                          <a:effectLst/>
                          <a:latin typeface="+mn-lt"/>
                          <a:ea typeface="+mn-ea"/>
                          <a:cs typeface="+mn-cs"/>
                        </a:rPr>
                        <a:t>Laporan Hasil Survei Kepuasan Pemangku Kepentingan Thdp Proses Penyusunan RKP 2016</a:t>
                      </a:r>
                    </a:p>
                    <a:p>
                      <a:pPr marL="177800" indent="-177800">
                        <a:buFont typeface="+mj-lt"/>
                        <a:buAutoNum type="arabicPeriod"/>
                      </a:pPr>
                      <a:r>
                        <a:rPr lang="id-ID" sz="1050" kern="1200" dirty="0" smtClean="0">
                          <a:solidFill>
                            <a:schemeClr val="dk1"/>
                          </a:solidFill>
                          <a:effectLst/>
                          <a:latin typeface="+mn-lt"/>
                          <a:ea typeface="+mn-ea"/>
                          <a:cs typeface="+mn-cs"/>
                        </a:rPr>
                        <a:t>Laporan Evaluasi SOP</a:t>
                      </a:r>
                    </a:p>
                  </a:txBody>
                  <a:tcPr marT="45716" marB="45716" anchor="ctr"/>
                </a:tc>
              </a:tr>
            </a:tbl>
          </a:graphicData>
        </a:graphic>
      </p:graphicFrame>
      <p:sp>
        <p:nvSpPr>
          <p:cNvPr id="6" name="Rounded Rectangle 5"/>
          <p:cNvSpPr/>
          <p:nvPr/>
        </p:nvSpPr>
        <p:spPr>
          <a:xfrm>
            <a:off x="8305800" y="53340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a:solidFill>
                  <a:schemeClr val="tx1"/>
                </a:solidFill>
              </a:rPr>
              <a:t>1</a:t>
            </a:r>
            <a:r>
              <a:rPr lang="id-ID" sz="1600" dirty="0" smtClean="0">
                <a:solidFill>
                  <a:schemeClr val="tx1"/>
                </a:solidFill>
              </a:rPr>
              <a:t>/2</a:t>
            </a:r>
            <a:endParaRPr lang="id-ID" sz="1600" dirty="0">
              <a:solidFill>
                <a:schemeClr val="tx1"/>
              </a:solidFill>
            </a:endParaRPr>
          </a:p>
        </p:txBody>
      </p:sp>
    </p:spTree>
    <p:extLst>
      <p:ext uri="{BB962C8B-B14F-4D97-AF65-F5344CB8AC3E}">
        <p14:creationId xmlns:p14="http://schemas.microsoft.com/office/powerpoint/2010/main" val="2024445605"/>
      </p:ext>
    </p:extLst>
  </p:cSld>
  <p:clrMapOvr>
    <a:masterClrMapping/>
  </p:clrMapOvr>
  <p:transition>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22648" y="409596"/>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PENATAAN TATA LAKSANA</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899960860"/>
              </p:ext>
            </p:extLst>
          </p:nvPr>
        </p:nvGraphicFramePr>
        <p:xfrm>
          <a:off x="90714" y="1138071"/>
          <a:ext cx="8915400" cy="5611071"/>
        </p:xfrm>
        <a:graphic>
          <a:graphicData uri="http://schemas.openxmlformats.org/drawingml/2006/table">
            <a:tbl>
              <a:tblPr firstRow="1" bandRow="1">
                <a:tableStyleId>{6E25E649-3F16-4E02-A733-19D2CDBF48F0}</a:tableStyleId>
              </a:tblPr>
              <a:tblGrid>
                <a:gridCol w="2021694"/>
                <a:gridCol w="1540946"/>
                <a:gridCol w="1618960"/>
                <a:gridCol w="1371600"/>
                <a:gridCol w="2362200"/>
              </a:tblGrid>
              <a:tr h="368430">
                <a:tc>
                  <a:txBody>
                    <a:bodyPr/>
                    <a:lstStyle/>
                    <a:p>
                      <a:pPr algn="ctr"/>
                      <a:r>
                        <a:rPr lang="id-ID" sz="1050" dirty="0" smtClean="0">
                          <a:latin typeface="Candara" pitchFamily="34" charset="0"/>
                        </a:rPr>
                        <a:t>Area Perubahan</a:t>
                      </a:r>
                      <a:endParaRPr lang="id-ID" sz="1050" dirty="0">
                        <a:latin typeface="Candara" pitchFamily="34" charset="0"/>
                      </a:endParaRPr>
                    </a:p>
                  </a:txBody>
                  <a:tcPr marT="45728" marB="45728" anchor="ctr"/>
                </a:tc>
                <a:tc>
                  <a:txBody>
                    <a:bodyPr/>
                    <a:lstStyle/>
                    <a:p>
                      <a:pPr algn="ctr"/>
                      <a:r>
                        <a:rPr lang="id-ID" sz="1050" dirty="0" smtClean="0">
                          <a:latin typeface="Candara" pitchFamily="34" charset="0"/>
                        </a:rPr>
                        <a:t>Hasil Self Assessment</a:t>
                      </a:r>
                    </a:p>
                    <a:p>
                      <a:pPr algn="ctr"/>
                      <a:r>
                        <a:rPr lang="id-ID" sz="1050" dirty="0" smtClean="0">
                          <a:latin typeface="Candara" pitchFamily="34" charset="0"/>
                        </a:rPr>
                        <a:t>2016</a:t>
                      </a:r>
                      <a:endParaRPr lang="id-ID" sz="1050" dirty="0">
                        <a:latin typeface="Candara" pitchFamily="34" charset="0"/>
                      </a:endParaRPr>
                    </a:p>
                  </a:txBody>
                  <a:tcPr marT="45728" marB="4572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50" dirty="0" smtClean="0">
                          <a:latin typeface="Candara" pitchFamily="34" charset="0"/>
                        </a:rPr>
                        <a:t>Hasil Penilaian</a:t>
                      </a:r>
                      <a:r>
                        <a:rPr lang="id-ID" sz="105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050" baseline="0" dirty="0" smtClean="0">
                          <a:latin typeface="Candara" pitchFamily="34" charset="0"/>
                        </a:rPr>
                        <a:t>Tim Menpan </a:t>
                      </a:r>
                      <a:r>
                        <a:rPr lang="id-ID" sz="1050" dirty="0" smtClean="0">
                          <a:latin typeface="Candara" pitchFamily="34" charset="0"/>
                        </a:rPr>
                        <a:t>2015</a:t>
                      </a:r>
                      <a:endParaRPr lang="id-ID" sz="1050" dirty="0">
                        <a:latin typeface="Candara" pitchFamily="34" charset="0"/>
                      </a:endParaRPr>
                    </a:p>
                  </a:txBody>
                  <a:tcPr marT="45728" marB="45728" anchor="ctr"/>
                </a:tc>
                <a:tc>
                  <a:txBody>
                    <a:bodyPr/>
                    <a:lstStyle/>
                    <a:p>
                      <a:pPr algn="ctr"/>
                      <a:r>
                        <a:rPr lang="id-ID" sz="1050" dirty="0" smtClean="0">
                          <a:latin typeface="Candara" pitchFamily="34" charset="0"/>
                        </a:rPr>
                        <a:t>Gap Penilaian</a:t>
                      </a:r>
                      <a:endParaRPr lang="id-ID" sz="1050" dirty="0">
                        <a:latin typeface="Candara" pitchFamily="34" charset="0"/>
                      </a:endParaRPr>
                    </a:p>
                  </a:txBody>
                  <a:tcPr marT="45728" marB="45728" anchor="ctr"/>
                </a:tc>
                <a:tc>
                  <a:txBody>
                    <a:bodyPr/>
                    <a:lstStyle/>
                    <a:p>
                      <a:pPr algn="ctr"/>
                      <a:r>
                        <a:rPr lang="id-ID" sz="1050" dirty="0" smtClean="0">
                          <a:latin typeface="Candara" pitchFamily="34" charset="0"/>
                        </a:rPr>
                        <a:t>Dokumen yang</a:t>
                      </a:r>
                      <a:r>
                        <a:rPr lang="id-ID" sz="1050" baseline="0" dirty="0" smtClean="0">
                          <a:latin typeface="Candara" pitchFamily="34" charset="0"/>
                        </a:rPr>
                        <a:t> sudah disubmit</a:t>
                      </a:r>
                      <a:endParaRPr lang="id-ID" sz="1050" dirty="0">
                        <a:latin typeface="Candara" pitchFamily="34" charset="0"/>
                      </a:endParaRPr>
                    </a:p>
                  </a:txBody>
                  <a:tcPr marT="45728" marB="45728" anchor="ctr"/>
                </a:tc>
              </a:tr>
              <a:tr h="226882">
                <a:tc gridSpan="5">
                  <a:txBody>
                    <a:bodyPr/>
                    <a:lstStyle/>
                    <a:p>
                      <a:pPr algn="l">
                        <a:lnSpc>
                          <a:spcPct val="80000"/>
                        </a:lnSpc>
                      </a:pPr>
                      <a:r>
                        <a:rPr lang="id-ID" sz="1050" b="1" dirty="0" smtClean="0">
                          <a:latin typeface="Candara" pitchFamily="34" charset="0"/>
                        </a:rPr>
                        <a:t>E-Government</a:t>
                      </a:r>
                      <a:endParaRPr lang="id-ID" sz="1050" b="1" dirty="0">
                        <a:latin typeface="Candara" pitchFamily="34" charset="0"/>
                      </a:endParaRPr>
                    </a:p>
                  </a:txBody>
                  <a:tcPr marT="45728" marB="45728"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1143000">
                <a:tc>
                  <a:txBody>
                    <a:bodyPr/>
                    <a:lstStyle/>
                    <a:p>
                      <a:pPr marL="82550" indent="0" algn="l" fontAlgn="t"/>
                      <a:r>
                        <a:rPr lang="id-ID" sz="1050" b="0" i="0" u="none" strike="noStrike" dirty="0">
                          <a:solidFill>
                            <a:srgbClr val="000000"/>
                          </a:solidFill>
                          <a:effectLst/>
                          <a:latin typeface="Calibri"/>
                        </a:rPr>
                        <a:t>Sudah dilakukan pengembangan e-government di lingkungan internal dalam rangka mendukung proses birokrasi (misal: intranet, sistem perencanaan dan penganggaran, sistem data base SDM, dll)</a:t>
                      </a:r>
                    </a:p>
                  </a:txBody>
                  <a:tcPr marL="9525" marR="9525" marT="9527" marB="0" anchor="ctr"/>
                </a:tc>
                <a:tc>
                  <a:txBody>
                    <a:bodyPr/>
                    <a:lstStyle/>
                    <a:p>
                      <a:pPr marL="0" algn="l" defTabSz="914400" rtl="0" eaLnBrk="1" latinLnBrk="0" hangingPunct="1">
                        <a:lnSpc>
                          <a:spcPct val="80000"/>
                        </a:lnSpc>
                      </a:pPr>
                      <a:r>
                        <a:rPr lang="id-ID" sz="1050" b="0" kern="1200" dirty="0" smtClean="0">
                          <a:solidFill>
                            <a:schemeClr val="tx1"/>
                          </a:solidFill>
                          <a:effectLst/>
                          <a:latin typeface="Candara" pitchFamily="34" charset="0"/>
                          <a:ea typeface="+mn-ea"/>
                          <a:cs typeface="+mn-cs"/>
                        </a:rPr>
                        <a:t>Sudah dilakukan implementasi pengembangan e-government </a:t>
                      </a:r>
                      <a:r>
                        <a:rPr lang="id-ID" sz="1050" b="0" kern="1200" dirty="0" smtClean="0">
                          <a:solidFill>
                            <a:srgbClr val="FF0000"/>
                          </a:solidFill>
                          <a:effectLst/>
                          <a:latin typeface="Candara" pitchFamily="34" charset="0"/>
                          <a:ea typeface="+mn-ea"/>
                          <a:cs typeface="+mn-cs"/>
                        </a:rPr>
                        <a:t>secara terintegrasi (A)</a:t>
                      </a:r>
                      <a:endParaRPr lang="id-ID" sz="1050" kern="1200" dirty="0" smtClean="0">
                        <a:solidFill>
                          <a:schemeClr val="dk1"/>
                        </a:solidFill>
                        <a:effectLst/>
                        <a:latin typeface="Candara" pitchFamily="34" charset="0"/>
                        <a:ea typeface="+mn-ea"/>
                        <a:cs typeface="+mn-cs"/>
                      </a:endParaRPr>
                    </a:p>
                  </a:txBody>
                  <a:tcPr marT="45728" marB="45728" anchor="ctr"/>
                </a:tc>
                <a:tc>
                  <a:txBody>
                    <a:bodyPr/>
                    <a:lstStyle/>
                    <a:p>
                      <a:pPr marL="0" algn="l" defTabSz="914400" rtl="0" eaLnBrk="1" latinLnBrk="0" hangingPunct="1">
                        <a:lnSpc>
                          <a:spcPct val="80000"/>
                        </a:lnSpc>
                      </a:pPr>
                      <a:r>
                        <a:rPr lang="sv-SE" sz="1050" kern="1200" dirty="0" smtClean="0">
                          <a:solidFill>
                            <a:schemeClr val="tx1"/>
                          </a:solidFill>
                          <a:effectLst/>
                          <a:latin typeface="Candara" pitchFamily="34" charset="0"/>
                          <a:ea typeface="+mn-ea"/>
                          <a:cs typeface="+mn-cs"/>
                        </a:rPr>
                        <a:t>Sudah dilakukan implementasi pengembangan e-government </a:t>
                      </a:r>
                      <a:r>
                        <a:rPr lang="sv-SE" sz="1050" kern="1200" dirty="0" smtClean="0">
                          <a:solidFill>
                            <a:srgbClr val="FF0000"/>
                          </a:solidFill>
                          <a:effectLst/>
                          <a:latin typeface="Candara" pitchFamily="34" charset="0"/>
                          <a:ea typeface="+mn-ea"/>
                          <a:cs typeface="+mn-cs"/>
                        </a:rPr>
                        <a:t>namun belum terintegrasi</a:t>
                      </a:r>
                      <a:r>
                        <a:rPr lang="id-ID" sz="1050" kern="1200" dirty="0" smtClean="0">
                          <a:solidFill>
                            <a:srgbClr val="FF0000"/>
                          </a:solidFill>
                          <a:effectLst/>
                          <a:latin typeface="Candara" pitchFamily="34" charset="0"/>
                          <a:ea typeface="+mn-ea"/>
                          <a:cs typeface="+mn-cs"/>
                        </a:rPr>
                        <a:t> (B)</a:t>
                      </a:r>
                      <a:endParaRPr lang="id-ID" sz="1050" kern="1200" dirty="0" smtClean="0">
                        <a:solidFill>
                          <a:schemeClr val="dk1"/>
                        </a:solidFill>
                        <a:effectLst/>
                        <a:latin typeface="Candara" pitchFamily="34" charset="0"/>
                        <a:ea typeface="+mn-ea"/>
                        <a:cs typeface="+mn-cs"/>
                      </a:endParaRPr>
                    </a:p>
                  </a:txBody>
                  <a:tcPr marT="45728" marB="45728" anchor="ctr"/>
                </a:tc>
                <a:tc>
                  <a:txBody>
                    <a:bodyPr/>
                    <a:lstStyle/>
                    <a:p>
                      <a:pPr marL="0" algn="l" defTabSz="914400" rtl="0" eaLnBrk="1" latinLnBrk="0" hangingPunct="1">
                        <a:lnSpc>
                          <a:spcPct val="80000"/>
                        </a:lnSpc>
                      </a:pPr>
                      <a:r>
                        <a:rPr lang="id-ID" sz="1050" b="0" kern="1200" dirty="0" smtClean="0">
                          <a:solidFill>
                            <a:srgbClr val="FF0000"/>
                          </a:solidFill>
                          <a:effectLst/>
                          <a:latin typeface="Candara" pitchFamily="34" charset="0"/>
                          <a:ea typeface="+mn-ea"/>
                          <a:cs typeface="+mn-cs"/>
                        </a:rPr>
                        <a:t>Belum</a:t>
                      </a:r>
                      <a:r>
                        <a:rPr lang="id-ID" sz="1050" b="0" kern="1200" dirty="0" smtClean="0">
                          <a:solidFill>
                            <a:schemeClr val="tx1"/>
                          </a:solidFill>
                          <a:effectLst/>
                          <a:latin typeface="Candara" pitchFamily="34" charset="0"/>
                          <a:ea typeface="+mn-ea"/>
                          <a:cs typeface="+mn-cs"/>
                        </a:rPr>
                        <a:t> dilakukan implementasi pengembangan e-government </a:t>
                      </a:r>
                      <a:r>
                        <a:rPr lang="id-ID" sz="1050" b="0" kern="1200" dirty="0" smtClean="0">
                          <a:solidFill>
                            <a:srgbClr val="FF0000"/>
                          </a:solidFill>
                          <a:effectLst/>
                          <a:latin typeface="Candara" pitchFamily="34" charset="0"/>
                          <a:ea typeface="+mn-ea"/>
                          <a:cs typeface="+mn-cs"/>
                        </a:rPr>
                        <a:t>secara terintegrasi </a:t>
                      </a:r>
                      <a:endParaRPr lang="id-ID" sz="1050" kern="1200" dirty="0" smtClean="0">
                        <a:solidFill>
                          <a:schemeClr val="dk1"/>
                        </a:solidFill>
                        <a:effectLst/>
                        <a:latin typeface="Candara" pitchFamily="34" charset="0"/>
                        <a:ea typeface="+mn-ea"/>
                        <a:cs typeface="+mn-cs"/>
                      </a:endParaRPr>
                    </a:p>
                  </a:txBody>
                  <a:tcPr marT="45728" marB="45728" anchor="ctr"/>
                </a:tc>
                <a:tc>
                  <a:txBody>
                    <a:bodyPr/>
                    <a:lstStyle/>
                    <a:p>
                      <a:pPr marL="177800" lvl="0" indent="-177800">
                        <a:buFont typeface="+mj-lt"/>
                        <a:buAutoNum type="arabicPeriod"/>
                      </a:pPr>
                      <a:r>
                        <a:rPr lang="id-ID" sz="1050" kern="1200" dirty="0" smtClean="0">
                          <a:solidFill>
                            <a:schemeClr val="dk1"/>
                          </a:solidFill>
                          <a:effectLst/>
                          <a:latin typeface="+mn-lt"/>
                          <a:ea typeface="+mn-ea"/>
                          <a:cs typeface="+mn-cs"/>
                        </a:rPr>
                        <a:t>Naskah Dinas Elektronik</a:t>
                      </a:r>
                    </a:p>
                    <a:p>
                      <a:pPr marL="177800" lvl="0" indent="-177800">
                        <a:buFont typeface="+mj-lt"/>
                        <a:buAutoNum type="arabicPeriod"/>
                      </a:pPr>
                      <a:r>
                        <a:rPr lang="id-ID" sz="1050" kern="1200" dirty="0" smtClean="0">
                          <a:solidFill>
                            <a:schemeClr val="dk1"/>
                          </a:solidFill>
                          <a:effectLst/>
                          <a:latin typeface="+mn-lt"/>
                          <a:ea typeface="+mn-ea"/>
                          <a:cs typeface="+mn-cs"/>
                        </a:rPr>
                        <a:t>Sistem </a:t>
                      </a:r>
                      <a:r>
                        <a:rPr lang="id-ID" sz="1050" i="1" kern="1200" dirty="0" smtClean="0">
                          <a:solidFill>
                            <a:schemeClr val="dk1"/>
                          </a:solidFill>
                          <a:effectLst/>
                          <a:latin typeface="+mn-lt"/>
                          <a:ea typeface="+mn-ea"/>
                          <a:cs typeface="+mn-cs"/>
                        </a:rPr>
                        <a:t>Database</a:t>
                      </a:r>
                      <a:r>
                        <a:rPr lang="id-ID" sz="1050" kern="1200" dirty="0" smtClean="0">
                          <a:solidFill>
                            <a:schemeClr val="dk1"/>
                          </a:solidFill>
                          <a:effectLst/>
                          <a:latin typeface="+mn-lt"/>
                          <a:ea typeface="+mn-ea"/>
                          <a:cs typeface="+mn-cs"/>
                        </a:rPr>
                        <a:t> Pegawai</a:t>
                      </a:r>
                    </a:p>
                    <a:p>
                      <a:pPr marL="177800" lvl="0" indent="-177800">
                        <a:buFont typeface="+mj-lt"/>
                        <a:buAutoNum type="arabicPeriod"/>
                      </a:pPr>
                      <a:r>
                        <a:rPr lang="id-ID" sz="1050" kern="1200" dirty="0" smtClean="0">
                          <a:solidFill>
                            <a:schemeClr val="dk1"/>
                          </a:solidFill>
                          <a:effectLst/>
                          <a:latin typeface="+mn-lt"/>
                          <a:ea typeface="+mn-ea"/>
                          <a:cs typeface="+mn-cs"/>
                        </a:rPr>
                        <a:t>Penggunaan </a:t>
                      </a:r>
                      <a:r>
                        <a:rPr lang="id-ID" sz="1050" i="1" kern="1200" dirty="0" smtClean="0">
                          <a:solidFill>
                            <a:schemeClr val="dk1"/>
                          </a:solidFill>
                          <a:effectLst/>
                          <a:latin typeface="+mn-lt"/>
                          <a:ea typeface="+mn-ea"/>
                          <a:cs typeface="+mn-cs"/>
                        </a:rPr>
                        <a:t>email</a:t>
                      </a:r>
                      <a:r>
                        <a:rPr lang="id-ID" sz="1050" kern="1200" dirty="0" smtClean="0">
                          <a:solidFill>
                            <a:schemeClr val="dk1"/>
                          </a:solidFill>
                          <a:effectLst/>
                          <a:latin typeface="+mn-lt"/>
                          <a:ea typeface="+mn-ea"/>
                          <a:cs typeface="+mn-cs"/>
                        </a:rPr>
                        <a:t> bappenas.go.id</a:t>
                      </a:r>
                    </a:p>
                    <a:p>
                      <a:pPr marL="177800" lvl="0" indent="-177800">
                        <a:buFont typeface="+mj-lt"/>
                        <a:buAutoNum type="arabicPeriod"/>
                      </a:pPr>
                      <a:r>
                        <a:rPr lang="id-ID" sz="1050" i="1" kern="1200" dirty="0" smtClean="0">
                          <a:solidFill>
                            <a:schemeClr val="dk1"/>
                          </a:solidFill>
                          <a:effectLst/>
                          <a:latin typeface="+mn-lt"/>
                          <a:ea typeface="+mn-ea"/>
                          <a:cs typeface="+mn-cs"/>
                        </a:rPr>
                        <a:t>Website</a:t>
                      </a:r>
                      <a:r>
                        <a:rPr lang="id-ID" sz="1050" kern="1200" dirty="0" smtClean="0">
                          <a:solidFill>
                            <a:schemeClr val="dk1"/>
                          </a:solidFill>
                          <a:effectLst/>
                          <a:latin typeface="+mn-lt"/>
                          <a:ea typeface="+mn-ea"/>
                          <a:cs typeface="+mn-cs"/>
                        </a:rPr>
                        <a:t> pusbindiklatren</a:t>
                      </a:r>
                    </a:p>
                    <a:p>
                      <a:pPr marL="177800" lvl="0" indent="-177800">
                        <a:buFont typeface="+mj-lt"/>
                        <a:buAutoNum type="arabicPeriod"/>
                      </a:pPr>
                      <a:r>
                        <a:rPr lang="id-ID" sz="1050" kern="1200" dirty="0" smtClean="0">
                          <a:solidFill>
                            <a:schemeClr val="dk1"/>
                          </a:solidFill>
                          <a:effectLst/>
                          <a:latin typeface="+mn-lt"/>
                          <a:ea typeface="+mn-ea"/>
                          <a:cs typeface="+mn-cs"/>
                        </a:rPr>
                        <a:t>Perpstakaan Digital</a:t>
                      </a:r>
                    </a:p>
                    <a:p>
                      <a:pPr marL="177800" indent="-177800">
                        <a:buFont typeface="+mj-lt"/>
                        <a:buAutoNum type="arabicPeriod"/>
                      </a:pPr>
                      <a:r>
                        <a:rPr lang="id-ID" sz="1050" kern="1200" dirty="0" smtClean="0">
                          <a:solidFill>
                            <a:schemeClr val="dk1"/>
                          </a:solidFill>
                          <a:effectLst/>
                          <a:latin typeface="+mn-lt"/>
                          <a:ea typeface="+mn-ea"/>
                          <a:cs typeface="+mn-cs"/>
                        </a:rPr>
                        <a:t>Link situs unit kerja terintegrasi </a:t>
                      </a:r>
                    </a:p>
                  </a:txBody>
                  <a:tcPr marT="45728" marB="45728" anchor="ctr"/>
                </a:tc>
              </a:tr>
              <a:tr h="1215113">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Sudah dilakukan pengembangan e-government untuk meningkatkan kualitas pelayanan kepada masyarakat (misal: website untuk penyediaan informasi kepada masyarakat, sistem pengaduan)</a:t>
                      </a:r>
                      <a:endParaRPr lang="id-ID" sz="1050" kern="1200" dirty="0">
                        <a:solidFill>
                          <a:schemeClr val="dk1"/>
                        </a:solidFill>
                        <a:effectLst/>
                        <a:latin typeface="Candara" pitchFamily="34" charset="0"/>
                        <a:ea typeface="+mn-ea"/>
                        <a:cs typeface="+mn-cs"/>
                      </a:endParaRPr>
                    </a:p>
                  </a:txBody>
                  <a:tcPr marT="45728" marB="45728" anchor="ctr"/>
                </a:tc>
                <a:tc>
                  <a:txBody>
                    <a:bodyPr/>
                    <a:lstStyle/>
                    <a:p>
                      <a:pPr marL="82550" indent="0" algn="l" fontAlgn="t"/>
                      <a:r>
                        <a:rPr lang="id-ID" sz="1050" b="0" i="0" u="none" strike="noStrike" dirty="0" smtClean="0">
                          <a:solidFill>
                            <a:schemeClr val="tx1"/>
                          </a:solidFill>
                          <a:effectLst/>
                          <a:latin typeface="Calibri"/>
                        </a:rPr>
                        <a:t>Sudah dilakukan implementasi pengembangan e-government</a:t>
                      </a:r>
                      <a:r>
                        <a:rPr lang="id-ID" sz="1050" b="0" i="0" u="none" strike="noStrike" dirty="0" smtClean="0">
                          <a:solidFill>
                            <a:srgbClr val="FF0000"/>
                          </a:solidFill>
                          <a:effectLst/>
                          <a:latin typeface="Calibri"/>
                        </a:rPr>
                        <a:t> secara terintegrasi (A)</a:t>
                      </a:r>
                      <a:endParaRPr lang="id-ID" sz="1050" b="0" i="0" u="none" strike="noStrike" dirty="0">
                        <a:solidFill>
                          <a:srgbClr val="000000"/>
                        </a:solidFill>
                        <a:effectLst/>
                        <a:latin typeface="Calibri"/>
                      </a:endParaRPr>
                    </a:p>
                  </a:txBody>
                  <a:tcPr marL="9525" marR="9525" marT="9527" marB="0" anchor="ctr"/>
                </a:tc>
                <a:tc>
                  <a:txBody>
                    <a:bodyPr/>
                    <a:lstStyle/>
                    <a:p>
                      <a:pPr marL="82550" indent="0" algn="l" fontAlgn="t"/>
                      <a:r>
                        <a:rPr lang="id-ID" sz="1050" b="0" i="0" u="none" strike="noStrike" dirty="0" smtClean="0">
                          <a:solidFill>
                            <a:schemeClr val="tx1"/>
                          </a:solidFill>
                          <a:effectLst/>
                          <a:latin typeface="Calibri"/>
                        </a:rPr>
                        <a:t>Sudah dilakukan implementasi pengembangan e-government </a:t>
                      </a:r>
                      <a:r>
                        <a:rPr lang="id-ID" sz="1050" b="0" i="0" u="none" strike="noStrike" dirty="0" smtClean="0">
                          <a:solidFill>
                            <a:srgbClr val="FF0000"/>
                          </a:solidFill>
                          <a:effectLst/>
                          <a:latin typeface="Calibri"/>
                        </a:rPr>
                        <a:t>namun belum terintegrasi (B)</a:t>
                      </a:r>
                      <a:endParaRPr lang="id-ID" sz="1050" b="0" i="0" u="none" strike="noStrike" dirty="0">
                        <a:solidFill>
                          <a:srgbClr val="000000"/>
                        </a:solidFill>
                        <a:effectLst/>
                        <a:latin typeface="Calibri"/>
                      </a:endParaRPr>
                    </a:p>
                  </a:txBody>
                  <a:tcPr marL="9525" marR="9525" marT="9527" marB="0" anchor="ctr"/>
                </a:tc>
                <a:tc>
                  <a:txBody>
                    <a:bodyPr/>
                    <a:lstStyle/>
                    <a:p>
                      <a:pPr marL="0" indent="0" algn="l" fontAlgn="t"/>
                      <a:r>
                        <a:rPr lang="id-ID" sz="1050" b="0" i="0" u="none" strike="noStrike" dirty="0" smtClean="0">
                          <a:solidFill>
                            <a:srgbClr val="FF0000"/>
                          </a:solidFill>
                          <a:effectLst/>
                          <a:latin typeface="Calibri"/>
                        </a:rPr>
                        <a:t>Belum</a:t>
                      </a:r>
                      <a:r>
                        <a:rPr lang="id-ID" sz="1050" b="0" i="0" u="none" strike="noStrike" dirty="0" smtClean="0">
                          <a:solidFill>
                            <a:schemeClr val="tx1"/>
                          </a:solidFill>
                          <a:effectLst/>
                          <a:latin typeface="Calibri"/>
                        </a:rPr>
                        <a:t> dilakukan implementasi pengembangan e-government</a:t>
                      </a:r>
                      <a:r>
                        <a:rPr lang="id-ID" sz="1050" b="0" i="0" u="none" strike="noStrike" dirty="0" smtClean="0">
                          <a:solidFill>
                            <a:srgbClr val="FF0000"/>
                          </a:solidFill>
                          <a:effectLst/>
                          <a:latin typeface="Calibri"/>
                        </a:rPr>
                        <a:t> secara terintegrasi </a:t>
                      </a:r>
                      <a:endParaRPr lang="id-ID" sz="1050" b="0" i="0" u="none" strike="noStrike" dirty="0">
                        <a:solidFill>
                          <a:srgbClr val="000000"/>
                        </a:solidFill>
                        <a:effectLst/>
                        <a:latin typeface="Calibri"/>
                      </a:endParaRPr>
                    </a:p>
                  </a:txBody>
                  <a:tcPr marT="45728" marB="45728" anchor="ctr"/>
                </a:tc>
                <a:tc>
                  <a:txBody>
                    <a:bodyPr/>
                    <a:lstStyle/>
                    <a:p>
                      <a:pPr marL="177800" lvl="0" indent="-177800">
                        <a:buFont typeface="+mj-lt"/>
                        <a:buAutoNum type="arabicPeriod"/>
                      </a:pPr>
                      <a:r>
                        <a:rPr lang="id-ID" sz="1050" kern="1200" dirty="0" smtClean="0">
                          <a:solidFill>
                            <a:schemeClr val="dk1"/>
                          </a:solidFill>
                          <a:effectLst/>
                          <a:latin typeface="+mn-lt"/>
                          <a:ea typeface="+mn-ea"/>
                          <a:cs typeface="+mn-cs"/>
                        </a:rPr>
                        <a:t>Layanan berupa </a:t>
                      </a:r>
                      <a:r>
                        <a:rPr lang="id-ID" sz="1050" i="1" kern="1200" dirty="0" smtClean="0">
                          <a:solidFill>
                            <a:schemeClr val="dk1"/>
                          </a:solidFill>
                          <a:effectLst/>
                          <a:latin typeface="+mn-lt"/>
                          <a:ea typeface="+mn-ea"/>
                          <a:cs typeface="+mn-cs"/>
                        </a:rPr>
                        <a:t>website</a:t>
                      </a:r>
                      <a:r>
                        <a:rPr lang="id-ID" sz="1050" kern="1200" dirty="0" smtClean="0">
                          <a:solidFill>
                            <a:schemeClr val="dk1"/>
                          </a:solidFill>
                          <a:effectLst/>
                          <a:latin typeface="+mn-lt"/>
                          <a:ea typeface="+mn-ea"/>
                          <a:cs typeface="+mn-cs"/>
                        </a:rPr>
                        <a:t> Bappenas, PPID dan interaktif pengunjung</a:t>
                      </a:r>
                    </a:p>
                    <a:p>
                      <a:pPr marL="177800" lvl="0" indent="-177800">
                        <a:buFont typeface="+mj-lt"/>
                        <a:buAutoNum type="arabicPeriod"/>
                      </a:pPr>
                      <a:r>
                        <a:rPr lang="id-ID" sz="1050" kern="1200" dirty="0" smtClean="0">
                          <a:solidFill>
                            <a:schemeClr val="dk1"/>
                          </a:solidFill>
                          <a:effectLst/>
                          <a:latin typeface="+mn-lt"/>
                          <a:ea typeface="+mn-ea"/>
                          <a:cs typeface="+mn-cs"/>
                        </a:rPr>
                        <a:t>Lapor Pelanggaran Pengadaan Barang &amp; Jasa</a:t>
                      </a:r>
                    </a:p>
                    <a:p>
                      <a:pPr marL="177800" lvl="0" indent="-177800">
                        <a:buFont typeface="+mj-lt"/>
                        <a:buAutoNum type="arabicPeriod"/>
                      </a:pPr>
                      <a:r>
                        <a:rPr lang="id-ID" sz="1050" kern="1200" dirty="0" smtClean="0">
                          <a:solidFill>
                            <a:schemeClr val="dk1"/>
                          </a:solidFill>
                          <a:effectLst/>
                          <a:latin typeface="+mn-lt"/>
                          <a:ea typeface="+mn-ea"/>
                          <a:cs typeface="+mn-cs"/>
                        </a:rPr>
                        <a:t>Lapor Pengaduan Masyarakat</a:t>
                      </a:r>
                    </a:p>
                  </a:txBody>
                  <a:tcPr marT="45728" marB="45728" anchor="ctr"/>
                </a:tc>
              </a:tr>
              <a:tr h="1228096">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Sudah dilakukan pengembangan e-government untuk meningkatkan kualitas pelayanan kepada masyarakat dalam tingkatan transaksional (masyarakat dapat mengajukan perijinan melalui website, melakukan pembayaran, dll)</a:t>
                      </a:r>
                      <a:endParaRPr lang="id-ID" sz="1050" kern="1200" dirty="0">
                        <a:solidFill>
                          <a:schemeClr val="dk1"/>
                        </a:solidFill>
                        <a:effectLst/>
                        <a:latin typeface="Candara" pitchFamily="34" charset="0"/>
                        <a:ea typeface="+mn-ea"/>
                        <a:cs typeface="+mn-cs"/>
                      </a:endParaRPr>
                    </a:p>
                  </a:txBody>
                  <a:tcPr marT="45728" marB="45728" anchor="ctr"/>
                </a:tc>
                <a:tc>
                  <a:txBody>
                    <a:bodyPr/>
                    <a:lstStyle/>
                    <a:p>
                      <a:r>
                        <a:rPr lang="id-ID" sz="1050" dirty="0" smtClean="0">
                          <a:solidFill>
                            <a:schemeClr val="tx1"/>
                          </a:solidFill>
                          <a:latin typeface="Calibri" panose="020F0502020204030204" pitchFamily="34" charset="0"/>
                        </a:rPr>
                        <a:t>Sudah dilakukan implementasi pengembangan e-government</a:t>
                      </a:r>
                      <a:r>
                        <a:rPr lang="id-ID" sz="1050" dirty="0" smtClean="0">
                          <a:solidFill>
                            <a:srgbClr val="FF0000"/>
                          </a:solidFill>
                          <a:latin typeface="Calibri" panose="020F0502020204030204" pitchFamily="34" charset="0"/>
                        </a:rPr>
                        <a:t> secara terintegrasi (A)</a:t>
                      </a:r>
                      <a:endParaRPr lang="id-ID" sz="1050" dirty="0">
                        <a:latin typeface="Calibri" panose="020F0502020204030204" pitchFamily="34" charset="0"/>
                      </a:endParaRPr>
                    </a:p>
                  </a:txBody>
                  <a:tcPr marT="45728" marB="45728" anchor="ctr"/>
                </a:tc>
                <a:tc>
                  <a:txBody>
                    <a:bodyPr/>
                    <a:lstStyle/>
                    <a:p>
                      <a:r>
                        <a:rPr lang="id-ID" sz="1050" dirty="0" smtClean="0">
                          <a:solidFill>
                            <a:schemeClr val="tx1"/>
                          </a:solidFill>
                          <a:latin typeface="Candara" pitchFamily="34" charset="0"/>
                        </a:rPr>
                        <a:t>Sudah dilakukan implementasi pengembangan e-government</a:t>
                      </a:r>
                      <a:r>
                        <a:rPr lang="id-ID" sz="1050" dirty="0" smtClean="0">
                          <a:solidFill>
                            <a:srgbClr val="FF0000"/>
                          </a:solidFill>
                          <a:latin typeface="Candara" pitchFamily="34" charset="0"/>
                        </a:rPr>
                        <a:t> namun belum terintegrasi (B)</a:t>
                      </a:r>
                      <a:endParaRPr lang="id-ID" sz="1050" dirty="0">
                        <a:latin typeface="Candara" pitchFamily="34" charset="0"/>
                      </a:endParaRPr>
                    </a:p>
                  </a:txBody>
                  <a:tcPr marT="45728" marB="45728" anchor="ctr"/>
                </a:tc>
                <a:tc>
                  <a:txBody>
                    <a:bodyPr/>
                    <a:lstStyle/>
                    <a:p>
                      <a:r>
                        <a:rPr lang="id-ID" sz="1050" dirty="0" smtClean="0">
                          <a:solidFill>
                            <a:srgbClr val="FF0000"/>
                          </a:solidFill>
                          <a:latin typeface="Calibri" panose="020F0502020204030204" pitchFamily="34" charset="0"/>
                        </a:rPr>
                        <a:t>Belum</a:t>
                      </a:r>
                      <a:r>
                        <a:rPr lang="id-ID" sz="1050" dirty="0" smtClean="0">
                          <a:solidFill>
                            <a:schemeClr val="tx1"/>
                          </a:solidFill>
                          <a:latin typeface="Calibri" panose="020F0502020204030204" pitchFamily="34" charset="0"/>
                        </a:rPr>
                        <a:t> dilakukan implementasi pengembangan e-government</a:t>
                      </a:r>
                      <a:r>
                        <a:rPr lang="id-ID" sz="1050" dirty="0" smtClean="0">
                          <a:solidFill>
                            <a:srgbClr val="FF0000"/>
                          </a:solidFill>
                          <a:latin typeface="Calibri" panose="020F0502020204030204" pitchFamily="34" charset="0"/>
                        </a:rPr>
                        <a:t> secara terintegrasi </a:t>
                      </a:r>
                      <a:endParaRPr lang="id-ID" sz="1050" dirty="0">
                        <a:latin typeface="Calibri" panose="020F0502020204030204" pitchFamily="34" charset="0"/>
                      </a:endParaRPr>
                    </a:p>
                  </a:txBody>
                  <a:tcPr marT="45728" marB="45728" anchor="ctr"/>
                </a:tc>
                <a:tc>
                  <a:txBody>
                    <a:bodyPr/>
                    <a:lstStyle/>
                    <a:p>
                      <a:pPr marL="177800" lvl="0" indent="-177800">
                        <a:buFont typeface="+mj-lt"/>
                        <a:buAutoNum type="arabicPeriod"/>
                      </a:pPr>
                      <a:r>
                        <a:rPr lang="id-ID" sz="1050" kern="1200" dirty="0" smtClean="0">
                          <a:solidFill>
                            <a:schemeClr val="dk1"/>
                          </a:solidFill>
                          <a:effectLst/>
                          <a:latin typeface="+mn-lt"/>
                          <a:ea typeface="+mn-ea"/>
                          <a:cs typeface="+mn-cs"/>
                        </a:rPr>
                        <a:t>Aplikasi LPSE dalam proses pengadaan</a:t>
                      </a:r>
                    </a:p>
                    <a:p>
                      <a:pPr marL="177800" lvl="0" indent="-177800">
                        <a:buFont typeface="+mj-lt"/>
                        <a:buAutoNum type="arabicPeriod"/>
                      </a:pPr>
                      <a:r>
                        <a:rPr lang="id-ID" sz="1050" kern="1200" dirty="0" smtClean="0">
                          <a:solidFill>
                            <a:schemeClr val="dk1"/>
                          </a:solidFill>
                          <a:effectLst/>
                          <a:latin typeface="+mn-lt"/>
                          <a:ea typeface="+mn-ea"/>
                          <a:cs typeface="+mn-cs"/>
                        </a:rPr>
                        <a:t>E-Gov Bappenas</a:t>
                      </a:r>
                    </a:p>
                    <a:p>
                      <a:pPr marL="342900" lvl="0" indent="-342900">
                        <a:buFont typeface="+mj-lt"/>
                        <a:buAutoNum type="arabicPeriod"/>
                      </a:pPr>
                      <a:endParaRPr lang="id-ID" sz="1050" kern="1200" dirty="0" smtClean="0">
                        <a:solidFill>
                          <a:schemeClr val="dk1"/>
                        </a:solidFill>
                        <a:effectLst/>
                        <a:latin typeface="+mn-lt"/>
                        <a:ea typeface="+mn-ea"/>
                        <a:cs typeface="+mn-cs"/>
                      </a:endParaRPr>
                    </a:p>
                  </a:txBody>
                  <a:tcPr marT="45728" marB="45728" anchor="ctr"/>
                </a:tc>
              </a:tr>
              <a:tr h="334908">
                <a:tc gridSpan="5">
                  <a:txBody>
                    <a:bodyPr/>
                    <a:lstStyle/>
                    <a:p>
                      <a:pPr marL="0" algn="l" defTabSz="914400" rtl="0" eaLnBrk="1" latinLnBrk="0" hangingPunct="1">
                        <a:lnSpc>
                          <a:spcPct val="80000"/>
                        </a:lnSpc>
                      </a:pPr>
                      <a:r>
                        <a:rPr lang="id-ID" sz="1050" b="1" kern="1200" dirty="0" smtClean="0">
                          <a:solidFill>
                            <a:schemeClr val="dk1"/>
                          </a:solidFill>
                          <a:effectLst/>
                          <a:latin typeface="Candara" pitchFamily="34" charset="0"/>
                          <a:ea typeface="+mn-ea"/>
                          <a:cs typeface="+mn-cs"/>
                        </a:rPr>
                        <a:t>Keterbukaan Informasi</a:t>
                      </a:r>
                      <a:r>
                        <a:rPr lang="id-ID" sz="1050" b="1" kern="1200" baseline="0" dirty="0" smtClean="0">
                          <a:solidFill>
                            <a:schemeClr val="dk1"/>
                          </a:solidFill>
                          <a:effectLst/>
                          <a:latin typeface="Candara" pitchFamily="34" charset="0"/>
                          <a:ea typeface="+mn-ea"/>
                          <a:cs typeface="+mn-cs"/>
                        </a:rPr>
                        <a:t> Publik</a:t>
                      </a:r>
                      <a:endParaRPr lang="id-ID" sz="1050" b="1" kern="1200" dirty="0">
                        <a:solidFill>
                          <a:schemeClr val="dk1"/>
                        </a:solidFill>
                        <a:effectLst/>
                        <a:latin typeface="Candara" pitchFamily="34" charset="0"/>
                        <a:ea typeface="+mn-ea"/>
                        <a:cs typeface="+mn-cs"/>
                      </a:endParaRPr>
                    </a:p>
                  </a:txBody>
                  <a:tcPr marT="45728" marB="45728"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951612">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Menerapkan kebijakan keterbukaan informasi publik</a:t>
                      </a:r>
                      <a:endParaRPr lang="id-ID" sz="1050" kern="1200" dirty="0">
                        <a:solidFill>
                          <a:schemeClr val="dk1"/>
                        </a:solidFill>
                        <a:effectLst/>
                        <a:latin typeface="Candara" pitchFamily="34" charset="0"/>
                        <a:ea typeface="+mn-ea"/>
                        <a:cs typeface="+mn-cs"/>
                      </a:endParaRPr>
                    </a:p>
                  </a:txBody>
                  <a:tcPr marT="45728" marB="45728" anchor="ctr"/>
                </a:tc>
                <a:tc>
                  <a:txBody>
                    <a:bodyPr/>
                    <a:lstStyle/>
                    <a:p>
                      <a:r>
                        <a:rPr lang="id-ID" sz="1050" b="1" dirty="0" smtClean="0">
                          <a:solidFill>
                            <a:srgbClr val="FF0000"/>
                          </a:solidFill>
                          <a:latin typeface="Calibri" panose="020F0502020204030204" pitchFamily="34" charset="0"/>
                        </a:rPr>
                        <a:t>Seluruh</a:t>
                      </a:r>
                      <a:r>
                        <a:rPr lang="id-ID" sz="1050" dirty="0" smtClean="0">
                          <a:latin typeface="Calibri" panose="020F0502020204030204" pitchFamily="34" charset="0"/>
                        </a:rPr>
                        <a:t> informasi publik telah dapat diakses (A)</a:t>
                      </a:r>
                      <a:endParaRPr lang="id-ID" sz="1050" dirty="0">
                        <a:latin typeface="Calibri" panose="020F0502020204030204" pitchFamily="34" charset="0"/>
                      </a:endParaRPr>
                    </a:p>
                  </a:txBody>
                  <a:tcPr marT="45728" marB="45728" anchor="ctr"/>
                </a:tc>
                <a:tc>
                  <a:txBody>
                    <a:bodyPr/>
                    <a:lstStyle/>
                    <a:p>
                      <a:r>
                        <a:rPr lang="id-ID" sz="1050" dirty="0" smtClean="0">
                          <a:solidFill>
                            <a:srgbClr val="FF0000"/>
                          </a:solidFill>
                          <a:latin typeface="Candara" pitchFamily="34" charset="0"/>
                        </a:rPr>
                        <a:t>Sebagian besar</a:t>
                      </a:r>
                      <a:r>
                        <a:rPr lang="id-ID" sz="1050" dirty="0" smtClean="0">
                          <a:latin typeface="Candara" pitchFamily="34" charset="0"/>
                        </a:rPr>
                        <a:t> informasi publik telah dapat diakses (B)</a:t>
                      </a:r>
                      <a:endParaRPr lang="id-ID" sz="1050" dirty="0">
                        <a:latin typeface="Candara" pitchFamily="34" charset="0"/>
                      </a:endParaRPr>
                    </a:p>
                  </a:txBody>
                  <a:tcPr marT="45728" marB="4572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1" dirty="0" smtClean="0">
                          <a:solidFill>
                            <a:srgbClr val="FF0000"/>
                          </a:solidFill>
                          <a:latin typeface="Calibri" panose="020F0502020204030204" pitchFamily="34" charset="0"/>
                        </a:rPr>
                        <a:t>Belum</a:t>
                      </a:r>
                      <a:r>
                        <a:rPr lang="id-ID" sz="1050" b="1" baseline="0" dirty="0" smtClean="0">
                          <a:solidFill>
                            <a:srgbClr val="FF0000"/>
                          </a:solidFill>
                          <a:latin typeface="Calibri" panose="020F0502020204030204" pitchFamily="34" charset="0"/>
                        </a:rPr>
                        <a:t> s</a:t>
                      </a:r>
                      <a:r>
                        <a:rPr lang="id-ID" sz="1050" b="1" dirty="0" smtClean="0">
                          <a:solidFill>
                            <a:srgbClr val="FF0000"/>
                          </a:solidFill>
                          <a:latin typeface="Calibri" panose="020F0502020204030204" pitchFamily="34" charset="0"/>
                        </a:rPr>
                        <a:t>eluruh</a:t>
                      </a:r>
                      <a:r>
                        <a:rPr lang="id-ID" sz="1050" dirty="0" smtClean="0">
                          <a:latin typeface="Calibri" panose="020F0502020204030204" pitchFamily="34" charset="0"/>
                        </a:rPr>
                        <a:t> informasi publik telah dapat diakses </a:t>
                      </a:r>
                    </a:p>
                  </a:txBody>
                  <a:tcPr marT="45728" marB="45728" anchor="ctr"/>
                </a:tc>
                <a:tc>
                  <a:txBody>
                    <a:bodyPr/>
                    <a:lstStyle/>
                    <a:p>
                      <a:pPr marL="177800" lvl="0" indent="-177800">
                        <a:buFont typeface="+mj-lt"/>
                        <a:buAutoNum type="arabicPeriod"/>
                      </a:pPr>
                      <a:r>
                        <a:rPr lang="id-ID" sz="1050" kern="1200" dirty="0" smtClean="0">
                          <a:solidFill>
                            <a:schemeClr val="dk1"/>
                          </a:solidFill>
                          <a:effectLst/>
                          <a:latin typeface="+mn-lt"/>
                          <a:ea typeface="+mn-ea"/>
                          <a:cs typeface="+mn-cs"/>
                        </a:rPr>
                        <a:t>Kepses tentang Pembentukan Tim Penyusunan </a:t>
                      </a:r>
                      <a:r>
                        <a:rPr lang="id-ID" sz="1050" i="1" kern="1200" dirty="0" smtClean="0">
                          <a:solidFill>
                            <a:schemeClr val="dk1"/>
                          </a:solidFill>
                          <a:effectLst/>
                          <a:latin typeface="+mn-lt"/>
                          <a:ea typeface="+mn-ea"/>
                          <a:cs typeface="+mn-cs"/>
                        </a:rPr>
                        <a:t>Database</a:t>
                      </a:r>
                      <a:r>
                        <a:rPr lang="id-ID" sz="1050" kern="1200" dirty="0" smtClean="0">
                          <a:solidFill>
                            <a:schemeClr val="dk1"/>
                          </a:solidFill>
                          <a:effectLst/>
                          <a:latin typeface="+mn-lt"/>
                          <a:ea typeface="+mn-ea"/>
                          <a:cs typeface="+mn-cs"/>
                        </a:rPr>
                        <a:t> Pengelolaan Informasi dan Dokumentasi 2016-2019</a:t>
                      </a:r>
                    </a:p>
                    <a:p>
                      <a:pPr marL="177800" lvl="0" indent="-177800">
                        <a:buFont typeface="+mj-lt"/>
                        <a:buAutoNum type="arabicPeriod"/>
                      </a:pPr>
                      <a:r>
                        <a:rPr lang="id-ID" sz="1050" kern="1200" dirty="0" smtClean="0">
                          <a:solidFill>
                            <a:schemeClr val="dk1"/>
                          </a:solidFill>
                          <a:effectLst/>
                          <a:latin typeface="+mn-lt"/>
                          <a:ea typeface="+mn-ea"/>
                          <a:cs typeface="+mn-cs"/>
                        </a:rPr>
                        <a:t>Survei keterbukaan informasi publik</a:t>
                      </a:r>
                    </a:p>
                    <a:p>
                      <a:pPr marL="177800" indent="-177800">
                        <a:buFont typeface="+mj-lt"/>
                        <a:buAutoNum type="arabicPeriod"/>
                      </a:pPr>
                      <a:r>
                        <a:rPr lang="id-ID" sz="1050" i="1" kern="1200" dirty="0" smtClean="0">
                          <a:solidFill>
                            <a:schemeClr val="dk1"/>
                          </a:solidFill>
                          <a:effectLst/>
                          <a:latin typeface="+mn-lt"/>
                          <a:ea typeface="+mn-ea"/>
                          <a:cs typeface="+mn-cs"/>
                        </a:rPr>
                        <a:t>Website</a:t>
                      </a:r>
                      <a:r>
                        <a:rPr lang="id-ID" sz="1050" kern="1200" dirty="0" smtClean="0">
                          <a:solidFill>
                            <a:schemeClr val="dk1"/>
                          </a:solidFill>
                          <a:effectLst/>
                          <a:latin typeface="+mn-lt"/>
                          <a:ea typeface="+mn-ea"/>
                          <a:cs typeface="+mn-cs"/>
                        </a:rPr>
                        <a:t> PPID</a:t>
                      </a:r>
                    </a:p>
                  </a:txBody>
                  <a:tcPr marT="45728" marB="45728" anchor="ctr"/>
                </a:tc>
              </a:tr>
            </a:tbl>
          </a:graphicData>
        </a:graphic>
      </p:graphicFrame>
      <p:sp>
        <p:nvSpPr>
          <p:cNvPr id="6" name="Rounded Rectangle 5"/>
          <p:cNvSpPr/>
          <p:nvPr/>
        </p:nvSpPr>
        <p:spPr>
          <a:xfrm>
            <a:off x="8305800" y="60960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2/2</a:t>
            </a:r>
            <a:endParaRPr lang="id-ID" sz="1600" dirty="0">
              <a:solidFill>
                <a:schemeClr val="tx1"/>
              </a:solidFill>
            </a:endParaRPr>
          </a:p>
        </p:txBody>
      </p:sp>
    </p:spTree>
    <p:extLst>
      <p:ext uri="{BB962C8B-B14F-4D97-AF65-F5344CB8AC3E}">
        <p14:creationId xmlns:p14="http://schemas.microsoft.com/office/powerpoint/2010/main" val="3873185425"/>
      </p:ext>
    </p:extLst>
  </p:cSld>
  <p:clrMapOvr>
    <a:masterClrMapping/>
  </p:clrMapOvr>
  <p:transition>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19200" y="428172"/>
            <a:ext cx="6512511"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PENATAAN MANAJEMEN SDM</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525465643"/>
              </p:ext>
            </p:extLst>
          </p:nvPr>
        </p:nvGraphicFramePr>
        <p:xfrm>
          <a:off x="141741" y="1233097"/>
          <a:ext cx="8878888" cy="5472503"/>
        </p:xfrm>
        <a:graphic>
          <a:graphicData uri="http://schemas.openxmlformats.org/drawingml/2006/table">
            <a:tbl>
              <a:tblPr firstRow="1" bandRow="1">
                <a:tableStyleId>{6E25E649-3F16-4E02-A733-19D2CDBF48F0}</a:tableStyleId>
              </a:tblPr>
              <a:tblGrid>
                <a:gridCol w="1647552"/>
                <a:gridCol w="1611772"/>
                <a:gridCol w="1733363"/>
                <a:gridCol w="1905000"/>
                <a:gridCol w="1981201"/>
              </a:tblGrid>
              <a:tr h="530387">
                <a:tc>
                  <a:txBody>
                    <a:bodyPr/>
                    <a:lstStyle/>
                    <a:p>
                      <a:pPr algn="ctr"/>
                      <a:r>
                        <a:rPr lang="id-ID" sz="1050" dirty="0" smtClean="0">
                          <a:latin typeface="Candara" pitchFamily="34" charset="0"/>
                        </a:rPr>
                        <a:t>Area Perubahan</a:t>
                      </a:r>
                      <a:endParaRPr lang="id-ID" sz="1050" dirty="0">
                        <a:latin typeface="Candara" pitchFamily="34" charset="0"/>
                      </a:endParaRPr>
                    </a:p>
                  </a:txBody>
                  <a:tcPr marT="45711" marB="45711" anchor="ctr"/>
                </a:tc>
                <a:tc>
                  <a:txBody>
                    <a:bodyPr/>
                    <a:lstStyle/>
                    <a:p>
                      <a:pPr algn="ctr"/>
                      <a:r>
                        <a:rPr lang="id-ID" sz="1050" dirty="0" smtClean="0">
                          <a:latin typeface="Candara" pitchFamily="34" charset="0"/>
                        </a:rPr>
                        <a:t>Hasil Self Assessment</a:t>
                      </a:r>
                    </a:p>
                    <a:p>
                      <a:pPr algn="ctr"/>
                      <a:r>
                        <a:rPr lang="id-ID" sz="1050" dirty="0" smtClean="0">
                          <a:latin typeface="Candara" pitchFamily="34" charset="0"/>
                        </a:rPr>
                        <a:t>2016</a:t>
                      </a:r>
                      <a:endParaRPr lang="id-ID" sz="1050" dirty="0">
                        <a:latin typeface="Candara" pitchFamily="34" charset="0"/>
                      </a:endParaRPr>
                    </a:p>
                  </a:txBody>
                  <a:tcPr marT="45711" marB="4571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50" dirty="0" smtClean="0">
                          <a:latin typeface="Candara" pitchFamily="34" charset="0"/>
                        </a:rPr>
                        <a:t>Hasil Penilaian</a:t>
                      </a:r>
                      <a:r>
                        <a:rPr lang="id-ID" sz="1050" baseline="0" dirty="0" smtClean="0">
                          <a:latin typeface="Candara" pitchFamily="34" charset="0"/>
                        </a:rPr>
                        <a:t> Tim Menpan </a:t>
                      </a:r>
                      <a:r>
                        <a:rPr lang="id-ID" sz="1050" dirty="0" smtClean="0">
                          <a:latin typeface="Candara" pitchFamily="34" charset="0"/>
                        </a:rPr>
                        <a:t>2015</a:t>
                      </a:r>
                      <a:endParaRPr lang="id-ID" sz="1050" dirty="0">
                        <a:latin typeface="Candara" pitchFamily="34" charset="0"/>
                      </a:endParaRPr>
                    </a:p>
                  </a:txBody>
                  <a:tcPr marT="45711" marB="45711" anchor="ctr"/>
                </a:tc>
                <a:tc>
                  <a:txBody>
                    <a:bodyPr/>
                    <a:lstStyle/>
                    <a:p>
                      <a:pPr algn="ctr"/>
                      <a:r>
                        <a:rPr lang="id-ID" sz="1050" dirty="0" smtClean="0">
                          <a:latin typeface="Candara" pitchFamily="34" charset="0"/>
                        </a:rPr>
                        <a:t>Gap Penilaian</a:t>
                      </a:r>
                      <a:endParaRPr lang="id-ID" sz="1050" dirty="0">
                        <a:latin typeface="Candara" pitchFamily="34" charset="0"/>
                      </a:endParaRPr>
                    </a:p>
                  </a:txBody>
                  <a:tcPr marT="45711" marB="45711" anchor="ctr"/>
                </a:tc>
                <a:tc>
                  <a:txBody>
                    <a:bodyPr/>
                    <a:lstStyle/>
                    <a:p>
                      <a:pPr algn="ctr"/>
                      <a:r>
                        <a:rPr lang="id-ID" sz="1050" dirty="0" smtClean="0">
                          <a:latin typeface="Candara" pitchFamily="34" charset="0"/>
                        </a:rPr>
                        <a:t>Dokumen yang</a:t>
                      </a:r>
                      <a:r>
                        <a:rPr lang="id-ID" sz="1050" baseline="0" dirty="0" smtClean="0">
                          <a:latin typeface="Candara" pitchFamily="34" charset="0"/>
                        </a:rPr>
                        <a:t> sudah disubmit</a:t>
                      </a:r>
                      <a:endParaRPr lang="id-ID" sz="1050" dirty="0">
                        <a:latin typeface="Candara" pitchFamily="34" charset="0"/>
                      </a:endParaRPr>
                    </a:p>
                  </a:txBody>
                  <a:tcPr marT="45711" marB="45711" anchor="ctr"/>
                </a:tc>
              </a:tr>
              <a:tr h="394486">
                <a:tc gridSpan="5">
                  <a:txBody>
                    <a:bodyPr/>
                    <a:lstStyle/>
                    <a:p>
                      <a:pPr algn="l">
                        <a:lnSpc>
                          <a:spcPct val="80000"/>
                        </a:lnSpc>
                      </a:pPr>
                      <a:r>
                        <a:rPr lang="id-ID" sz="1050" b="1" dirty="0" smtClean="0">
                          <a:latin typeface="Candara" pitchFamily="34" charset="0"/>
                        </a:rPr>
                        <a:t>Pengembangan</a:t>
                      </a:r>
                      <a:r>
                        <a:rPr lang="id-ID" sz="1050" b="1" baseline="0" dirty="0" smtClean="0">
                          <a:latin typeface="Candara" pitchFamily="34" charset="0"/>
                        </a:rPr>
                        <a:t> Pegawai Berbasis Kompetensi</a:t>
                      </a:r>
                      <a:endParaRPr lang="id-ID" sz="1050" b="1" dirty="0">
                        <a:latin typeface="Candara" pitchFamily="34" charset="0"/>
                      </a:endParaRPr>
                    </a:p>
                  </a:txBody>
                  <a:tcPr marT="45711" marB="45711" anchor="ctr"/>
                </a:tc>
                <a:tc hMerge="1">
                  <a:txBody>
                    <a:bodyPr/>
                    <a:lstStyle/>
                    <a:p>
                      <a:endParaRPr lang="id-ID" dirty="0"/>
                    </a:p>
                  </a:txBody>
                  <a:tcPr anchor="ctr"/>
                </a:tc>
                <a:tc hMerge="1">
                  <a:txBody>
                    <a:bodyPr/>
                    <a:lstStyle/>
                    <a:p>
                      <a:endParaRPr lang="id-ID" dirty="0"/>
                    </a:p>
                  </a:txBody>
                  <a:tcPr anchor="ctr"/>
                </a:tc>
                <a:tc hMerge="1">
                  <a:txBody>
                    <a:bodyPr/>
                    <a:lstStyle/>
                    <a:p>
                      <a:endParaRPr lang="id-ID"/>
                    </a:p>
                  </a:txBody>
                  <a:tcPr/>
                </a:tc>
                <a:tc hMerge="1">
                  <a:txBody>
                    <a:bodyPr/>
                    <a:lstStyle/>
                    <a:p>
                      <a:endParaRPr lang="id-ID"/>
                    </a:p>
                  </a:txBody>
                  <a:tcPr/>
                </a:tc>
              </a:tr>
              <a:tr h="902429">
                <a:tc>
                  <a:txBody>
                    <a:bodyPr/>
                    <a:lstStyle/>
                    <a:p>
                      <a:pPr marL="0" algn="l" defTabSz="914400" rtl="0" eaLnBrk="1" latinLnBrk="0" hangingPunct="1"/>
                      <a:r>
                        <a:rPr lang="fi-FI" sz="1050" kern="1200" dirty="0" smtClean="0">
                          <a:solidFill>
                            <a:schemeClr val="dk1"/>
                          </a:solidFill>
                          <a:effectLst/>
                          <a:latin typeface="Candara" pitchFamily="34" charset="0"/>
                          <a:ea typeface="+mn-ea"/>
                          <a:cs typeface="+mn-cs"/>
                        </a:rPr>
                        <a:t>Telah diidentifikasi kebutuhan pengembangan kompetensi</a:t>
                      </a:r>
                      <a:endParaRPr lang="id-ID" sz="1050" kern="1200" dirty="0">
                        <a:solidFill>
                          <a:schemeClr val="dk1"/>
                        </a:solidFill>
                        <a:effectLst/>
                        <a:latin typeface="Candara" pitchFamily="34" charset="0"/>
                        <a:ea typeface="+mn-ea"/>
                        <a:cs typeface="+mn-cs"/>
                      </a:endParaRPr>
                    </a:p>
                  </a:txBody>
                  <a:tcPr marT="45711" marB="45711" anchor="ctr"/>
                </a:tc>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Telah</a:t>
                      </a:r>
                      <a:r>
                        <a:rPr lang="id-ID" sz="1050" kern="1200" baseline="0" dirty="0" smtClean="0">
                          <a:solidFill>
                            <a:schemeClr val="dk1"/>
                          </a:solidFill>
                          <a:effectLst/>
                          <a:latin typeface="Candara" pitchFamily="34" charset="0"/>
                          <a:ea typeface="+mn-ea"/>
                          <a:cs typeface="+mn-cs"/>
                        </a:rPr>
                        <a:t> diidentifikasi kebutuhan pengembangan kompetensi pada </a:t>
                      </a:r>
                      <a:r>
                        <a:rPr lang="id-ID" sz="1050" kern="1200" baseline="0" dirty="0" smtClean="0">
                          <a:solidFill>
                            <a:srgbClr val="FF0000"/>
                          </a:solidFill>
                          <a:effectLst/>
                          <a:latin typeface="Candara" pitchFamily="34" charset="0"/>
                          <a:ea typeface="+mn-ea"/>
                          <a:cs typeface="+mn-cs"/>
                        </a:rPr>
                        <a:t>seluruh pegawai </a:t>
                      </a:r>
                      <a:r>
                        <a:rPr lang="id-ID" sz="1050" kern="1200" baseline="0" dirty="0" smtClean="0">
                          <a:solidFill>
                            <a:schemeClr val="dk1"/>
                          </a:solidFill>
                          <a:effectLst/>
                          <a:latin typeface="Candara" pitchFamily="34" charset="0"/>
                          <a:ea typeface="+mn-ea"/>
                          <a:cs typeface="+mn-cs"/>
                        </a:rPr>
                        <a:t>(A)</a:t>
                      </a:r>
                      <a:endParaRPr lang="id-ID" sz="1050" kern="1200" dirty="0" smtClean="0">
                        <a:solidFill>
                          <a:schemeClr val="dk1"/>
                        </a:solidFill>
                        <a:effectLst/>
                        <a:latin typeface="Candara" pitchFamily="34" charset="0"/>
                        <a:ea typeface="+mn-ea"/>
                        <a:cs typeface="+mn-cs"/>
                      </a:endParaRPr>
                    </a:p>
                  </a:txBody>
                  <a:tcPr marT="45711" marB="45711" anchor="ctr"/>
                </a:tc>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050" kern="1200" dirty="0" smtClean="0">
                          <a:solidFill>
                            <a:schemeClr val="dk1"/>
                          </a:solidFill>
                          <a:effectLst/>
                          <a:latin typeface="Candara" pitchFamily="34" charset="0"/>
                          <a:ea typeface="+mn-ea"/>
                          <a:cs typeface="+mn-cs"/>
                        </a:rPr>
                        <a:t>Telah</a:t>
                      </a:r>
                      <a:r>
                        <a:rPr lang="id-ID" sz="1050" kern="1200" baseline="0" dirty="0" smtClean="0">
                          <a:solidFill>
                            <a:schemeClr val="dk1"/>
                          </a:solidFill>
                          <a:effectLst/>
                          <a:latin typeface="Candara" pitchFamily="34" charset="0"/>
                          <a:ea typeface="+mn-ea"/>
                          <a:cs typeface="+mn-cs"/>
                        </a:rPr>
                        <a:t> diidentifikasi kebutuhan pengembangan kompetensi pada </a:t>
                      </a:r>
                      <a:r>
                        <a:rPr lang="id-ID" sz="1050" kern="1200" baseline="0" dirty="0" smtClean="0">
                          <a:solidFill>
                            <a:srgbClr val="FF0000"/>
                          </a:solidFill>
                          <a:effectLst/>
                          <a:latin typeface="Candara" pitchFamily="34" charset="0"/>
                          <a:ea typeface="+mn-ea"/>
                          <a:cs typeface="+mn-cs"/>
                        </a:rPr>
                        <a:t>ssebagian besar pegawai </a:t>
                      </a:r>
                      <a:r>
                        <a:rPr lang="id-ID" sz="1050" kern="1200" baseline="0" dirty="0" smtClean="0">
                          <a:solidFill>
                            <a:schemeClr val="dk1"/>
                          </a:solidFill>
                          <a:effectLst/>
                          <a:latin typeface="Candara" pitchFamily="34" charset="0"/>
                          <a:ea typeface="+mn-ea"/>
                          <a:cs typeface="+mn-cs"/>
                        </a:rPr>
                        <a:t>(B)</a:t>
                      </a:r>
                      <a:endParaRPr lang="id-ID" sz="1050" kern="1200" dirty="0" smtClean="0">
                        <a:solidFill>
                          <a:schemeClr val="dk1"/>
                        </a:solidFill>
                        <a:effectLst/>
                        <a:latin typeface="Candara" pitchFamily="34" charset="0"/>
                        <a:ea typeface="+mn-ea"/>
                        <a:cs typeface="+mn-cs"/>
                      </a:endParaRPr>
                    </a:p>
                  </a:txBody>
                  <a:tcPr marT="45711" marB="45711" anchor="ctr"/>
                </a:tc>
                <a:tc>
                  <a:txBody>
                    <a:bodyPr/>
                    <a:lstStyle/>
                    <a:p>
                      <a:pPr>
                        <a:lnSpc>
                          <a:spcPct val="80000"/>
                        </a:lnSpc>
                      </a:pPr>
                      <a:r>
                        <a:rPr lang="id-ID" sz="1050" b="0" i="0" dirty="0" smtClean="0">
                          <a:solidFill>
                            <a:schemeClr val="tx1"/>
                          </a:solidFill>
                          <a:latin typeface="Candara" pitchFamily="34" charset="0"/>
                          <a:cs typeface="Calibri" pitchFamily="34" charset="0"/>
                        </a:rPr>
                        <a:t>Kebutuhan</a:t>
                      </a:r>
                      <a:r>
                        <a:rPr lang="id-ID" sz="1050" b="0" i="0" baseline="0" dirty="0" smtClean="0">
                          <a:solidFill>
                            <a:schemeClr val="tx1"/>
                          </a:solidFill>
                          <a:latin typeface="Candara" pitchFamily="34" charset="0"/>
                          <a:cs typeface="Calibri" pitchFamily="34" charset="0"/>
                        </a:rPr>
                        <a:t> pengembangan kompetensi belum dilaksanakan pada seluruh pegawai </a:t>
                      </a:r>
                      <a:endParaRPr lang="id-ID" sz="1050" b="0" i="0" dirty="0" smtClean="0">
                        <a:solidFill>
                          <a:schemeClr val="tx1"/>
                        </a:solidFill>
                        <a:latin typeface="Candara" pitchFamily="34" charset="0"/>
                        <a:cs typeface="Calibri" pitchFamily="34" charset="0"/>
                      </a:endParaRPr>
                    </a:p>
                  </a:txBody>
                  <a:tcPr marT="45711" marB="45711" anchor="ctr"/>
                </a:tc>
                <a:tc>
                  <a:txBody>
                    <a:bodyPr/>
                    <a:lstStyle/>
                    <a:p>
                      <a:pPr marL="0" lvl="0" indent="0" algn="l" defTabSz="914400" rtl="0" eaLnBrk="1" latinLnBrk="0" hangingPunct="1">
                        <a:lnSpc>
                          <a:spcPct val="80000"/>
                        </a:lnSpc>
                        <a:buFont typeface="+mj-lt"/>
                        <a:buNone/>
                        <a:tabLst>
                          <a:tab pos="273050" algn="l"/>
                        </a:tabLst>
                      </a:pPr>
                      <a:r>
                        <a:rPr lang="id-ID" sz="1050" kern="1200" dirty="0" smtClean="0">
                          <a:solidFill>
                            <a:schemeClr val="dk1"/>
                          </a:solidFill>
                          <a:effectLst/>
                          <a:latin typeface="Candara" pitchFamily="34" charset="0"/>
                          <a:ea typeface="+mn-ea"/>
                          <a:cs typeface="+mn-cs"/>
                        </a:rPr>
                        <a:t>Identifikasi</a:t>
                      </a:r>
                      <a:r>
                        <a:rPr lang="id-ID" sz="1050" kern="1200" baseline="0" dirty="0" smtClean="0">
                          <a:solidFill>
                            <a:schemeClr val="dk1"/>
                          </a:solidFill>
                          <a:effectLst/>
                          <a:latin typeface="Candara" pitchFamily="34" charset="0"/>
                          <a:ea typeface="+mn-ea"/>
                          <a:cs typeface="+mn-cs"/>
                        </a:rPr>
                        <a:t> kebutuhan pengembangan kompetensi berdasarkan hasil </a:t>
                      </a:r>
                      <a:r>
                        <a:rPr lang="id-ID" sz="1050" i="1" kern="1200" baseline="0" dirty="0" smtClean="0">
                          <a:solidFill>
                            <a:schemeClr val="dk1"/>
                          </a:solidFill>
                          <a:effectLst/>
                          <a:latin typeface="Candara" pitchFamily="34" charset="0"/>
                          <a:ea typeface="+mn-ea"/>
                          <a:cs typeface="+mn-cs"/>
                        </a:rPr>
                        <a:t>assessment</a:t>
                      </a:r>
                      <a:r>
                        <a:rPr lang="id-ID" sz="1050" i="0" kern="1200" baseline="0" dirty="0" smtClean="0">
                          <a:solidFill>
                            <a:schemeClr val="dk1"/>
                          </a:solidFill>
                          <a:effectLst/>
                          <a:latin typeface="Candara" pitchFamily="34" charset="0"/>
                          <a:ea typeface="+mn-ea"/>
                          <a:cs typeface="+mn-cs"/>
                        </a:rPr>
                        <a:t> (Nota Dinas Karo SDM terkait identifikasi kebutuhan  pengembangan</a:t>
                      </a:r>
                      <a:endParaRPr lang="id-ID" sz="1050" kern="1200" dirty="0">
                        <a:solidFill>
                          <a:schemeClr val="dk1"/>
                        </a:solidFill>
                        <a:effectLst/>
                        <a:latin typeface="Candara" pitchFamily="34" charset="0"/>
                        <a:ea typeface="+mn-ea"/>
                        <a:cs typeface="+mn-cs"/>
                      </a:endParaRPr>
                    </a:p>
                  </a:txBody>
                  <a:tcPr marT="45711" marB="45711" anchor="ctr"/>
                </a:tc>
              </a:tr>
              <a:tr h="1104040">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Telah</a:t>
                      </a:r>
                      <a:r>
                        <a:rPr lang="id-ID" sz="1050" kern="1200" baseline="0" dirty="0" smtClean="0">
                          <a:solidFill>
                            <a:schemeClr val="dk1"/>
                          </a:solidFill>
                          <a:effectLst/>
                          <a:latin typeface="Candara" pitchFamily="34" charset="0"/>
                          <a:ea typeface="+mn-ea"/>
                          <a:cs typeface="+mn-cs"/>
                        </a:rPr>
                        <a:t> disusun rencana pengembangan kompetensi dengan dukungan anggaran yang mencukupi</a:t>
                      </a:r>
                      <a:endParaRPr lang="id-ID" sz="1050" kern="1200" dirty="0">
                        <a:solidFill>
                          <a:schemeClr val="dk1"/>
                        </a:solidFill>
                        <a:effectLst/>
                        <a:latin typeface="Candara" pitchFamily="34" charset="0"/>
                        <a:ea typeface="+mn-ea"/>
                        <a:cs typeface="+mn-cs"/>
                      </a:endParaRPr>
                    </a:p>
                  </a:txBody>
                  <a:tcPr marT="45711" marB="4571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kern="1200" dirty="0" smtClean="0">
                          <a:solidFill>
                            <a:schemeClr val="dk1"/>
                          </a:solidFill>
                          <a:effectLst/>
                          <a:latin typeface="Candara" pitchFamily="34" charset="0"/>
                          <a:ea typeface="+mn-ea"/>
                          <a:cs typeface="+mn-cs"/>
                        </a:rPr>
                        <a:t>Telah</a:t>
                      </a:r>
                      <a:r>
                        <a:rPr lang="id-ID" sz="1050" kern="1200" baseline="0" dirty="0" smtClean="0">
                          <a:solidFill>
                            <a:schemeClr val="dk1"/>
                          </a:solidFill>
                          <a:effectLst/>
                          <a:latin typeface="Candara" pitchFamily="34" charset="0"/>
                          <a:ea typeface="+mn-ea"/>
                          <a:cs typeface="+mn-cs"/>
                        </a:rPr>
                        <a:t> disusun rencana pengembangan kompetensi dengan dukungan anggaran yang mencukupi (A)</a:t>
                      </a:r>
                      <a:endParaRPr lang="id-ID" sz="1050" kern="1200" dirty="0" smtClean="0">
                        <a:solidFill>
                          <a:schemeClr val="dk1"/>
                        </a:solidFill>
                        <a:effectLst/>
                        <a:latin typeface="Candara" pitchFamily="34" charset="0"/>
                        <a:ea typeface="+mn-ea"/>
                        <a:cs typeface="+mn-cs"/>
                      </a:endParaRPr>
                    </a:p>
                    <a:p>
                      <a:endParaRPr lang="id-ID" sz="1050" dirty="0">
                        <a:latin typeface="Candara" pitchFamily="34" charset="0"/>
                      </a:endParaRPr>
                    </a:p>
                  </a:txBody>
                  <a:tcPr marT="45711" marB="4571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kern="1200" dirty="0" smtClean="0">
                          <a:solidFill>
                            <a:schemeClr val="dk1"/>
                          </a:solidFill>
                          <a:effectLst/>
                          <a:latin typeface="Candara" pitchFamily="34" charset="0"/>
                          <a:ea typeface="+mn-ea"/>
                          <a:cs typeface="+mn-cs"/>
                        </a:rPr>
                        <a:t>Telah</a:t>
                      </a:r>
                      <a:r>
                        <a:rPr lang="id-ID" sz="1050" kern="1200" baseline="0" dirty="0" smtClean="0">
                          <a:solidFill>
                            <a:schemeClr val="dk1"/>
                          </a:solidFill>
                          <a:effectLst/>
                          <a:latin typeface="Candara" pitchFamily="34" charset="0"/>
                          <a:ea typeface="+mn-ea"/>
                          <a:cs typeface="+mn-cs"/>
                        </a:rPr>
                        <a:t> disusun rencana pengembangan kompetensi  </a:t>
                      </a:r>
                      <a:r>
                        <a:rPr lang="id-ID" sz="1050" kern="1200" baseline="0" dirty="0" smtClean="0">
                          <a:solidFill>
                            <a:srgbClr val="FF0000"/>
                          </a:solidFill>
                          <a:effectLst/>
                          <a:latin typeface="Candara" pitchFamily="34" charset="0"/>
                          <a:ea typeface="+mn-ea"/>
                          <a:cs typeface="+mn-cs"/>
                        </a:rPr>
                        <a:t>sebagian besar pegawai </a:t>
                      </a:r>
                      <a:r>
                        <a:rPr lang="id-ID" sz="1050" kern="1200" baseline="0" dirty="0" smtClean="0">
                          <a:solidFill>
                            <a:schemeClr val="dk1"/>
                          </a:solidFill>
                          <a:effectLst/>
                          <a:latin typeface="Candara" pitchFamily="34" charset="0"/>
                          <a:ea typeface="+mn-ea"/>
                          <a:cs typeface="+mn-cs"/>
                        </a:rPr>
                        <a:t>dengan dukungan anggaran yang mencukupi (B)</a:t>
                      </a:r>
                      <a:endParaRPr lang="id-ID" sz="1050" kern="1200" dirty="0" smtClean="0">
                        <a:solidFill>
                          <a:schemeClr val="dk1"/>
                        </a:solidFill>
                        <a:effectLst/>
                        <a:latin typeface="Candara" pitchFamily="34" charset="0"/>
                        <a:ea typeface="+mn-ea"/>
                        <a:cs typeface="+mn-cs"/>
                      </a:endParaRPr>
                    </a:p>
                  </a:txBody>
                  <a:tcPr marT="45711" marB="45711" anchor="ctr"/>
                </a:tc>
                <a:tc>
                  <a:txBody>
                    <a:bodyPr/>
                    <a:lstStyle/>
                    <a:p>
                      <a:pPr>
                        <a:lnSpc>
                          <a:spcPct val="80000"/>
                        </a:lnSpc>
                      </a:pPr>
                      <a:r>
                        <a:rPr lang="id-ID" sz="1050" b="0" i="0" dirty="0" smtClean="0">
                          <a:solidFill>
                            <a:schemeClr val="tx1"/>
                          </a:solidFill>
                          <a:latin typeface="Candara" pitchFamily="34" charset="0"/>
                          <a:cs typeface="Calibri" pitchFamily="34" charset="0"/>
                        </a:rPr>
                        <a:t>Rencana</a:t>
                      </a:r>
                      <a:r>
                        <a:rPr lang="id-ID" sz="1050" b="0" i="0" baseline="0" dirty="0" smtClean="0">
                          <a:solidFill>
                            <a:schemeClr val="tx1"/>
                          </a:solidFill>
                          <a:latin typeface="Candara" pitchFamily="34" charset="0"/>
                          <a:cs typeface="Calibri" pitchFamily="34" charset="0"/>
                        </a:rPr>
                        <a:t> pengembangan kompetensi dengan dukungan anggaran yang mencukupi belum dilaksanakan untuk seluruh pegawai</a:t>
                      </a:r>
                      <a:endParaRPr lang="id-ID" sz="1050" b="0" i="0" dirty="0">
                        <a:solidFill>
                          <a:schemeClr val="tx1"/>
                        </a:solidFill>
                        <a:latin typeface="Candara" pitchFamily="34" charset="0"/>
                        <a:cs typeface="Calibri" pitchFamily="34" charset="0"/>
                      </a:endParaRPr>
                    </a:p>
                  </a:txBody>
                  <a:tcPr marT="45711" marB="45711" anchor="ctr"/>
                </a:tc>
                <a:tc>
                  <a:txBody>
                    <a:bodyPr/>
                    <a:lstStyle/>
                    <a:p>
                      <a:pPr marL="273050" lvl="0" indent="-273050" algn="l" defTabSz="914400" rtl="0" eaLnBrk="1" latinLnBrk="0" hangingPunct="1">
                        <a:lnSpc>
                          <a:spcPct val="80000"/>
                        </a:lnSpc>
                        <a:buFont typeface="+mj-lt"/>
                        <a:buAutoNum type="arabicPeriod"/>
                        <a:tabLst>
                          <a:tab pos="273050" algn="l"/>
                        </a:tabLst>
                      </a:pPr>
                      <a:r>
                        <a:rPr lang="id-ID" sz="1050" i="1" kern="1200" dirty="0" smtClean="0">
                          <a:solidFill>
                            <a:schemeClr val="dk1"/>
                          </a:solidFill>
                          <a:effectLst/>
                          <a:latin typeface="Candara" pitchFamily="34" charset="0"/>
                          <a:ea typeface="+mn-ea"/>
                          <a:cs typeface="+mn-cs"/>
                        </a:rPr>
                        <a:t>Human</a:t>
                      </a:r>
                      <a:r>
                        <a:rPr lang="id-ID" sz="1050" i="1" kern="1200" baseline="0" dirty="0" smtClean="0">
                          <a:solidFill>
                            <a:schemeClr val="dk1"/>
                          </a:solidFill>
                          <a:effectLst/>
                          <a:latin typeface="Candara" pitchFamily="34" charset="0"/>
                          <a:ea typeface="+mn-ea"/>
                          <a:cs typeface="+mn-cs"/>
                        </a:rPr>
                        <a:t> Capital Development Plan</a:t>
                      </a:r>
                    </a:p>
                    <a:p>
                      <a:pPr marL="273050" lvl="0" indent="-273050" algn="l" defTabSz="914400" rtl="0" eaLnBrk="1" latinLnBrk="0" hangingPunct="1">
                        <a:lnSpc>
                          <a:spcPct val="80000"/>
                        </a:lnSpc>
                        <a:buFont typeface="+mj-lt"/>
                        <a:buAutoNum type="arabicPeriod"/>
                        <a:tabLst>
                          <a:tab pos="273050" algn="l"/>
                        </a:tabLst>
                      </a:pPr>
                      <a:r>
                        <a:rPr lang="id-ID" sz="1050" kern="1200" baseline="0" dirty="0" smtClean="0">
                          <a:solidFill>
                            <a:schemeClr val="dk1"/>
                          </a:solidFill>
                          <a:effectLst/>
                          <a:latin typeface="Candara" pitchFamily="34" charset="0"/>
                          <a:ea typeface="+mn-ea"/>
                          <a:cs typeface="+mn-cs"/>
                        </a:rPr>
                        <a:t>Tabel Rencana Diklat</a:t>
                      </a:r>
                      <a:endParaRPr lang="id-ID" sz="1050" kern="1200" dirty="0">
                        <a:solidFill>
                          <a:schemeClr val="dk1"/>
                        </a:solidFill>
                        <a:effectLst/>
                        <a:latin typeface="Candara" pitchFamily="34" charset="0"/>
                        <a:ea typeface="+mn-ea"/>
                        <a:cs typeface="+mn-cs"/>
                      </a:endParaRPr>
                    </a:p>
                  </a:txBody>
                  <a:tcPr marT="45711" marB="45711" anchor="ctr"/>
                </a:tc>
              </a:tr>
              <a:tr h="1276910">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Telah</a:t>
                      </a:r>
                      <a:r>
                        <a:rPr lang="id-ID" sz="1050" kern="1200" baseline="0" dirty="0" smtClean="0">
                          <a:solidFill>
                            <a:schemeClr val="dk1"/>
                          </a:solidFill>
                          <a:effectLst/>
                          <a:latin typeface="Candara" pitchFamily="34" charset="0"/>
                          <a:ea typeface="+mn-ea"/>
                          <a:cs typeface="+mn-cs"/>
                        </a:rPr>
                        <a:t> dilakukan pengembangan pegawai berbasis kompetensi sesuai dengan rencana dan kebutuhan pengembangan kompetensi</a:t>
                      </a:r>
                      <a:endParaRPr lang="id-ID" sz="1050" kern="1200" dirty="0">
                        <a:solidFill>
                          <a:schemeClr val="dk1"/>
                        </a:solidFill>
                        <a:effectLst/>
                        <a:latin typeface="Candara" pitchFamily="34" charset="0"/>
                        <a:ea typeface="+mn-ea"/>
                        <a:cs typeface="+mn-cs"/>
                      </a:endParaRPr>
                    </a:p>
                  </a:txBody>
                  <a:tcPr marT="45711" marB="45711" anchor="ctr"/>
                </a:tc>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Telah</a:t>
                      </a:r>
                      <a:r>
                        <a:rPr lang="id-ID" sz="1050" kern="1200" baseline="0" dirty="0" smtClean="0">
                          <a:solidFill>
                            <a:schemeClr val="dk1"/>
                          </a:solidFill>
                          <a:effectLst/>
                          <a:latin typeface="Candara" pitchFamily="34" charset="0"/>
                          <a:ea typeface="+mn-ea"/>
                          <a:cs typeface="+mn-cs"/>
                        </a:rPr>
                        <a:t> dilakukan pengembangan pegawai berbasis kompetensi s kepada </a:t>
                      </a:r>
                      <a:r>
                        <a:rPr lang="id-ID" sz="1050" kern="1200" baseline="0" dirty="0" smtClean="0">
                          <a:solidFill>
                            <a:srgbClr val="FF0000"/>
                          </a:solidFill>
                          <a:effectLst/>
                          <a:latin typeface="Candara" pitchFamily="34" charset="0"/>
                          <a:ea typeface="+mn-ea"/>
                          <a:cs typeface="+mn-cs"/>
                        </a:rPr>
                        <a:t>seluruh pegawai </a:t>
                      </a:r>
                      <a:r>
                        <a:rPr lang="id-ID" sz="1050" kern="1200" baseline="0" dirty="0" smtClean="0">
                          <a:solidFill>
                            <a:schemeClr val="dk1"/>
                          </a:solidFill>
                          <a:effectLst/>
                          <a:latin typeface="Candara" pitchFamily="34" charset="0"/>
                          <a:ea typeface="+mn-ea"/>
                          <a:cs typeface="+mn-cs"/>
                        </a:rPr>
                        <a:t>sesuai dengan rencana dan kebutuhan pengembangan kompetensi (A)</a:t>
                      </a:r>
                      <a:endParaRPr lang="id-ID" sz="1050" kern="1200" dirty="0">
                        <a:solidFill>
                          <a:schemeClr val="dk1"/>
                        </a:solidFill>
                        <a:effectLst/>
                        <a:latin typeface="Candara" pitchFamily="34" charset="0"/>
                        <a:ea typeface="+mn-ea"/>
                        <a:cs typeface="+mn-cs"/>
                      </a:endParaRPr>
                    </a:p>
                  </a:txBody>
                  <a:tcPr marT="45711" marB="4571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kern="1200" dirty="0" smtClean="0">
                          <a:solidFill>
                            <a:schemeClr val="dk1"/>
                          </a:solidFill>
                          <a:effectLst/>
                          <a:latin typeface="Candara" pitchFamily="34" charset="0"/>
                          <a:ea typeface="+mn-ea"/>
                          <a:cs typeface="+mn-cs"/>
                        </a:rPr>
                        <a:t>Telah</a:t>
                      </a:r>
                      <a:r>
                        <a:rPr lang="id-ID" sz="1050" kern="1200" baseline="0" dirty="0" smtClean="0">
                          <a:solidFill>
                            <a:schemeClr val="dk1"/>
                          </a:solidFill>
                          <a:effectLst/>
                          <a:latin typeface="Candara" pitchFamily="34" charset="0"/>
                          <a:ea typeface="+mn-ea"/>
                          <a:cs typeface="+mn-cs"/>
                        </a:rPr>
                        <a:t> dilakukan pengembangan pegawai berbasis kompetensi s kepada sebagian besar pegawai sesuai dengan rencana dan kebutuhan pengembangan kompetensi (B)</a:t>
                      </a:r>
                      <a:endParaRPr lang="id-ID" sz="1050" kern="1200" dirty="0" smtClean="0">
                        <a:solidFill>
                          <a:schemeClr val="dk1"/>
                        </a:solidFill>
                        <a:effectLst/>
                        <a:latin typeface="Candara" pitchFamily="34" charset="0"/>
                        <a:ea typeface="+mn-ea"/>
                        <a:cs typeface="+mn-cs"/>
                      </a:endParaRPr>
                    </a:p>
                  </a:txBody>
                  <a:tcPr marT="45711" marB="45711" anchor="ctr"/>
                </a:tc>
                <a:tc>
                  <a:txBody>
                    <a:bodyPr/>
                    <a:lstStyle/>
                    <a:p>
                      <a:pPr>
                        <a:lnSpc>
                          <a:spcPct val="80000"/>
                        </a:lnSpc>
                      </a:pPr>
                      <a:r>
                        <a:rPr lang="id-ID" sz="1050" b="0" i="0" dirty="0" smtClean="0">
                          <a:solidFill>
                            <a:schemeClr val="tx1"/>
                          </a:solidFill>
                          <a:latin typeface="Candara" pitchFamily="34" charset="0"/>
                          <a:cs typeface="Calibri" pitchFamily="34" charset="0"/>
                        </a:rPr>
                        <a:t>Pengembangan pegawai berbasis kompetensi belum dilakukan kepada seluruh pegawai sesuai dengan rencana dan kebutuhan</a:t>
                      </a:r>
                      <a:r>
                        <a:rPr lang="id-ID" sz="1050" b="0" i="0" baseline="0" dirty="0" smtClean="0">
                          <a:solidFill>
                            <a:schemeClr val="tx1"/>
                          </a:solidFill>
                          <a:latin typeface="Candara" pitchFamily="34" charset="0"/>
                          <a:cs typeface="Calibri" pitchFamily="34" charset="0"/>
                        </a:rPr>
                        <a:t> pengembangan kompetensi</a:t>
                      </a:r>
                      <a:endParaRPr lang="id-ID" sz="1050" b="0" i="0" dirty="0">
                        <a:solidFill>
                          <a:schemeClr val="tx1"/>
                        </a:solidFill>
                        <a:latin typeface="Candara" pitchFamily="34" charset="0"/>
                        <a:cs typeface="Calibri" pitchFamily="34" charset="0"/>
                      </a:endParaRPr>
                    </a:p>
                  </a:txBody>
                  <a:tcPr marT="45711" marB="45711" anchor="ctr"/>
                </a:tc>
                <a:tc>
                  <a:txBody>
                    <a:bodyPr/>
                    <a:lstStyle/>
                    <a:p>
                      <a:pPr marL="0" lvl="0" indent="0" algn="l" defTabSz="914400" rtl="0" eaLnBrk="1" latinLnBrk="0" hangingPunct="1">
                        <a:lnSpc>
                          <a:spcPct val="80000"/>
                        </a:lnSpc>
                        <a:buFont typeface="+mj-lt"/>
                        <a:buNone/>
                      </a:pPr>
                      <a:r>
                        <a:rPr lang="id-ID" sz="1050" kern="1200" dirty="0" smtClean="0">
                          <a:solidFill>
                            <a:schemeClr val="dk1"/>
                          </a:solidFill>
                          <a:effectLst/>
                          <a:latin typeface="Candara" pitchFamily="34" charset="0"/>
                          <a:ea typeface="+mn-ea"/>
                          <a:cs typeface="+mn-cs"/>
                        </a:rPr>
                        <a:t>Rekap</a:t>
                      </a:r>
                      <a:r>
                        <a:rPr lang="id-ID" sz="1050" kern="1200" baseline="0" dirty="0" smtClean="0">
                          <a:solidFill>
                            <a:schemeClr val="dk1"/>
                          </a:solidFill>
                          <a:effectLst/>
                          <a:latin typeface="Candara" pitchFamily="34" charset="0"/>
                          <a:ea typeface="+mn-ea"/>
                          <a:cs typeface="+mn-cs"/>
                        </a:rPr>
                        <a:t> pelaksanaan Diklat SPIRIT 2015</a:t>
                      </a:r>
                      <a:endParaRPr lang="id-ID" sz="1050" kern="1200" dirty="0">
                        <a:solidFill>
                          <a:schemeClr val="dk1"/>
                        </a:solidFill>
                        <a:effectLst/>
                        <a:latin typeface="Candara" pitchFamily="34" charset="0"/>
                        <a:ea typeface="+mn-ea"/>
                        <a:cs typeface="+mn-cs"/>
                      </a:endParaRPr>
                    </a:p>
                  </a:txBody>
                  <a:tcPr marT="45711" marB="45711" anchor="ctr"/>
                </a:tc>
              </a:tr>
              <a:tr h="1169579">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Telah</a:t>
                      </a:r>
                      <a:r>
                        <a:rPr lang="id-ID" sz="1050" kern="1200" baseline="0" dirty="0" smtClean="0">
                          <a:solidFill>
                            <a:schemeClr val="dk1"/>
                          </a:solidFill>
                          <a:effectLst/>
                          <a:latin typeface="Candara" pitchFamily="34" charset="0"/>
                          <a:ea typeface="+mn-ea"/>
                          <a:cs typeface="+mn-cs"/>
                        </a:rPr>
                        <a:t> dilakukan monitoring dan evaluasi pengembangan pegawai berbasis kompetensi secara berkala</a:t>
                      </a:r>
                      <a:endParaRPr lang="id-ID" sz="1050" kern="1200" dirty="0">
                        <a:solidFill>
                          <a:schemeClr val="dk1"/>
                        </a:solidFill>
                        <a:effectLst/>
                        <a:latin typeface="Candara" pitchFamily="34" charset="0"/>
                        <a:ea typeface="+mn-ea"/>
                        <a:cs typeface="+mn-cs"/>
                      </a:endParaRPr>
                    </a:p>
                  </a:txBody>
                  <a:tcPr marT="45711" marB="45711" anchor="ctr"/>
                </a:tc>
                <a:tc>
                  <a:txBody>
                    <a:bodyPr/>
                    <a:lstStyle/>
                    <a:p>
                      <a:r>
                        <a:rPr lang="id-ID" sz="1050" dirty="0" smtClean="0">
                          <a:latin typeface="Candara" pitchFamily="34" charset="0"/>
                        </a:rPr>
                        <a:t>Telah</a:t>
                      </a:r>
                      <a:r>
                        <a:rPr lang="id-ID" sz="1050" baseline="0" dirty="0" smtClean="0">
                          <a:latin typeface="Candara" pitchFamily="34" charset="0"/>
                        </a:rPr>
                        <a:t> dilakukan monitoring dan evaluasi pengembangan pegawai berbasis kompetensi </a:t>
                      </a:r>
                      <a:r>
                        <a:rPr lang="id-ID" sz="1050" baseline="0" dirty="0" smtClean="0">
                          <a:solidFill>
                            <a:srgbClr val="FF0000"/>
                          </a:solidFill>
                          <a:latin typeface="Candara" pitchFamily="34" charset="0"/>
                        </a:rPr>
                        <a:t>secara berkala </a:t>
                      </a:r>
                      <a:r>
                        <a:rPr lang="id-ID" sz="1050" baseline="0" dirty="0" smtClean="0">
                          <a:latin typeface="Candara" pitchFamily="34" charset="0"/>
                        </a:rPr>
                        <a:t>(A)</a:t>
                      </a:r>
                      <a:endParaRPr lang="id-ID" sz="1050" dirty="0">
                        <a:latin typeface="Candara" pitchFamily="34" charset="0"/>
                      </a:endParaRPr>
                    </a:p>
                  </a:txBody>
                  <a:tcPr marT="45711" marB="4571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Telah</a:t>
                      </a:r>
                      <a:r>
                        <a:rPr lang="id-ID" sz="1100" baseline="0" dirty="0" smtClean="0">
                          <a:latin typeface="Candara" pitchFamily="34" charset="0"/>
                        </a:rPr>
                        <a:t> dilakukan monitoring dan evaluasi pengembangan pegawai berbasis kompetensi </a:t>
                      </a:r>
                      <a:r>
                        <a:rPr lang="id-ID" sz="1100" baseline="0" dirty="0" smtClean="0">
                          <a:solidFill>
                            <a:srgbClr val="FF0000"/>
                          </a:solidFill>
                          <a:latin typeface="Candara" pitchFamily="34" charset="0"/>
                        </a:rPr>
                        <a:t>secara  tidak berkala </a:t>
                      </a:r>
                      <a:r>
                        <a:rPr lang="id-ID" sz="1100" baseline="0" dirty="0" smtClean="0">
                          <a:latin typeface="Candara" pitchFamily="34" charset="0"/>
                        </a:rPr>
                        <a:t>(B)</a:t>
                      </a:r>
                      <a:endParaRPr lang="id-ID" sz="1100" dirty="0" smtClean="0">
                        <a:latin typeface="Candara" pitchFamily="34" charset="0"/>
                      </a:endParaRPr>
                    </a:p>
                  </a:txBody>
                  <a:tcPr marT="45711" marB="45711" anchor="ctr"/>
                </a:tc>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050" b="0" i="0" dirty="0" smtClean="0">
                          <a:solidFill>
                            <a:schemeClr val="tx1"/>
                          </a:solidFill>
                          <a:latin typeface="Candara" pitchFamily="34" charset="0"/>
                          <a:cs typeface="Calibri" pitchFamily="34" charset="0"/>
                        </a:rPr>
                        <a:t>Monitoring</a:t>
                      </a:r>
                      <a:r>
                        <a:rPr lang="id-ID" sz="1050" b="0" i="0" baseline="0" dirty="0" smtClean="0">
                          <a:solidFill>
                            <a:schemeClr val="tx1"/>
                          </a:solidFill>
                          <a:latin typeface="Candara" pitchFamily="34" charset="0"/>
                          <a:cs typeface="Calibri" pitchFamily="34" charset="0"/>
                        </a:rPr>
                        <a:t> dan evaluasi pengembangan pegawai berbasis kompetensi belum dilakukan secara berkala</a:t>
                      </a:r>
                      <a:endParaRPr lang="id-ID" sz="1050" b="0" i="0" dirty="0" smtClean="0">
                        <a:solidFill>
                          <a:schemeClr val="tx1"/>
                        </a:solidFill>
                        <a:latin typeface="Candara" pitchFamily="34" charset="0"/>
                        <a:cs typeface="Calibri" pitchFamily="34" charset="0"/>
                      </a:endParaRPr>
                    </a:p>
                  </a:txBody>
                  <a:tcPr marT="45711" marB="45711" anchor="ctr"/>
                </a:tc>
                <a:tc>
                  <a:txBody>
                    <a:bodyPr/>
                    <a:lstStyle/>
                    <a:p>
                      <a:pPr marL="0" lvl="0" indent="0" algn="l" defTabSz="914400" rtl="0" eaLnBrk="1" latinLnBrk="0" hangingPunct="1">
                        <a:lnSpc>
                          <a:spcPct val="80000"/>
                        </a:lnSpc>
                        <a:buFont typeface="+mj-lt"/>
                        <a:buNone/>
                        <a:tabLst>
                          <a:tab pos="0" algn="l"/>
                        </a:tabLst>
                      </a:pPr>
                      <a:r>
                        <a:rPr lang="id-ID" sz="1050" kern="1200" dirty="0" smtClean="0">
                          <a:solidFill>
                            <a:schemeClr val="dk1"/>
                          </a:solidFill>
                          <a:effectLst/>
                          <a:latin typeface="Candara" pitchFamily="34" charset="0"/>
                          <a:ea typeface="+mn-ea"/>
                          <a:cs typeface="+mn-cs"/>
                        </a:rPr>
                        <a:t>Permintaan</a:t>
                      </a:r>
                      <a:r>
                        <a:rPr lang="id-ID" sz="1050" kern="1200" baseline="0" dirty="0" smtClean="0">
                          <a:solidFill>
                            <a:schemeClr val="dk1"/>
                          </a:solidFill>
                          <a:effectLst/>
                          <a:latin typeface="Candara" pitchFamily="34" charset="0"/>
                          <a:ea typeface="+mn-ea"/>
                          <a:cs typeface="+mn-cs"/>
                        </a:rPr>
                        <a:t>  laporan tugas belajar kepada karyasiswa melalui email</a:t>
                      </a:r>
                      <a:endParaRPr lang="id-ID" sz="1050" kern="1200" dirty="0">
                        <a:solidFill>
                          <a:schemeClr val="dk1"/>
                        </a:solidFill>
                        <a:effectLst/>
                        <a:latin typeface="Candara" pitchFamily="34" charset="0"/>
                        <a:ea typeface="+mn-ea"/>
                        <a:cs typeface="+mn-cs"/>
                      </a:endParaRPr>
                    </a:p>
                  </a:txBody>
                  <a:tcPr marT="45711" marB="45711" anchor="ctr"/>
                </a:tc>
              </a:tr>
            </a:tbl>
          </a:graphicData>
        </a:graphic>
      </p:graphicFrame>
      <p:sp>
        <p:nvSpPr>
          <p:cNvPr id="6" name="Rounded Rectangle 5"/>
          <p:cNvSpPr/>
          <p:nvPr/>
        </p:nvSpPr>
        <p:spPr>
          <a:xfrm>
            <a:off x="8305800" y="60960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1/4</a:t>
            </a:r>
            <a:endParaRPr lang="id-ID" sz="1600" dirty="0">
              <a:solidFill>
                <a:schemeClr val="tx1"/>
              </a:solidFill>
            </a:endParaRPr>
          </a:p>
        </p:txBody>
      </p:sp>
    </p:spTree>
    <p:extLst>
      <p:ext uri="{BB962C8B-B14F-4D97-AF65-F5344CB8AC3E}">
        <p14:creationId xmlns:p14="http://schemas.microsoft.com/office/powerpoint/2010/main" val="3560670862"/>
      </p:ext>
    </p:extLst>
  </p:cSld>
  <p:clrMapOvr>
    <a:masterClrMapping/>
  </p:clrMapOvr>
  <p:transition>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7489" y="304800"/>
            <a:ext cx="6512511"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PENATAAN MANAJEMEN SDM</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497161778"/>
              </p:ext>
            </p:extLst>
          </p:nvPr>
        </p:nvGraphicFramePr>
        <p:xfrm>
          <a:off x="85086" y="1285168"/>
          <a:ext cx="8920162" cy="5233825"/>
        </p:xfrm>
        <a:graphic>
          <a:graphicData uri="http://schemas.openxmlformats.org/drawingml/2006/table">
            <a:tbl>
              <a:tblPr firstRow="1" bandRow="1">
                <a:tableStyleId>{6E25E649-3F16-4E02-A733-19D2CDBF48F0}</a:tableStyleId>
              </a:tblPr>
              <a:tblGrid>
                <a:gridCol w="1680494"/>
                <a:gridCol w="1643999"/>
                <a:gridCol w="1784795"/>
                <a:gridCol w="1762545"/>
                <a:gridCol w="2048329"/>
              </a:tblGrid>
              <a:tr h="404550">
                <a:tc>
                  <a:txBody>
                    <a:bodyPr/>
                    <a:lstStyle/>
                    <a:p>
                      <a:pPr algn="ctr"/>
                      <a:r>
                        <a:rPr lang="id-ID" sz="1100" dirty="0" smtClean="0">
                          <a:latin typeface="Candara" pitchFamily="34" charset="0"/>
                        </a:rPr>
                        <a:t>Area Perubahan</a:t>
                      </a:r>
                      <a:endParaRPr lang="id-ID" sz="1100" dirty="0">
                        <a:latin typeface="Candara" pitchFamily="34" charset="0"/>
                      </a:endParaRPr>
                    </a:p>
                  </a:txBody>
                  <a:tcPr marT="45713" marB="45713" anchor="ctr"/>
                </a:tc>
                <a:tc>
                  <a:txBody>
                    <a:bodyPr/>
                    <a:lstStyle/>
                    <a:p>
                      <a:pPr algn="ctr"/>
                      <a:r>
                        <a:rPr lang="id-ID" sz="1100" dirty="0" smtClean="0">
                          <a:latin typeface="Candara" pitchFamily="34" charset="0"/>
                        </a:rPr>
                        <a:t>Hasil Self Assessment</a:t>
                      </a:r>
                    </a:p>
                    <a:p>
                      <a:pPr algn="ctr"/>
                      <a:r>
                        <a:rPr lang="id-ID" sz="1100" dirty="0" smtClean="0">
                          <a:latin typeface="Candara" pitchFamily="34" charset="0"/>
                        </a:rPr>
                        <a:t>2016</a:t>
                      </a:r>
                      <a:endParaRPr lang="id-ID" sz="1100" dirty="0">
                        <a:latin typeface="Candara" pitchFamily="34" charset="0"/>
                      </a:endParaRPr>
                    </a:p>
                  </a:txBody>
                  <a:tcPr marT="45713" marB="4571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Hasil Penilaian</a:t>
                      </a:r>
                      <a:r>
                        <a:rPr lang="id-ID" sz="1100" baseline="0" dirty="0" smtClean="0">
                          <a:latin typeface="Candara" pitchFamily="34" charset="0"/>
                        </a:rPr>
                        <a:t> Tim Menpan </a:t>
                      </a:r>
                      <a:r>
                        <a:rPr lang="id-ID" sz="1100" dirty="0" smtClean="0">
                          <a:latin typeface="Candara" pitchFamily="34" charset="0"/>
                        </a:rPr>
                        <a:t>2015</a:t>
                      </a:r>
                      <a:endParaRPr lang="id-ID" sz="1100" dirty="0">
                        <a:latin typeface="Candara" pitchFamily="34" charset="0"/>
                      </a:endParaRPr>
                    </a:p>
                  </a:txBody>
                  <a:tcPr marT="45713" marB="45713" anchor="ctr"/>
                </a:tc>
                <a:tc>
                  <a:txBody>
                    <a:bodyPr/>
                    <a:lstStyle/>
                    <a:p>
                      <a:pPr algn="ctr"/>
                      <a:r>
                        <a:rPr lang="id-ID" sz="1100" dirty="0" smtClean="0">
                          <a:latin typeface="Candara" pitchFamily="34" charset="0"/>
                        </a:rPr>
                        <a:t>Gap Penilaian</a:t>
                      </a:r>
                      <a:endParaRPr lang="id-ID" sz="1100" dirty="0">
                        <a:latin typeface="Candara" pitchFamily="34" charset="0"/>
                      </a:endParaRPr>
                    </a:p>
                  </a:txBody>
                  <a:tcPr marT="45713" marB="45713" anchor="ctr"/>
                </a:tc>
                <a:tc>
                  <a:txBody>
                    <a:bodyPr/>
                    <a:lstStyle/>
                    <a:p>
                      <a:pPr algn="ctr"/>
                      <a:r>
                        <a:rPr lang="id-ID" sz="1100" dirty="0" smtClean="0">
                          <a:latin typeface="Candara" pitchFamily="34" charset="0"/>
                        </a:rPr>
                        <a:t>Dokumen yang</a:t>
                      </a:r>
                      <a:r>
                        <a:rPr lang="id-ID" sz="1100" baseline="0" dirty="0" smtClean="0">
                          <a:latin typeface="Candara" pitchFamily="34" charset="0"/>
                        </a:rPr>
                        <a:t> sudah disubmit</a:t>
                      </a:r>
                      <a:endParaRPr lang="id-ID" sz="1100" dirty="0">
                        <a:latin typeface="Candara" pitchFamily="34" charset="0"/>
                      </a:endParaRPr>
                    </a:p>
                  </a:txBody>
                  <a:tcPr marT="45713" marB="45713" anchor="ctr"/>
                </a:tc>
              </a:tr>
              <a:tr h="354694">
                <a:tc gridSpan="5">
                  <a:txBody>
                    <a:bodyPr/>
                    <a:lstStyle/>
                    <a:p>
                      <a:pPr algn="l">
                        <a:lnSpc>
                          <a:spcPct val="80000"/>
                        </a:lnSpc>
                      </a:pPr>
                      <a:r>
                        <a:rPr lang="id-ID" sz="1100" b="1" dirty="0" smtClean="0">
                          <a:latin typeface="Candara" pitchFamily="34" charset="0"/>
                        </a:rPr>
                        <a:t>Promosi</a:t>
                      </a:r>
                      <a:r>
                        <a:rPr lang="id-ID" sz="1100" b="1" baseline="0" dirty="0" smtClean="0">
                          <a:latin typeface="Candara" pitchFamily="34" charset="0"/>
                        </a:rPr>
                        <a:t> Jabatan Dilakukan Secara Terbuka </a:t>
                      </a:r>
                      <a:endParaRPr lang="id-ID" sz="1100" b="1" dirty="0">
                        <a:latin typeface="Candara" pitchFamily="34" charset="0"/>
                      </a:endParaRPr>
                    </a:p>
                  </a:txBody>
                  <a:tcPr marT="45713" marB="45713" anchor="ctr"/>
                </a:tc>
                <a:tc hMerge="1">
                  <a:txBody>
                    <a:bodyPr/>
                    <a:lstStyle/>
                    <a:p>
                      <a:endParaRPr lang="id-ID" dirty="0"/>
                    </a:p>
                  </a:txBody>
                  <a:tcPr anchor="ctr"/>
                </a:tc>
                <a:tc hMerge="1">
                  <a:txBody>
                    <a:bodyPr/>
                    <a:lstStyle/>
                    <a:p>
                      <a:endParaRPr lang="id-ID" dirty="0"/>
                    </a:p>
                  </a:txBody>
                  <a:tcPr anchor="ctr"/>
                </a:tc>
                <a:tc hMerge="1">
                  <a:txBody>
                    <a:bodyPr/>
                    <a:lstStyle/>
                    <a:p>
                      <a:endParaRPr lang="id-ID"/>
                    </a:p>
                  </a:txBody>
                  <a:tcPr/>
                </a:tc>
                <a:tc hMerge="1">
                  <a:txBody>
                    <a:bodyPr/>
                    <a:lstStyle/>
                    <a:p>
                      <a:endParaRPr lang="id-ID"/>
                    </a:p>
                  </a:txBody>
                  <a:tcPr/>
                </a:tc>
              </a:tr>
              <a:tr h="787976">
                <a:tc>
                  <a:txBody>
                    <a:bodyPr/>
                    <a:lstStyle/>
                    <a:p>
                      <a:pPr marL="0" algn="l" defTabSz="914400" rtl="0" eaLnBrk="1" latinLnBrk="0" hangingPunct="1"/>
                      <a:r>
                        <a:rPr lang="id-ID" sz="1100" kern="1200" dirty="0" smtClean="0">
                          <a:solidFill>
                            <a:schemeClr val="dk1"/>
                          </a:solidFill>
                          <a:effectLst/>
                          <a:latin typeface="Candara" pitchFamily="34" charset="0"/>
                          <a:ea typeface="+mn-ea"/>
                          <a:cs typeface="+mn-cs"/>
                        </a:rPr>
                        <a:t>Promosi</a:t>
                      </a:r>
                      <a:r>
                        <a:rPr lang="id-ID" sz="1100" kern="1200" baseline="0" dirty="0" smtClean="0">
                          <a:solidFill>
                            <a:schemeClr val="dk1"/>
                          </a:solidFill>
                          <a:effectLst/>
                          <a:latin typeface="Candara" pitchFamily="34" charset="0"/>
                          <a:ea typeface="+mn-ea"/>
                          <a:cs typeface="+mn-cs"/>
                        </a:rPr>
                        <a:t> terbuka pengisian jabatan pimpinan tinggi telah dilaksanakan</a:t>
                      </a:r>
                      <a:endParaRPr lang="id-ID" sz="1100" kern="1200" dirty="0">
                        <a:solidFill>
                          <a:schemeClr val="dk1"/>
                        </a:solidFill>
                        <a:effectLst/>
                        <a:latin typeface="Candara" pitchFamily="34" charset="0"/>
                        <a:ea typeface="+mn-ea"/>
                        <a:cs typeface="+mn-cs"/>
                      </a:endParaRPr>
                    </a:p>
                  </a:txBody>
                  <a:tcPr marT="45713" marB="45713" anchor="ctr"/>
                </a:tc>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Pengisian</a:t>
                      </a:r>
                      <a:r>
                        <a:rPr lang="id-ID" sz="1100" kern="1200" baseline="0" dirty="0" smtClean="0">
                          <a:solidFill>
                            <a:schemeClr val="dk1"/>
                          </a:solidFill>
                          <a:effectLst/>
                          <a:latin typeface="Candara" pitchFamily="34" charset="0"/>
                          <a:ea typeface="+mn-ea"/>
                          <a:cs typeface="+mn-cs"/>
                        </a:rPr>
                        <a:t> pimpinan jabatan tinggi (utama, madya dan pratama) telah dilakukan melalui promosi terbuka </a:t>
                      </a:r>
                      <a:r>
                        <a:rPr lang="id-ID" sz="1100" kern="1200" baseline="0" dirty="0" smtClean="0">
                          <a:solidFill>
                            <a:srgbClr val="FF0000"/>
                          </a:solidFill>
                          <a:effectLst/>
                          <a:latin typeface="Candara" pitchFamily="34" charset="0"/>
                          <a:ea typeface="+mn-ea"/>
                          <a:cs typeface="+mn-cs"/>
                        </a:rPr>
                        <a:t>secara nasional </a:t>
                      </a:r>
                      <a:r>
                        <a:rPr lang="id-ID" sz="1100" kern="1200" baseline="0" dirty="0" smtClean="0">
                          <a:solidFill>
                            <a:schemeClr val="dk1"/>
                          </a:solidFill>
                          <a:effectLst/>
                          <a:latin typeface="Candara" pitchFamily="34" charset="0"/>
                          <a:ea typeface="+mn-ea"/>
                          <a:cs typeface="+mn-cs"/>
                        </a:rPr>
                        <a:t>(A) </a:t>
                      </a:r>
                      <a:endParaRPr lang="id-ID" sz="1100" kern="1200" dirty="0" smtClean="0">
                        <a:solidFill>
                          <a:schemeClr val="dk1"/>
                        </a:solidFill>
                        <a:effectLst/>
                        <a:latin typeface="Candara" pitchFamily="34" charset="0"/>
                        <a:ea typeface="+mn-ea"/>
                        <a:cs typeface="+mn-cs"/>
                      </a:endParaRPr>
                    </a:p>
                  </a:txBody>
                  <a:tcPr marT="45713" marB="45713" anchor="ctr"/>
                </a:tc>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100" kern="1200" dirty="0" smtClean="0">
                          <a:solidFill>
                            <a:schemeClr val="dk1"/>
                          </a:solidFill>
                          <a:effectLst/>
                          <a:latin typeface="Candara" pitchFamily="34" charset="0"/>
                          <a:ea typeface="+mn-ea"/>
                          <a:cs typeface="+mn-cs"/>
                        </a:rPr>
                        <a:t>Pengisian</a:t>
                      </a:r>
                      <a:r>
                        <a:rPr lang="id-ID" sz="1100" kern="1200" baseline="0" dirty="0" smtClean="0">
                          <a:solidFill>
                            <a:schemeClr val="dk1"/>
                          </a:solidFill>
                          <a:effectLst/>
                          <a:latin typeface="Candara" pitchFamily="34" charset="0"/>
                          <a:ea typeface="+mn-ea"/>
                          <a:cs typeface="+mn-cs"/>
                        </a:rPr>
                        <a:t> pimpinan jabatan tinggi (utama, madya dan pratama) telah dilakukan melalui promosi terbuka s</a:t>
                      </a:r>
                      <a:r>
                        <a:rPr lang="id-ID" sz="1100" kern="1200" baseline="0" dirty="0" smtClean="0">
                          <a:solidFill>
                            <a:srgbClr val="FF0000"/>
                          </a:solidFill>
                          <a:effectLst/>
                          <a:latin typeface="Candara" pitchFamily="34" charset="0"/>
                          <a:ea typeface="+mn-ea"/>
                          <a:cs typeface="+mn-cs"/>
                        </a:rPr>
                        <a:t>ecara terbatas </a:t>
                      </a:r>
                      <a:r>
                        <a:rPr lang="id-ID" sz="1100" kern="1200" baseline="0" dirty="0" smtClean="0">
                          <a:solidFill>
                            <a:schemeClr val="dk1"/>
                          </a:solidFill>
                          <a:effectLst/>
                          <a:latin typeface="Candara" pitchFamily="34" charset="0"/>
                          <a:ea typeface="+mn-ea"/>
                          <a:cs typeface="+mn-cs"/>
                        </a:rPr>
                        <a:t>(B) </a:t>
                      </a:r>
                      <a:endParaRPr lang="id-ID" sz="1100" kern="1200" dirty="0" smtClean="0">
                        <a:solidFill>
                          <a:schemeClr val="dk1"/>
                        </a:solidFill>
                        <a:effectLst/>
                        <a:latin typeface="Candara" pitchFamily="34" charset="0"/>
                        <a:ea typeface="+mn-ea"/>
                        <a:cs typeface="+mn-cs"/>
                      </a:endParaRPr>
                    </a:p>
                    <a:p>
                      <a:pPr marL="0" algn="l" defTabSz="914400" rtl="0" eaLnBrk="1" latinLnBrk="0" hangingPunct="1">
                        <a:lnSpc>
                          <a:spcPct val="80000"/>
                        </a:lnSpc>
                      </a:pPr>
                      <a:endParaRPr lang="id-ID" sz="1100" kern="1200" dirty="0" smtClean="0">
                        <a:solidFill>
                          <a:schemeClr val="dk1"/>
                        </a:solidFill>
                        <a:effectLst/>
                        <a:latin typeface="Candara" pitchFamily="34" charset="0"/>
                        <a:ea typeface="+mn-ea"/>
                        <a:cs typeface="+mn-cs"/>
                      </a:endParaRPr>
                    </a:p>
                  </a:txBody>
                  <a:tcPr marT="45713" marB="45713" anchor="ctr"/>
                </a:tc>
                <a:tc>
                  <a:txBody>
                    <a:bodyPr/>
                    <a:lstStyle/>
                    <a:p>
                      <a:pPr>
                        <a:lnSpc>
                          <a:spcPct val="80000"/>
                        </a:lnSpc>
                      </a:pPr>
                      <a:r>
                        <a:rPr lang="id-ID" sz="1100" b="0" i="0" dirty="0" smtClean="0">
                          <a:solidFill>
                            <a:schemeClr val="tx1"/>
                          </a:solidFill>
                          <a:latin typeface="Candara" pitchFamily="34" charset="0"/>
                          <a:cs typeface="Calibri" pitchFamily="34" charset="0"/>
                        </a:rPr>
                        <a:t>Pengisian</a:t>
                      </a:r>
                      <a:r>
                        <a:rPr lang="id-ID" sz="1100" b="0" i="0" baseline="0" dirty="0" smtClean="0">
                          <a:solidFill>
                            <a:schemeClr val="tx1"/>
                          </a:solidFill>
                          <a:latin typeface="Candara" pitchFamily="34" charset="0"/>
                          <a:cs typeface="Calibri" pitchFamily="34" charset="0"/>
                        </a:rPr>
                        <a:t> pimpinan jabatan tinggi belum dilakukan melalui promosi secara terbukan</a:t>
                      </a:r>
                      <a:endParaRPr lang="id-ID" sz="1100" b="0" i="0" dirty="0" smtClean="0">
                        <a:solidFill>
                          <a:schemeClr val="tx1"/>
                        </a:solidFill>
                        <a:latin typeface="Candara" pitchFamily="34" charset="0"/>
                        <a:cs typeface="Calibri" pitchFamily="34" charset="0"/>
                      </a:endParaRPr>
                    </a:p>
                  </a:txBody>
                  <a:tcPr marT="45713" marB="45713"/>
                </a:tc>
                <a:tc>
                  <a:txBody>
                    <a:bodyPr/>
                    <a:lstStyle/>
                    <a:p>
                      <a:pPr marL="0" lvl="0" indent="0" algn="l" defTabSz="914400" rtl="0" eaLnBrk="1" latinLnBrk="0" hangingPunct="1">
                        <a:lnSpc>
                          <a:spcPct val="80000"/>
                        </a:lnSpc>
                        <a:buFont typeface="+mj-lt"/>
                        <a:buNone/>
                        <a:tabLst>
                          <a:tab pos="273050" algn="l"/>
                        </a:tabLst>
                      </a:pPr>
                      <a:r>
                        <a:rPr lang="id-ID" sz="1100" kern="1200" dirty="0" smtClean="0">
                          <a:solidFill>
                            <a:schemeClr val="dk1"/>
                          </a:solidFill>
                          <a:effectLst/>
                          <a:latin typeface="Candara" pitchFamily="34" charset="0"/>
                          <a:ea typeface="+mn-ea"/>
                          <a:cs typeface="+mn-cs"/>
                        </a:rPr>
                        <a:t>Pengumuman</a:t>
                      </a:r>
                      <a:r>
                        <a:rPr lang="id-ID" sz="1100" kern="1200" baseline="0" dirty="0" smtClean="0">
                          <a:solidFill>
                            <a:schemeClr val="dk1"/>
                          </a:solidFill>
                          <a:effectLst/>
                          <a:latin typeface="Candara" pitchFamily="34" charset="0"/>
                          <a:ea typeface="+mn-ea"/>
                          <a:cs typeface="+mn-cs"/>
                        </a:rPr>
                        <a:t> hasil seleksi administrasi dan jadwal </a:t>
                      </a:r>
                      <a:r>
                        <a:rPr lang="id-ID" sz="1100" i="1" kern="1200" baseline="0" dirty="0" smtClean="0">
                          <a:solidFill>
                            <a:schemeClr val="dk1"/>
                          </a:solidFill>
                          <a:effectLst/>
                          <a:latin typeface="Candara" pitchFamily="34" charset="0"/>
                          <a:ea typeface="+mn-ea"/>
                          <a:cs typeface="+mn-cs"/>
                        </a:rPr>
                        <a:t>assessment center </a:t>
                      </a:r>
                      <a:r>
                        <a:rPr lang="id-ID" sz="1100" i="0" kern="1200" baseline="0" dirty="0" smtClean="0">
                          <a:solidFill>
                            <a:schemeClr val="dk1"/>
                          </a:solidFill>
                          <a:effectLst/>
                          <a:latin typeface="Candara" pitchFamily="34" charset="0"/>
                          <a:ea typeface="+mn-ea"/>
                          <a:cs typeface="+mn-cs"/>
                        </a:rPr>
                        <a:t>dalam rangka seleksi Jabatan Pimpinan Tinggi Madya dan Pratama</a:t>
                      </a:r>
                      <a:endParaRPr lang="id-ID" sz="1100" kern="1200" dirty="0">
                        <a:solidFill>
                          <a:schemeClr val="dk1"/>
                        </a:solidFill>
                        <a:effectLst/>
                        <a:latin typeface="Candara" pitchFamily="34" charset="0"/>
                        <a:ea typeface="+mn-ea"/>
                        <a:cs typeface="+mn-cs"/>
                      </a:endParaRPr>
                    </a:p>
                  </a:txBody>
                  <a:tcPr marT="45713" marB="45713"/>
                </a:tc>
              </a:tr>
              <a:tr h="328856">
                <a:tc gridSpan="5">
                  <a:txBody>
                    <a:bodyPr/>
                    <a:lstStyle/>
                    <a:p>
                      <a:pPr marL="0" algn="l" defTabSz="914400" rtl="0" eaLnBrk="1" latinLnBrk="0" hangingPunct="1">
                        <a:lnSpc>
                          <a:spcPct val="80000"/>
                        </a:lnSpc>
                      </a:pPr>
                      <a:r>
                        <a:rPr lang="id-ID" sz="1100" b="1" kern="1200" dirty="0" smtClean="0">
                          <a:solidFill>
                            <a:schemeClr val="dk1"/>
                          </a:solidFill>
                          <a:effectLst/>
                          <a:latin typeface="Candara" pitchFamily="34" charset="0"/>
                          <a:ea typeface="+mn-ea"/>
                          <a:cs typeface="+mn-cs"/>
                        </a:rPr>
                        <a:t>Penetapan Kinerja Individu</a:t>
                      </a:r>
                      <a:endParaRPr lang="id-ID" sz="1100" b="1" kern="1200" dirty="0">
                        <a:solidFill>
                          <a:schemeClr val="dk1"/>
                        </a:solidFill>
                        <a:effectLst/>
                        <a:latin typeface="Candara" pitchFamily="34" charset="0"/>
                        <a:ea typeface="+mn-ea"/>
                        <a:cs typeface="+mn-cs"/>
                      </a:endParaRPr>
                    </a:p>
                  </a:txBody>
                  <a:tcPr marT="45713" marB="45713" anchor="ctr"/>
                </a:tc>
                <a:tc hMerge="1">
                  <a:txBody>
                    <a:bodyPr/>
                    <a:lstStyle/>
                    <a:p>
                      <a:endParaRPr lang="id-ID" sz="900" dirty="0">
                        <a:latin typeface="Candara" pitchFamily="34" charset="0"/>
                      </a:endParaRPr>
                    </a:p>
                  </a:txBody>
                  <a:tcPr anchor="ctr"/>
                </a:tc>
                <a:tc hMerge="1">
                  <a:txBody>
                    <a:bodyPr/>
                    <a:lstStyle/>
                    <a:p>
                      <a:endParaRPr lang="id-ID" sz="900" dirty="0">
                        <a:latin typeface="Candara" pitchFamily="34" charset="0"/>
                      </a:endParaRPr>
                    </a:p>
                  </a:txBody>
                  <a:tcPr anchor="ctr"/>
                </a:tc>
                <a:tc hMerge="1">
                  <a:txBody>
                    <a:bodyPr/>
                    <a:lstStyle/>
                    <a:p>
                      <a:endParaRPr lang="id-ID"/>
                    </a:p>
                  </a:txBody>
                  <a:tcPr/>
                </a:tc>
                <a:tc hMerge="1">
                  <a:txBody>
                    <a:bodyPr/>
                    <a:lstStyle/>
                    <a:p>
                      <a:pPr marL="273050" lvl="0" indent="-273050" algn="l" defTabSz="914400" rtl="0" eaLnBrk="1" latinLnBrk="0" hangingPunct="1">
                        <a:lnSpc>
                          <a:spcPct val="80000"/>
                        </a:lnSpc>
                        <a:buFont typeface="+mj-lt"/>
                        <a:buAutoNum type="arabicPeriod"/>
                        <a:tabLst>
                          <a:tab pos="273050" algn="l"/>
                        </a:tabLst>
                      </a:pPr>
                      <a:endParaRPr lang="id-ID" sz="900" kern="1200" dirty="0">
                        <a:solidFill>
                          <a:schemeClr val="dk1"/>
                        </a:solidFill>
                        <a:effectLst/>
                        <a:latin typeface="Candara" pitchFamily="34" charset="0"/>
                        <a:ea typeface="+mn-ea"/>
                        <a:cs typeface="+mn-cs"/>
                      </a:endParaRPr>
                    </a:p>
                  </a:txBody>
                  <a:tcPr anchor="ctr"/>
                </a:tc>
              </a:tr>
              <a:tr h="668148">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Penerapan penetapan kinerja individu</a:t>
                      </a:r>
                      <a:endParaRPr lang="id-ID" sz="1100" kern="1200" dirty="0">
                        <a:solidFill>
                          <a:schemeClr val="dk1"/>
                        </a:solidFill>
                        <a:effectLst/>
                        <a:latin typeface="Candara" pitchFamily="34" charset="0"/>
                        <a:ea typeface="+mn-ea"/>
                        <a:cs typeface="+mn-cs"/>
                      </a:endParaRPr>
                    </a:p>
                  </a:txBody>
                  <a:tcPr marT="45713" marB="45713"/>
                </a:tc>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Penerapan penetepan kinerja individu telah dilakukan untuk </a:t>
                      </a:r>
                      <a:r>
                        <a:rPr lang="id-ID" sz="1100" kern="1200" dirty="0" smtClean="0">
                          <a:solidFill>
                            <a:srgbClr val="FF0000"/>
                          </a:solidFill>
                          <a:effectLst/>
                          <a:latin typeface="Candara" pitchFamily="34" charset="0"/>
                          <a:ea typeface="+mn-ea"/>
                          <a:cs typeface="+mn-cs"/>
                        </a:rPr>
                        <a:t>seluruh pegawai </a:t>
                      </a:r>
                      <a:r>
                        <a:rPr lang="id-ID" sz="1100" kern="1200" dirty="0" smtClean="0">
                          <a:solidFill>
                            <a:schemeClr val="dk1"/>
                          </a:solidFill>
                          <a:effectLst/>
                          <a:latin typeface="Candara" pitchFamily="34" charset="0"/>
                          <a:ea typeface="+mn-ea"/>
                          <a:cs typeface="+mn-cs"/>
                        </a:rPr>
                        <a:t>(A)</a:t>
                      </a:r>
                      <a:endParaRPr lang="id-ID" sz="1100" kern="1200" dirty="0">
                        <a:solidFill>
                          <a:schemeClr val="dk1"/>
                        </a:solidFill>
                        <a:effectLst/>
                        <a:latin typeface="Candara" pitchFamily="34" charset="0"/>
                        <a:ea typeface="+mn-ea"/>
                        <a:cs typeface="+mn-cs"/>
                      </a:endParaRPr>
                    </a:p>
                  </a:txBody>
                  <a:tcPr marT="45713" marB="4571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kern="1200" dirty="0" smtClean="0">
                          <a:solidFill>
                            <a:schemeClr val="dk1"/>
                          </a:solidFill>
                          <a:effectLst/>
                          <a:latin typeface="Candara" pitchFamily="34" charset="0"/>
                          <a:ea typeface="+mn-ea"/>
                          <a:cs typeface="+mn-cs"/>
                        </a:rPr>
                        <a:t>Penerapan penetepan kinerja individu telah dilakukan untuk </a:t>
                      </a:r>
                      <a:r>
                        <a:rPr lang="id-ID" sz="1100" kern="1200" dirty="0" smtClean="0">
                          <a:solidFill>
                            <a:srgbClr val="FF0000"/>
                          </a:solidFill>
                          <a:effectLst/>
                          <a:latin typeface="Candara" pitchFamily="34" charset="0"/>
                          <a:ea typeface="+mn-ea"/>
                          <a:cs typeface="+mn-cs"/>
                        </a:rPr>
                        <a:t>sebagian</a:t>
                      </a:r>
                      <a:r>
                        <a:rPr lang="id-ID" sz="1100" kern="1200" baseline="0" dirty="0" smtClean="0">
                          <a:solidFill>
                            <a:srgbClr val="FF0000"/>
                          </a:solidFill>
                          <a:effectLst/>
                          <a:latin typeface="Candara" pitchFamily="34" charset="0"/>
                          <a:ea typeface="+mn-ea"/>
                          <a:cs typeface="+mn-cs"/>
                        </a:rPr>
                        <a:t> besar </a:t>
                      </a:r>
                      <a:r>
                        <a:rPr lang="id-ID" sz="1100" kern="1200" dirty="0" smtClean="0">
                          <a:solidFill>
                            <a:srgbClr val="FF0000"/>
                          </a:solidFill>
                          <a:effectLst/>
                          <a:latin typeface="Candara" pitchFamily="34" charset="0"/>
                          <a:ea typeface="+mn-ea"/>
                          <a:cs typeface="+mn-cs"/>
                        </a:rPr>
                        <a:t>pegawai </a:t>
                      </a:r>
                      <a:r>
                        <a:rPr lang="id-ID" sz="1100" kern="1200" dirty="0" smtClean="0">
                          <a:solidFill>
                            <a:schemeClr val="dk1"/>
                          </a:solidFill>
                          <a:effectLst/>
                          <a:latin typeface="Candara" pitchFamily="34" charset="0"/>
                          <a:ea typeface="+mn-ea"/>
                          <a:cs typeface="+mn-cs"/>
                        </a:rPr>
                        <a:t>(B)</a:t>
                      </a:r>
                    </a:p>
                  </a:txBody>
                  <a:tcPr marT="45713" marB="45713"/>
                </a:tc>
                <a:tc>
                  <a:txBody>
                    <a:bodyPr/>
                    <a:lstStyle/>
                    <a:p>
                      <a:pPr>
                        <a:lnSpc>
                          <a:spcPct val="80000"/>
                        </a:lnSpc>
                      </a:pPr>
                      <a:r>
                        <a:rPr lang="id-ID" sz="1100" b="0" i="0" dirty="0" smtClean="0">
                          <a:solidFill>
                            <a:schemeClr val="tx1"/>
                          </a:solidFill>
                          <a:latin typeface="Candara" pitchFamily="34" charset="0"/>
                          <a:cs typeface="Calibri" pitchFamily="34" charset="0"/>
                        </a:rPr>
                        <a:t>Penerapan penetapan</a:t>
                      </a:r>
                      <a:r>
                        <a:rPr lang="id-ID" sz="1100" b="0" i="0" baseline="0" dirty="0" smtClean="0">
                          <a:solidFill>
                            <a:schemeClr val="tx1"/>
                          </a:solidFill>
                          <a:latin typeface="Candara" pitchFamily="34" charset="0"/>
                          <a:cs typeface="Calibri" pitchFamily="34" charset="0"/>
                        </a:rPr>
                        <a:t> kinerja individu belum dilakukan untuk seluruh pegawai</a:t>
                      </a:r>
                      <a:endParaRPr lang="id-ID" sz="1100" b="0" i="0" dirty="0">
                        <a:solidFill>
                          <a:schemeClr val="tx1"/>
                        </a:solidFill>
                        <a:latin typeface="Candara" pitchFamily="34" charset="0"/>
                        <a:cs typeface="Calibri" pitchFamily="34" charset="0"/>
                      </a:endParaRPr>
                    </a:p>
                  </a:txBody>
                  <a:tcPr marT="45713" marB="45713"/>
                </a:tc>
                <a:tc>
                  <a:txBody>
                    <a:bodyPr/>
                    <a:lstStyle/>
                    <a:p>
                      <a:pPr marL="273050" lvl="0" indent="-273050" algn="l" defTabSz="914400" rtl="0" eaLnBrk="1" latinLnBrk="0" hangingPunct="1">
                        <a:lnSpc>
                          <a:spcPct val="80000"/>
                        </a:lnSpc>
                        <a:buFont typeface="+mj-lt"/>
                        <a:buAutoNum type="arabicPeriod"/>
                      </a:pPr>
                      <a:r>
                        <a:rPr lang="id-ID" sz="1100" kern="1200" dirty="0" smtClean="0">
                          <a:solidFill>
                            <a:schemeClr val="dk1"/>
                          </a:solidFill>
                          <a:effectLst/>
                          <a:latin typeface="Candara" pitchFamily="34" charset="0"/>
                          <a:ea typeface="+mn-ea"/>
                          <a:cs typeface="+mn-cs"/>
                        </a:rPr>
                        <a:t>Rekapitulasi</a:t>
                      </a:r>
                      <a:r>
                        <a:rPr lang="id-ID" sz="1100" kern="1200" baseline="0" dirty="0" smtClean="0">
                          <a:solidFill>
                            <a:schemeClr val="dk1"/>
                          </a:solidFill>
                          <a:effectLst/>
                          <a:latin typeface="Candara" pitchFamily="34" charset="0"/>
                          <a:ea typeface="+mn-ea"/>
                          <a:cs typeface="+mn-cs"/>
                        </a:rPr>
                        <a:t> SKP Tahun 2015</a:t>
                      </a:r>
                      <a:endParaRPr lang="id-ID" sz="1100" kern="1200" dirty="0">
                        <a:solidFill>
                          <a:schemeClr val="dk1"/>
                        </a:solidFill>
                        <a:effectLst/>
                        <a:latin typeface="Candara" pitchFamily="34" charset="0"/>
                        <a:ea typeface="+mn-ea"/>
                        <a:cs typeface="+mn-cs"/>
                      </a:endParaRPr>
                    </a:p>
                  </a:txBody>
                  <a:tcPr marT="45713" marB="45713"/>
                </a:tc>
              </a:tr>
              <a:tr h="1142667">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Terdapat penilaian kinerja individu yang terkait dengan kinerja organisasi</a:t>
                      </a:r>
                      <a:endParaRPr lang="id-ID" sz="1100" kern="1200" dirty="0">
                        <a:solidFill>
                          <a:schemeClr val="dk1"/>
                        </a:solidFill>
                        <a:effectLst/>
                        <a:latin typeface="Candara" pitchFamily="34" charset="0"/>
                        <a:ea typeface="+mn-ea"/>
                        <a:cs typeface="+mn-cs"/>
                      </a:endParaRPr>
                    </a:p>
                  </a:txBody>
                  <a:tcPr marT="45713" marB="45713"/>
                </a:tc>
                <a:tc>
                  <a:txBody>
                    <a:bodyPr/>
                    <a:lstStyle/>
                    <a:p>
                      <a:r>
                        <a:rPr lang="id-ID" sz="1100" dirty="0" smtClean="0">
                          <a:solidFill>
                            <a:srgbClr val="FF0000"/>
                          </a:solidFill>
                          <a:latin typeface="Candara" pitchFamily="34" charset="0"/>
                        </a:rPr>
                        <a:t>Sebagian besar </a:t>
                      </a:r>
                      <a:r>
                        <a:rPr lang="id-ID" sz="1100" dirty="0" smtClean="0">
                          <a:latin typeface="Candara" pitchFamily="34" charset="0"/>
                        </a:rPr>
                        <a:t>pegawai telah  melakukan penilaian</a:t>
                      </a:r>
                      <a:r>
                        <a:rPr lang="id-ID" sz="1100" baseline="0" dirty="0" smtClean="0">
                          <a:latin typeface="Candara" pitchFamily="34" charset="0"/>
                        </a:rPr>
                        <a:t> kinerja individu yang sesuai dengan  kinerja organisasi (B)</a:t>
                      </a:r>
                      <a:endParaRPr lang="id-ID" sz="1100" dirty="0">
                        <a:latin typeface="Candara" pitchFamily="34" charset="0"/>
                      </a:endParaRPr>
                    </a:p>
                  </a:txBody>
                  <a:tcPr marT="45713" marB="45713"/>
                </a:tc>
                <a:tc>
                  <a:txBody>
                    <a:bodyPr/>
                    <a:lstStyle/>
                    <a:p>
                      <a:r>
                        <a:rPr lang="id-ID" sz="1200" dirty="0" smtClean="0">
                          <a:solidFill>
                            <a:srgbClr val="FF0000"/>
                          </a:solidFill>
                          <a:latin typeface="Candara" pitchFamily="34" charset="0"/>
                        </a:rPr>
                        <a:t>Sebagian</a:t>
                      </a:r>
                      <a:r>
                        <a:rPr lang="id-ID" sz="1200" baseline="0" dirty="0" smtClean="0">
                          <a:solidFill>
                            <a:srgbClr val="FF0000"/>
                          </a:solidFill>
                          <a:latin typeface="Candara" pitchFamily="34" charset="0"/>
                        </a:rPr>
                        <a:t> kecil </a:t>
                      </a:r>
                      <a:r>
                        <a:rPr lang="id-ID" sz="1200" dirty="0" smtClean="0">
                          <a:latin typeface="Candara" pitchFamily="34" charset="0"/>
                        </a:rPr>
                        <a:t>pegawai telah melakukan penilaian</a:t>
                      </a:r>
                      <a:r>
                        <a:rPr lang="id-ID" sz="1200" baseline="0" dirty="0" smtClean="0">
                          <a:latin typeface="Candara" pitchFamily="34" charset="0"/>
                        </a:rPr>
                        <a:t> kinerja individu yang sesuai dengan kinerja organisasi (C)</a:t>
                      </a:r>
                      <a:endParaRPr lang="id-ID" sz="1200" dirty="0">
                        <a:latin typeface="Candara" pitchFamily="34" charset="0"/>
                      </a:endParaRPr>
                    </a:p>
                  </a:txBody>
                  <a:tcPr marT="45713" marB="45713"/>
                </a:tc>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100" b="0" i="0" dirty="0" smtClean="0">
                          <a:solidFill>
                            <a:schemeClr val="tx1"/>
                          </a:solidFill>
                          <a:latin typeface="Candara" pitchFamily="34" charset="0"/>
                          <a:cs typeface="Calibri" pitchFamily="34" charset="0"/>
                        </a:rPr>
                        <a:t>Penilaian kinerja individu yang sesuai dengan rencana kinerja organisasi belum dilakukan seluruh pegawai</a:t>
                      </a:r>
                    </a:p>
                  </a:txBody>
                  <a:tcPr marT="45713" marB="45713"/>
                </a:tc>
                <a:tc>
                  <a:txBody>
                    <a:bodyPr/>
                    <a:lstStyle/>
                    <a:p>
                      <a:pPr marL="273050" lvl="0" indent="-273050" algn="l" defTabSz="914400" rtl="0" eaLnBrk="1" latinLnBrk="0" hangingPunct="1">
                        <a:lnSpc>
                          <a:spcPct val="80000"/>
                        </a:lnSpc>
                        <a:buFont typeface="+mj-lt"/>
                        <a:buAutoNum type="arabicPeriod"/>
                      </a:pPr>
                      <a:r>
                        <a:rPr lang="id-ID" sz="1100" kern="1200" dirty="0" smtClean="0">
                          <a:solidFill>
                            <a:schemeClr val="dk1"/>
                          </a:solidFill>
                          <a:effectLst/>
                          <a:latin typeface="Candara" pitchFamily="34" charset="0"/>
                          <a:ea typeface="+mn-ea"/>
                          <a:cs typeface="+mn-cs"/>
                        </a:rPr>
                        <a:t>Contoh formulir SKP Tahun</a:t>
                      </a:r>
                      <a:r>
                        <a:rPr lang="id-ID" sz="1100" kern="1200" baseline="0" dirty="0" smtClean="0">
                          <a:solidFill>
                            <a:schemeClr val="dk1"/>
                          </a:solidFill>
                          <a:effectLst/>
                          <a:latin typeface="Candara" pitchFamily="34" charset="0"/>
                          <a:ea typeface="+mn-ea"/>
                          <a:cs typeface="+mn-cs"/>
                        </a:rPr>
                        <a:t> 2015</a:t>
                      </a:r>
                    </a:p>
                    <a:p>
                      <a:pPr marL="273050" lvl="0" indent="-273050" algn="l" defTabSz="914400" rtl="0" eaLnBrk="1" latinLnBrk="0" hangingPunct="1">
                        <a:lnSpc>
                          <a:spcPct val="80000"/>
                        </a:lnSpc>
                        <a:buFont typeface="+mj-lt"/>
                        <a:buAutoNum type="arabicPeriod"/>
                      </a:pPr>
                      <a:r>
                        <a:rPr lang="id-ID" sz="1100" kern="1200" baseline="0" dirty="0" smtClean="0">
                          <a:solidFill>
                            <a:schemeClr val="dk1"/>
                          </a:solidFill>
                          <a:effectLst/>
                          <a:latin typeface="Candara" pitchFamily="34" charset="0"/>
                          <a:ea typeface="+mn-ea"/>
                          <a:cs typeface="+mn-cs"/>
                        </a:rPr>
                        <a:t>Rekapitulasi SKP Tahun 2015</a:t>
                      </a:r>
                      <a:endParaRPr lang="id-ID" sz="1100" kern="1200" dirty="0" smtClean="0">
                        <a:solidFill>
                          <a:schemeClr val="dk1"/>
                        </a:solidFill>
                        <a:effectLst/>
                        <a:latin typeface="Candara" pitchFamily="34" charset="0"/>
                        <a:ea typeface="+mn-ea"/>
                        <a:cs typeface="+mn-cs"/>
                      </a:endParaRPr>
                    </a:p>
                    <a:p>
                      <a:pPr marL="0" lvl="0" indent="0" algn="l" defTabSz="914400" rtl="0" eaLnBrk="1" latinLnBrk="0" hangingPunct="1">
                        <a:lnSpc>
                          <a:spcPct val="80000"/>
                        </a:lnSpc>
                        <a:buFont typeface="+mj-lt"/>
                        <a:buNone/>
                        <a:tabLst>
                          <a:tab pos="0" algn="l"/>
                        </a:tabLst>
                      </a:pPr>
                      <a:endParaRPr lang="id-ID" sz="1100" kern="1200" dirty="0">
                        <a:solidFill>
                          <a:schemeClr val="dk1"/>
                        </a:solidFill>
                        <a:effectLst/>
                        <a:latin typeface="Candara" pitchFamily="34" charset="0"/>
                        <a:ea typeface="+mn-ea"/>
                        <a:cs typeface="+mn-cs"/>
                      </a:endParaRPr>
                    </a:p>
                  </a:txBody>
                  <a:tcPr marT="45713" marB="45713"/>
                </a:tc>
              </a:tr>
              <a:tr h="1131542">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Ukuran kinerja individu telah memiliki kesesuaian dengan indikator</a:t>
                      </a:r>
                      <a:r>
                        <a:rPr lang="id-ID" sz="1100" kern="1200" baseline="0" dirty="0" smtClean="0">
                          <a:solidFill>
                            <a:schemeClr val="dk1"/>
                          </a:solidFill>
                          <a:effectLst/>
                          <a:latin typeface="Candara" pitchFamily="34" charset="0"/>
                          <a:ea typeface="+mn-ea"/>
                          <a:cs typeface="+mn-cs"/>
                        </a:rPr>
                        <a:t> kinerja individu level di atasnya</a:t>
                      </a:r>
                      <a:endParaRPr lang="id-ID" sz="1100" kern="1200" dirty="0">
                        <a:solidFill>
                          <a:schemeClr val="dk1"/>
                        </a:solidFill>
                        <a:effectLst/>
                        <a:latin typeface="Candara" pitchFamily="34" charset="0"/>
                        <a:ea typeface="+mn-ea"/>
                        <a:cs typeface="+mn-cs"/>
                      </a:endParaRPr>
                    </a:p>
                  </a:txBody>
                  <a:tcPr marT="45713" marB="45713"/>
                </a:tc>
                <a:tc>
                  <a:txBody>
                    <a:bodyPr/>
                    <a:lstStyle/>
                    <a:p>
                      <a:r>
                        <a:rPr lang="id-ID" sz="1100" dirty="0" smtClean="0">
                          <a:latin typeface="Candara" pitchFamily="34" charset="0"/>
                        </a:rPr>
                        <a:t>Sebagian besar pegawai telah memiliki  ukuran kinerja individu  yang sesuai dengan indikator kinerja individu di atasnya</a:t>
                      </a:r>
                      <a:r>
                        <a:rPr lang="id-ID" sz="1100" baseline="0" dirty="0" smtClean="0">
                          <a:latin typeface="Candara" pitchFamily="34" charset="0"/>
                        </a:rPr>
                        <a:t> (B)</a:t>
                      </a:r>
                      <a:endParaRPr lang="id-ID" sz="1100" dirty="0">
                        <a:latin typeface="Candara" pitchFamily="34" charset="0"/>
                      </a:endParaRPr>
                    </a:p>
                  </a:txBody>
                  <a:tcPr marT="45713" marB="45713"/>
                </a:tc>
                <a:tc>
                  <a:txBody>
                    <a:bodyPr/>
                    <a:lstStyle/>
                    <a:p>
                      <a:r>
                        <a:rPr lang="id-ID" sz="1200" dirty="0" smtClean="0">
                          <a:latin typeface="Candara" pitchFamily="34" charset="0"/>
                        </a:rPr>
                        <a:t>Sebagian kecil pegawai  telah memiliki  ukuran kinerja individu  yang sesuai dengan indikator kinerja individu di atasnya</a:t>
                      </a:r>
                      <a:r>
                        <a:rPr lang="id-ID" sz="1200" baseline="0" dirty="0" smtClean="0">
                          <a:latin typeface="Candara" pitchFamily="34" charset="0"/>
                        </a:rPr>
                        <a:t> (C)</a:t>
                      </a:r>
                      <a:endParaRPr lang="id-ID" sz="1200" dirty="0">
                        <a:latin typeface="Candara" pitchFamily="34" charset="0"/>
                      </a:endParaRPr>
                    </a:p>
                  </a:txBody>
                  <a:tcPr marT="45713" marB="45713"/>
                </a:tc>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100" b="0" i="0" dirty="0" smtClean="0">
                          <a:solidFill>
                            <a:schemeClr val="tx1"/>
                          </a:solidFill>
                          <a:latin typeface="Candara" pitchFamily="34" charset="0"/>
                          <a:cs typeface="Calibri" pitchFamily="34" charset="0"/>
                        </a:rPr>
                        <a:t>Ukuran kinerja individu yang memiliki kesesuaian</a:t>
                      </a:r>
                      <a:r>
                        <a:rPr lang="id-ID" sz="1100" b="0" i="0" baseline="0" dirty="0" smtClean="0">
                          <a:solidFill>
                            <a:schemeClr val="tx1"/>
                          </a:solidFill>
                          <a:latin typeface="Candara" pitchFamily="34" charset="0"/>
                          <a:cs typeface="Calibri" pitchFamily="34" charset="0"/>
                        </a:rPr>
                        <a:t> dengan indikator kinerja di atasnya belum  dimiliki oleh seluruh pegawai</a:t>
                      </a:r>
                      <a:endParaRPr lang="id-ID" sz="1100" b="0" i="0" dirty="0" smtClean="0">
                        <a:solidFill>
                          <a:schemeClr val="tx1"/>
                        </a:solidFill>
                        <a:latin typeface="Candara" pitchFamily="34" charset="0"/>
                        <a:cs typeface="Calibri" pitchFamily="34" charset="0"/>
                      </a:endParaRPr>
                    </a:p>
                  </a:txBody>
                  <a:tcPr marT="45713" marB="45713"/>
                </a:tc>
                <a:tc>
                  <a:txBody>
                    <a:bodyPr/>
                    <a:lstStyle/>
                    <a:p>
                      <a:pPr marL="0" lvl="0" indent="0" algn="l" defTabSz="914400" rtl="0" eaLnBrk="1" latinLnBrk="0" hangingPunct="1">
                        <a:lnSpc>
                          <a:spcPct val="80000"/>
                        </a:lnSpc>
                        <a:buFont typeface="+mj-lt"/>
                        <a:buNone/>
                        <a:tabLst>
                          <a:tab pos="0" algn="l"/>
                        </a:tabLst>
                      </a:pPr>
                      <a:r>
                        <a:rPr lang="id-ID" sz="1100" kern="1200" dirty="0" smtClean="0">
                          <a:solidFill>
                            <a:schemeClr val="dk1"/>
                          </a:solidFill>
                          <a:effectLst/>
                          <a:latin typeface="Candara" pitchFamily="34" charset="0"/>
                          <a:ea typeface="+mn-ea"/>
                          <a:cs typeface="+mn-cs"/>
                        </a:rPr>
                        <a:t>Contoh formulir SKP Tahun 2015</a:t>
                      </a:r>
                      <a:endParaRPr lang="id-ID" sz="1100" kern="1200" dirty="0">
                        <a:solidFill>
                          <a:schemeClr val="dk1"/>
                        </a:solidFill>
                        <a:effectLst/>
                        <a:latin typeface="Candara" pitchFamily="34" charset="0"/>
                        <a:ea typeface="+mn-ea"/>
                        <a:cs typeface="+mn-cs"/>
                      </a:endParaRPr>
                    </a:p>
                  </a:txBody>
                  <a:tcPr marT="45713" marB="45713"/>
                </a:tc>
              </a:tr>
            </a:tbl>
          </a:graphicData>
        </a:graphic>
      </p:graphicFrame>
      <p:sp>
        <p:nvSpPr>
          <p:cNvPr id="6" name="Rounded Rectangle 5"/>
          <p:cNvSpPr/>
          <p:nvPr/>
        </p:nvSpPr>
        <p:spPr>
          <a:xfrm>
            <a:off x="8305800" y="45720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2/4</a:t>
            </a:r>
            <a:endParaRPr lang="id-ID" sz="1600" dirty="0">
              <a:solidFill>
                <a:schemeClr val="tx1"/>
              </a:solidFill>
            </a:endParaRPr>
          </a:p>
        </p:txBody>
      </p:sp>
    </p:spTree>
    <p:extLst>
      <p:ext uri="{BB962C8B-B14F-4D97-AF65-F5344CB8AC3E}">
        <p14:creationId xmlns:p14="http://schemas.microsoft.com/office/powerpoint/2010/main" val="1741230912"/>
      </p:ext>
    </p:extLst>
  </p:cSld>
  <p:clrMapOvr>
    <a:masterClrMapping/>
  </p:clrMapOvr>
  <p:transition>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66800" y="357190"/>
            <a:ext cx="6512511"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PENATAAN MANAJEMEN SDM</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863642339"/>
              </p:ext>
            </p:extLst>
          </p:nvPr>
        </p:nvGraphicFramePr>
        <p:xfrm>
          <a:off x="71438" y="1277938"/>
          <a:ext cx="8920161" cy="4560391"/>
        </p:xfrm>
        <a:graphic>
          <a:graphicData uri="http://schemas.openxmlformats.org/drawingml/2006/table">
            <a:tbl>
              <a:tblPr firstRow="1" bandRow="1">
                <a:tableStyleId>{6E25E649-3F16-4E02-A733-19D2CDBF48F0}</a:tableStyleId>
              </a:tblPr>
              <a:tblGrid>
                <a:gridCol w="1634029"/>
                <a:gridCol w="1723533"/>
                <a:gridCol w="1752600"/>
                <a:gridCol w="1752600"/>
                <a:gridCol w="2057399"/>
              </a:tblGrid>
              <a:tr h="660182">
                <a:tc>
                  <a:txBody>
                    <a:bodyPr/>
                    <a:lstStyle/>
                    <a:p>
                      <a:pPr algn="ctr"/>
                      <a:r>
                        <a:rPr lang="id-ID" sz="1200" dirty="0" smtClean="0">
                          <a:latin typeface="Candara" pitchFamily="34" charset="0"/>
                        </a:rPr>
                        <a:t>Area Perubahan</a:t>
                      </a:r>
                      <a:endParaRPr lang="id-ID" sz="1200" dirty="0">
                        <a:latin typeface="Candara" pitchFamily="34" charset="0"/>
                      </a:endParaRPr>
                    </a:p>
                  </a:txBody>
                  <a:tcPr marT="45726" marB="45726" anchor="ctr"/>
                </a:tc>
                <a:tc>
                  <a:txBody>
                    <a:bodyPr/>
                    <a:lstStyle/>
                    <a:p>
                      <a:pPr algn="ctr"/>
                      <a:r>
                        <a:rPr lang="id-ID" sz="1200" dirty="0" smtClean="0">
                          <a:latin typeface="Candara" pitchFamily="34" charset="0"/>
                        </a:rPr>
                        <a:t>Hasil Self Assessment</a:t>
                      </a:r>
                    </a:p>
                    <a:p>
                      <a:pPr algn="ctr"/>
                      <a:r>
                        <a:rPr lang="id-ID" sz="1200" dirty="0" smtClean="0">
                          <a:latin typeface="Candara" pitchFamily="34" charset="0"/>
                        </a:rPr>
                        <a:t>2016</a:t>
                      </a:r>
                      <a:endParaRPr lang="id-ID" sz="1200" dirty="0">
                        <a:latin typeface="Candara" pitchFamily="34" charset="0"/>
                      </a:endParaRPr>
                    </a:p>
                  </a:txBody>
                  <a:tcPr marT="45726" marB="45726"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200" dirty="0" smtClean="0">
                          <a:latin typeface="Candara" pitchFamily="34" charset="0"/>
                        </a:rPr>
                        <a:t>Hasil Penilaian</a:t>
                      </a:r>
                      <a:r>
                        <a:rPr lang="id-ID" sz="1200" baseline="0" dirty="0" smtClean="0">
                          <a:latin typeface="Candara" pitchFamily="34" charset="0"/>
                        </a:rPr>
                        <a:t> Tim Menpan </a:t>
                      </a:r>
                      <a:r>
                        <a:rPr lang="id-ID" sz="1200" dirty="0" smtClean="0">
                          <a:latin typeface="Candara" pitchFamily="34" charset="0"/>
                        </a:rPr>
                        <a:t>2015</a:t>
                      </a:r>
                      <a:endParaRPr lang="id-ID" sz="1200" dirty="0">
                        <a:latin typeface="Candara" pitchFamily="34" charset="0"/>
                      </a:endParaRPr>
                    </a:p>
                  </a:txBody>
                  <a:tcPr marT="45726" marB="45726" anchor="ctr"/>
                </a:tc>
                <a:tc>
                  <a:txBody>
                    <a:bodyPr/>
                    <a:lstStyle/>
                    <a:p>
                      <a:pPr algn="ctr"/>
                      <a:r>
                        <a:rPr lang="id-ID" sz="1200" dirty="0" smtClean="0">
                          <a:latin typeface="Candara" pitchFamily="34" charset="0"/>
                        </a:rPr>
                        <a:t>Gap Penilaian</a:t>
                      </a:r>
                      <a:endParaRPr lang="id-ID" sz="1200" dirty="0">
                        <a:latin typeface="Candara" pitchFamily="34" charset="0"/>
                      </a:endParaRPr>
                    </a:p>
                  </a:txBody>
                  <a:tcPr marT="45726" marB="45726" anchor="ctr"/>
                </a:tc>
                <a:tc>
                  <a:txBody>
                    <a:bodyPr/>
                    <a:lstStyle/>
                    <a:p>
                      <a:pPr algn="ctr"/>
                      <a:r>
                        <a:rPr lang="id-ID" sz="1200" dirty="0" smtClean="0">
                          <a:latin typeface="Candara" pitchFamily="34" charset="0"/>
                        </a:rPr>
                        <a:t>Dokumen yang</a:t>
                      </a:r>
                      <a:r>
                        <a:rPr lang="id-ID" sz="1200" baseline="0" dirty="0" smtClean="0">
                          <a:latin typeface="Candara" pitchFamily="34" charset="0"/>
                        </a:rPr>
                        <a:t> sudah disubmit</a:t>
                      </a:r>
                      <a:endParaRPr lang="id-ID" sz="1200" dirty="0">
                        <a:latin typeface="Candara" pitchFamily="34" charset="0"/>
                      </a:endParaRPr>
                    </a:p>
                  </a:txBody>
                  <a:tcPr marT="45726" marB="45726" anchor="ctr"/>
                </a:tc>
              </a:tr>
              <a:tr h="407184">
                <a:tc gridSpan="5">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200" b="1" kern="1200" dirty="0" smtClean="0">
                          <a:solidFill>
                            <a:schemeClr val="dk1"/>
                          </a:solidFill>
                          <a:effectLst/>
                          <a:latin typeface="Candara" pitchFamily="34" charset="0"/>
                          <a:ea typeface="+mn-ea"/>
                          <a:cs typeface="+mn-cs"/>
                        </a:rPr>
                        <a:t>Penetapan Kinerja Individu</a:t>
                      </a:r>
                      <a:r>
                        <a:rPr lang="id-ID" sz="1200" b="1" kern="1200" baseline="0" dirty="0">
                          <a:solidFill>
                            <a:schemeClr val="dk1"/>
                          </a:solidFill>
                          <a:effectLst/>
                          <a:latin typeface="Candara" pitchFamily="34" charset="0"/>
                          <a:ea typeface="+mn-ea"/>
                          <a:cs typeface="+mn-cs"/>
                        </a:rPr>
                        <a:t> </a:t>
                      </a:r>
                      <a:r>
                        <a:rPr lang="id-ID" sz="1200" b="1" kern="1200" baseline="0" dirty="0" smtClean="0">
                          <a:solidFill>
                            <a:schemeClr val="dk1"/>
                          </a:solidFill>
                          <a:effectLst/>
                          <a:latin typeface="Candara" pitchFamily="34" charset="0"/>
                          <a:ea typeface="+mn-ea"/>
                          <a:cs typeface="+mn-cs"/>
                        </a:rPr>
                        <a:t>(lanjutan)</a:t>
                      </a:r>
                      <a:endParaRPr lang="id-ID" sz="1200" b="1" kern="1200" dirty="0" smtClean="0">
                        <a:solidFill>
                          <a:schemeClr val="dk1"/>
                        </a:solidFill>
                        <a:effectLst/>
                        <a:latin typeface="Candara" pitchFamily="34" charset="0"/>
                        <a:ea typeface="+mn-ea"/>
                        <a:cs typeface="+mn-cs"/>
                      </a:endParaRPr>
                    </a:p>
                  </a:txBody>
                  <a:tcPr marT="45726" marB="45726" anchor="ctr"/>
                </a:tc>
                <a:tc hMerge="1">
                  <a:txBody>
                    <a:bodyPr/>
                    <a:lstStyle/>
                    <a:p>
                      <a:endParaRPr lang="id-ID" dirty="0"/>
                    </a:p>
                  </a:txBody>
                  <a:tcPr anchor="ctr"/>
                </a:tc>
                <a:tc hMerge="1">
                  <a:txBody>
                    <a:bodyPr/>
                    <a:lstStyle/>
                    <a:p>
                      <a:endParaRPr lang="id-ID"/>
                    </a:p>
                  </a:txBody>
                  <a:tcPr/>
                </a:tc>
                <a:tc hMerge="1">
                  <a:txBody>
                    <a:bodyPr/>
                    <a:lstStyle/>
                    <a:p>
                      <a:endParaRPr lang="id-ID"/>
                    </a:p>
                  </a:txBody>
                  <a:tcPr/>
                </a:tc>
                <a:tc hMerge="1">
                  <a:txBody>
                    <a:bodyPr/>
                    <a:lstStyle/>
                    <a:p>
                      <a:endParaRPr lang="id-ID"/>
                    </a:p>
                  </a:txBody>
                  <a:tcPr/>
                </a:tc>
              </a:tr>
              <a:tr h="990732">
                <a:tc>
                  <a:txBody>
                    <a:bodyPr/>
                    <a:lstStyle/>
                    <a:p>
                      <a:pPr marL="0" algn="l" defTabSz="914400" rtl="0" eaLnBrk="1" latinLnBrk="0" hangingPunct="1"/>
                      <a:r>
                        <a:rPr lang="id-ID" sz="1200" kern="1200" dirty="0" smtClean="0">
                          <a:solidFill>
                            <a:schemeClr val="dk1"/>
                          </a:solidFill>
                          <a:effectLst/>
                          <a:latin typeface="Candara" pitchFamily="34" charset="0"/>
                          <a:ea typeface="+mn-ea"/>
                          <a:cs typeface="+mn-cs"/>
                        </a:rPr>
                        <a:t>Pengukuran</a:t>
                      </a:r>
                      <a:r>
                        <a:rPr lang="id-ID" sz="1200" kern="1200" baseline="0" dirty="0" smtClean="0">
                          <a:solidFill>
                            <a:schemeClr val="dk1"/>
                          </a:solidFill>
                          <a:effectLst/>
                          <a:latin typeface="Candara" pitchFamily="34" charset="0"/>
                          <a:ea typeface="+mn-ea"/>
                          <a:cs typeface="+mn-cs"/>
                        </a:rPr>
                        <a:t> kinerja individu dilakukan secara periodik</a:t>
                      </a:r>
                      <a:endParaRPr lang="id-ID" sz="1200" kern="1200" dirty="0">
                        <a:solidFill>
                          <a:schemeClr val="dk1"/>
                        </a:solidFill>
                        <a:effectLst/>
                        <a:latin typeface="Candara" pitchFamily="34" charset="0"/>
                        <a:ea typeface="+mn-ea"/>
                        <a:cs typeface="+mn-cs"/>
                      </a:endParaRPr>
                    </a:p>
                  </a:txBody>
                  <a:tcPr marT="45726" marB="45726"/>
                </a:tc>
                <a:tc>
                  <a:txBody>
                    <a:bodyPr/>
                    <a:lstStyle/>
                    <a:p>
                      <a:pPr marL="0" algn="l" defTabSz="914400" rtl="0" eaLnBrk="1" latinLnBrk="0" hangingPunct="1">
                        <a:lnSpc>
                          <a:spcPct val="80000"/>
                        </a:lnSpc>
                      </a:pPr>
                      <a:r>
                        <a:rPr lang="id-ID" sz="1200" kern="1200" dirty="0" smtClean="0">
                          <a:solidFill>
                            <a:schemeClr val="dk1"/>
                          </a:solidFill>
                          <a:effectLst/>
                          <a:latin typeface="Candara" pitchFamily="34" charset="0"/>
                          <a:ea typeface="+mn-ea"/>
                          <a:cs typeface="+mn-cs"/>
                        </a:rPr>
                        <a:t>Pengukuran kinerja dilakukan secara</a:t>
                      </a:r>
                      <a:r>
                        <a:rPr lang="id-ID" sz="1200" kern="1200" dirty="0" smtClean="0">
                          <a:solidFill>
                            <a:srgbClr val="FF0000"/>
                          </a:solidFill>
                          <a:effectLst/>
                          <a:latin typeface="Candara" pitchFamily="34" charset="0"/>
                          <a:ea typeface="+mn-ea"/>
                          <a:cs typeface="+mn-cs"/>
                        </a:rPr>
                        <a:t> semesteran</a:t>
                      </a:r>
                      <a:r>
                        <a:rPr lang="id-ID" sz="1200" kern="1200" dirty="0" smtClean="0">
                          <a:solidFill>
                            <a:schemeClr val="dk1"/>
                          </a:solidFill>
                          <a:effectLst/>
                          <a:latin typeface="Candara" pitchFamily="34" charset="0"/>
                          <a:ea typeface="+mn-ea"/>
                          <a:cs typeface="+mn-cs"/>
                        </a:rPr>
                        <a:t> (C)</a:t>
                      </a:r>
                    </a:p>
                  </a:txBody>
                  <a:tcPr marT="45726" marB="45726"/>
                </a:tc>
                <a:tc>
                  <a:txBody>
                    <a:bodyPr/>
                    <a:lstStyle/>
                    <a:p>
                      <a:pPr marL="0" algn="l" defTabSz="914400" rtl="0" eaLnBrk="1" latinLnBrk="0" hangingPunct="1">
                        <a:lnSpc>
                          <a:spcPct val="80000"/>
                        </a:lnSpc>
                      </a:pPr>
                      <a:r>
                        <a:rPr lang="id-ID" sz="1200" kern="1200" dirty="0" smtClean="0">
                          <a:solidFill>
                            <a:schemeClr val="dk1"/>
                          </a:solidFill>
                          <a:effectLst/>
                          <a:latin typeface="Candara" pitchFamily="34" charset="0"/>
                          <a:ea typeface="+mn-ea"/>
                          <a:cs typeface="+mn-cs"/>
                        </a:rPr>
                        <a:t>Pengukuran kinerja individu dilakukan secara </a:t>
                      </a:r>
                      <a:r>
                        <a:rPr lang="id-ID" sz="1200" kern="1200" dirty="0" smtClean="0">
                          <a:solidFill>
                            <a:srgbClr val="FF0000"/>
                          </a:solidFill>
                          <a:effectLst/>
                          <a:latin typeface="Candara" pitchFamily="34" charset="0"/>
                          <a:ea typeface="+mn-ea"/>
                          <a:cs typeface="+mn-cs"/>
                        </a:rPr>
                        <a:t>tahunan</a:t>
                      </a:r>
                      <a:r>
                        <a:rPr lang="id-ID" sz="1200" kern="1200" dirty="0" smtClean="0">
                          <a:solidFill>
                            <a:schemeClr val="dk1"/>
                          </a:solidFill>
                          <a:effectLst/>
                          <a:latin typeface="Candara" pitchFamily="34" charset="0"/>
                          <a:ea typeface="+mn-ea"/>
                          <a:cs typeface="+mn-cs"/>
                        </a:rPr>
                        <a:t> (D)</a:t>
                      </a:r>
                    </a:p>
                  </a:txBody>
                  <a:tcPr marT="45726" marB="45726"/>
                </a:tc>
                <a:tc>
                  <a:txBody>
                    <a:bodyPr/>
                    <a:lstStyle/>
                    <a:p>
                      <a:pPr>
                        <a:lnSpc>
                          <a:spcPct val="80000"/>
                        </a:lnSpc>
                      </a:pPr>
                      <a:r>
                        <a:rPr lang="id-ID" sz="1200" b="0" i="0" dirty="0" smtClean="0">
                          <a:solidFill>
                            <a:schemeClr val="tx1"/>
                          </a:solidFill>
                          <a:latin typeface="Candara" pitchFamily="34" charset="0"/>
                          <a:cs typeface="Calibri" pitchFamily="34" charset="0"/>
                        </a:rPr>
                        <a:t>Pengukuran kinerja dilakukan secara semesteran</a:t>
                      </a:r>
                    </a:p>
                  </a:txBody>
                  <a:tcPr marT="45726" marB="45726"/>
                </a:tc>
                <a:tc>
                  <a:txBody>
                    <a:bodyPr/>
                    <a:lstStyle/>
                    <a:p>
                      <a:pPr marL="0" lvl="0" indent="0" algn="l" defTabSz="914400" rtl="0" eaLnBrk="1" latinLnBrk="0" hangingPunct="1">
                        <a:lnSpc>
                          <a:spcPct val="80000"/>
                        </a:lnSpc>
                        <a:buFont typeface="+mj-lt"/>
                        <a:buNone/>
                        <a:tabLst>
                          <a:tab pos="273050" algn="l"/>
                        </a:tabLst>
                      </a:pPr>
                      <a:r>
                        <a:rPr lang="id-ID" sz="1200" kern="1200" dirty="0" smtClean="0">
                          <a:solidFill>
                            <a:schemeClr val="dk1"/>
                          </a:solidFill>
                          <a:effectLst/>
                          <a:latin typeface="Candara" pitchFamily="34" charset="0"/>
                          <a:ea typeface="+mn-ea"/>
                          <a:cs typeface="+mn-cs"/>
                        </a:rPr>
                        <a:t>PerMen No.2/2013 tentang Pengaturan Kinerja Pegawai Kementerian PPN/Bappenas</a:t>
                      </a:r>
                      <a:endParaRPr lang="id-ID" sz="1200" kern="1200" dirty="0">
                        <a:solidFill>
                          <a:schemeClr val="dk1"/>
                        </a:solidFill>
                        <a:effectLst/>
                        <a:latin typeface="Candara" pitchFamily="34" charset="0"/>
                        <a:ea typeface="+mn-ea"/>
                        <a:cs typeface="+mn-cs"/>
                      </a:endParaRPr>
                    </a:p>
                  </a:txBody>
                  <a:tcPr marT="45726" marB="45726"/>
                </a:tc>
              </a:tr>
              <a:tr h="1130681">
                <a:tc>
                  <a:txBody>
                    <a:bodyPr/>
                    <a:lstStyle/>
                    <a:p>
                      <a:pPr marL="0" algn="l" defTabSz="914400" rtl="0" eaLnBrk="1" latinLnBrk="0" hangingPunct="1">
                        <a:lnSpc>
                          <a:spcPct val="80000"/>
                        </a:lnSpc>
                      </a:pPr>
                      <a:r>
                        <a:rPr lang="id-ID" sz="1200" kern="1200" dirty="0" smtClean="0">
                          <a:solidFill>
                            <a:schemeClr val="dk1"/>
                          </a:solidFill>
                          <a:effectLst/>
                          <a:latin typeface="Candara" pitchFamily="34" charset="0"/>
                          <a:ea typeface="+mn-ea"/>
                          <a:cs typeface="+mn-cs"/>
                        </a:rPr>
                        <a:t>Hasil penilaian</a:t>
                      </a:r>
                      <a:r>
                        <a:rPr lang="id-ID" sz="1200" kern="1200" baseline="0" dirty="0" smtClean="0">
                          <a:solidFill>
                            <a:schemeClr val="dk1"/>
                          </a:solidFill>
                          <a:effectLst/>
                          <a:latin typeface="Candara" pitchFamily="34" charset="0"/>
                          <a:ea typeface="+mn-ea"/>
                          <a:cs typeface="+mn-cs"/>
                        </a:rPr>
                        <a:t> kinerja individu telah dijadikan dasar untuk pengembangan karir individu</a:t>
                      </a:r>
                      <a:endParaRPr lang="id-ID" sz="1200" kern="1200" dirty="0">
                        <a:solidFill>
                          <a:schemeClr val="dk1"/>
                        </a:solidFill>
                        <a:effectLst/>
                        <a:latin typeface="Candara" pitchFamily="34" charset="0"/>
                        <a:ea typeface="+mn-ea"/>
                        <a:cs typeface="+mn-cs"/>
                      </a:endParaRPr>
                    </a:p>
                  </a:txBody>
                  <a:tcPr marT="45726" marB="45726" anchor="ctr"/>
                </a:tc>
                <a:tc>
                  <a:txBody>
                    <a:bodyPr/>
                    <a:lstStyle/>
                    <a:p>
                      <a:pPr marL="0" algn="l" defTabSz="914400" rtl="0" eaLnBrk="1" latinLnBrk="0" hangingPunct="1">
                        <a:lnSpc>
                          <a:spcPct val="80000"/>
                        </a:lnSpc>
                      </a:pPr>
                      <a:r>
                        <a:rPr lang="id-ID" sz="1200" kern="1200" dirty="0" smtClean="0">
                          <a:solidFill>
                            <a:schemeClr val="dk1"/>
                          </a:solidFill>
                          <a:effectLst/>
                          <a:latin typeface="Candara" pitchFamily="34" charset="0"/>
                          <a:ea typeface="+mn-ea"/>
                          <a:cs typeface="+mn-cs"/>
                        </a:rPr>
                        <a:t>Hasil penilaian kinerja individu  telah dijadikan dasar untuk</a:t>
                      </a:r>
                      <a:r>
                        <a:rPr lang="id-ID" sz="1200" kern="1200" baseline="0" dirty="0" smtClean="0">
                          <a:solidFill>
                            <a:schemeClr val="dk1"/>
                          </a:solidFill>
                          <a:effectLst/>
                          <a:latin typeface="Candara" pitchFamily="34" charset="0"/>
                          <a:ea typeface="+mn-ea"/>
                          <a:cs typeface="+mn-cs"/>
                        </a:rPr>
                        <a:t> pengembangan karir individu  terhadap </a:t>
                      </a:r>
                      <a:r>
                        <a:rPr lang="id-ID" sz="1200" kern="1200" baseline="0" dirty="0" smtClean="0">
                          <a:solidFill>
                            <a:srgbClr val="FF0000"/>
                          </a:solidFill>
                          <a:effectLst/>
                          <a:latin typeface="Candara" pitchFamily="34" charset="0"/>
                          <a:ea typeface="+mn-ea"/>
                          <a:cs typeface="+mn-cs"/>
                        </a:rPr>
                        <a:t>seluruh pegawai </a:t>
                      </a:r>
                      <a:r>
                        <a:rPr lang="id-ID" sz="1200" kern="1200" baseline="0" dirty="0" smtClean="0">
                          <a:solidFill>
                            <a:schemeClr val="dk1"/>
                          </a:solidFill>
                          <a:effectLst/>
                          <a:latin typeface="Candara" pitchFamily="34" charset="0"/>
                          <a:ea typeface="+mn-ea"/>
                          <a:cs typeface="+mn-cs"/>
                        </a:rPr>
                        <a:t>(A)</a:t>
                      </a:r>
                      <a:endParaRPr lang="id-ID" sz="1200" kern="1200" dirty="0">
                        <a:solidFill>
                          <a:schemeClr val="dk1"/>
                        </a:solidFill>
                        <a:effectLst/>
                        <a:latin typeface="Candara" pitchFamily="34" charset="0"/>
                        <a:ea typeface="+mn-ea"/>
                        <a:cs typeface="+mn-cs"/>
                      </a:endParaRPr>
                    </a:p>
                  </a:txBody>
                  <a:tcPr marT="45726" marB="45726"/>
                </a:tc>
                <a:tc>
                  <a:txBody>
                    <a:bodyPr/>
                    <a:lstStyle/>
                    <a:p>
                      <a:pPr marL="0" algn="l" defTabSz="914400" rtl="0" eaLnBrk="1" latinLnBrk="0" hangingPunct="1">
                        <a:lnSpc>
                          <a:spcPct val="80000"/>
                        </a:lnSpc>
                      </a:pPr>
                      <a:r>
                        <a:rPr lang="id-ID" sz="1200" kern="1200" dirty="0" smtClean="0">
                          <a:solidFill>
                            <a:schemeClr val="dk1"/>
                          </a:solidFill>
                          <a:effectLst/>
                          <a:latin typeface="Candara" pitchFamily="34" charset="0"/>
                          <a:ea typeface="+mn-ea"/>
                          <a:cs typeface="+mn-cs"/>
                        </a:rPr>
                        <a:t>Hasil penilaian kinerja individu  telah dijadikan dasar untuk</a:t>
                      </a:r>
                      <a:r>
                        <a:rPr lang="id-ID" sz="1200" kern="1200" baseline="0" dirty="0" smtClean="0">
                          <a:solidFill>
                            <a:schemeClr val="dk1"/>
                          </a:solidFill>
                          <a:effectLst/>
                          <a:latin typeface="Candara" pitchFamily="34" charset="0"/>
                          <a:ea typeface="+mn-ea"/>
                          <a:cs typeface="+mn-cs"/>
                        </a:rPr>
                        <a:t> pengembangan karir individu  terhadap </a:t>
                      </a:r>
                      <a:r>
                        <a:rPr lang="id-ID" sz="1200" kern="1200" baseline="0" dirty="0" smtClean="0">
                          <a:solidFill>
                            <a:srgbClr val="FF0000"/>
                          </a:solidFill>
                          <a:effectLst/>
                          <a:latin typeface="Candara" pitchFamily="34" charset="0"/>
                          <a:ea typeface="+mn-ea"/>
                          <a:cs typeface="+mn-cs"/>
                        </a:rPr>
                        <a:t>sebagian kecil p</a:t>
                      </a:r>
                      <a:r>
                        <a:rPr lang="id-ID" sz="1200" kern="1200" baseline="0" dirty="0" smtClean="0">
                          <a:solidFill>
                            <a:schemeClr val="dk1"/>
                          </a:solidFill>
                          <a:effectLst/>
                          <a:latin typeface="Candara" pitchFamily="34" charset="0"/>
                          <a:ea typeface="+mn-ea"/>
                          <a:cs typeface="+mn-cs"/>
                        </a:rPr>
                        <a:t>egawai (C)</a:t>
                      </a:r>
                      <a:endParaRPr lang="id-ID" sz="1200" kern="1200" dirty="0">
                        <a:solidFill>
                          <a:schemeClr val="dk1"/>
                        </a:solidFill>
                        <a:effectLst/>
                        <a:latin typeface="Candara" pitchFamily="34" charset="0"/>
                        <a:ea typeface="+mn-ea"/>
                        <a:cs typeface="+mn-cs"/>
                      </a:endParaRPr>
                    </a:p>
                  </a:txBody>
                  <a:tcPr marT="45726" marB="45726" anchor="ctr"/>
                </a:tc>
                <a:tc>
                  <a:txBody>
                    <a:bodyPr/>
                    <a:lstStyle/>
                    <a:p>
                      <a:pPr>
                        <a:lnSpc>
                          <a:spcPct val="80000"/>
                        </a:lnSpc>
                      </a:pPr>
                      <a:r>
                        <a:rPr lang="id-ID" sz="1200" b="0" i="0" dirty="0" smtClean="0">
                          <a:solidFill>
                            <a:schemeClr val="tx1"/>
                          </a:solidFill>
                          <a:latin typeface="Candara" pitchFamily="34" charset="0"/>
                          <a:cs typeface="Calibri" pitchFamily="34" charset="0"/>
                        </a:rPr>
                        <a:t>Hasil penilaian kinerja individu telah dijadikan dasar</a:t>
                      </a:r>
                      <a:r>
                        <a:rPr lang="id-ID" sz="1200" b="0" i="0" baseline="0" dirty="0" smtClean="0">
                          <a:solidFill>
                            <a:schemeClr val="tx1"/>
                          </a:solidFill>
                          <a:latin typeface="Candara" pitchFamily="34" charset="0"/>
                          <a:cs typeface="Calibri" pitchFamily="34" charset="0"/>
                        </a:rPr>
                        <a:t> untuk pengembangan karir individu seluruh pegawai</a:t>
                      </a:r>
                      <a:endParaRPr lang="id-ID" sz="1200" b="0" i="0" dirty="0">
                        <a:solidFill>
                          <a:schemeClr val="tx1"/>
                        </a:solidFill>
                        <a:latin typeface="Candara" pitchFamily="34" charset="0"/>
                        <a:cs typeface="Calibri" pitchFamily="34" charset="0"/>
                      </a:endParaRPr>
                    </a:p>
                  </a:txBody>
                  <a:tcPr marT="45726" marB="45726"/>
                </a:tc>
                <a:tc>
                  <a:txBody>
                    <a:bodyPr/>
                    <a:lstStyle/>
                    <a:p>
                      <a:pPr marL="273050" lvl="0" indent="-273050" algn="l" defTabSz="914400" rtl="0" eaLnBrk="1" latinLnBrk="0" hangingPunct="1">
                        <a:lnSpc>
                          <a:spcPct val="80000"/>
                        </a:lnSpc>
                        <a:buFont typeface="+mj-lt"/>
                        <a:buNone/>
                      </a:pPr>
                      <a:r>
                        <a:rPr lang="id-ID" sz="1200" kern="1200" dirty="0" smtClean="0">
                          <a:solidFill>
                            <a:schemeClr val="dk1"/>
                          </a:solidFill>
                          <a:effectLst/>
                          <a:latin typeface="Candara" pitchFamily="34" charset="0"/>
                          <a:ea typeface="+mn-ea"/>
                          <a:cs typeface="+mn-cs"/>
                        </a:rPr>
                        <a:t>Formulir</a:t>
                      </a:r>
                      <a:r>
                        <a:rPr lang="id-ID" sz="1200" kern="1200" baseline="0" dirty="0" smtClean="0">
                          <a:solidFill>
                            <a:schemeClr val="dk1"/>
                          </a:solidFill>
                          <a:effectLst/>
                          <a:latin typeface="Candara" pitchFamily="34" charset="0"/>
                          <a:ea typeface="+mn-ea"/>
                          <a:cs typeface="+mn-cs"/>
                        </a:rPr>
                        <a:t> SKP Tahun 2015</a:t>
                      </a:r>
                      <a:endParaRPr lang="id-ID" sz="1200" kern="1200" dirty="0">
                        <a:solidFill>
                          <a:schemeClr val="dk1"/>
                        </a:solidFill>
                        <a:effectLst/>
                        <a:latin typeface="Candara" pitchFamily="34" charset="0"/>
                        <a:ea typeface="+mn-ea"/>
                        <a:cs typeface="+mn-cs"/>
                      </a:endParaRPr>
                    </a:p>
                  </a:txBody>
                  <a:tcPr marT="45726" marB="45726"/>
                </a:tc>
              </a:tr>
              <a:tr h="1248283">
                <a:tc>
                  <a:txBody>
                    <a:bodyPr/>
                    <a:lstStyle/>
                    <a:p>
                      <a:pPr marL="0" algn="l" defTabSz="914400" rtl="0" eaLnBrk="1" latinLnBrk="0" hangingPunct="1">
                        <a:lnSpc>
                          <a:spcPct val="80000"/>
                        </a:lnSpc>
                      </a:pPr>
                      <a:r>
                        <a:rPr lang="id-ID" sz="1200" kern="1200" dirty="0" smtClean="0">
                          <a:solidFill>
                            <a:schemeClr val="dk1"/>
                          </a:solidFill>
                          <a:effectLst/>
                          <a:latin typeface="Candara" pitchFamily="34" charset="0"/>
                          <a:ea typeface="+mn-ea"/>
                          <a:cs typeface="+mn-cs"/>
                        </a:rPr>
                        <a:t>Capaian kinerja individu telah dijadikan dasar untuk pemberian tunjangan kinerja</a:t>
                      </a:r>
                      <a:endParaRPr lang="id-ID" sz="1200" kern="1200" dirty="0">
                        <a:solidFill>
                          <a:schemeClr val="dk1"/>
                        </a:solidFill>
                        <a:effectLst/>
                        <a:latin typeface="Candara" pitchFamily="34" charset="0"/>
                        <a:ea typeface="+mn-ea"/>
                        <a:cs typeface="+mn-cs"/>
                      </a:endParaRPr>
                    </a:p>
                  </a:txBody>
                  <a:tcPr marT="45726" marB="45726" anchor="ctr"/>
                </a:tc>
                <a:tc>
                  <a:txBody>
                    <a:bodyPr/>
                    <a:lstStyle/>
                    <a:p>
                      <a:r>
                        <a:rPr lang="id-ID" sz="1200" dirty="0" smtClean="0">
                          <a:latin typeface="Candara" pitchFamily="34" charset="0"/>
                        </a:rPr>
                        <a:t>Capaian kinerja individu telah dijadikan dasar untuk pemberian tunjangan kinerja kepada</a:t>
                      </a:r>
                      <a:r>
                        <a:rPr lang="id-ID" sz="1200" baseline="0" dirty="0" smtClean="0">
                          <a:latin typeface="Candara" pitchFamily="34" charset="0"/>
                        </a:rPr>
                        <a:t> </a:t>
                      </a:r>
                      <a:r>
                        <a:rPr lang="id-ID" sz="1200" baseline="0" dirty="0" smtClean="0">
                          <a:solidFill>
                            <a:srgbClr val="FF0000"/>
                          </a:solidFill>
                          <a:latin typeface="Candara" pitchFamily="34" charset="0"/>
                        </a:rPr>
                        <a:t>sebagian besar </a:t>
                      </a:r>
                      <a:r>
                        <a:rPr lang="id-ID" sz="1200" baseline="0" dirty="0" smtClean="0">
                          <a:latin typeface="Candara" pitchFamily="34" charset="0"/>
                        </a:rPr>
                        <a:t>pegawai (B)</a:t>
                      </a:r>
                      <a:endParaRPr lang="id-ID" sz="1200" dirty="0">
                        <a:latin typeface="Candara" pitchFamily="34" charset="0"/>
                      </a:endParaRPr>
                    </a:p>
                  </a:txBody>
                  <a:tcPr marT="45726" marB="45726"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dirty="0" smtClean="0">
                          <a:latin typeface="Candara" pitchFamily="34" charset="0"/>
                        </a:rPr>
                        <a:t>Capaian kinerja individu telah dijadikan dasar untuk pemberian tunjangan kinerja kepada</a:t>
                      </a:r>
                      <a:r>
                        <a:rPr lang="id-ID" sz="1200" baseline="0" dirty="0" smtClean="0">
                          <a:latin typeface="Candara" pitchFamily="34" charset="0"/>
                        </a:rPr>
                        <a:t> </a:t>
                      </a:r>
                      <a:r>
                        <a:rPr lang="id-ID" sz="1200" baseline="0" dirty="0" smtClean="0">
                          <a:solidFill>
                            <a:srgbClr val="FF0000"/>
                          </a:solidFill>
                          <a:latin typeface="Candara" pitchFamily="34" charset="0"/>
                        </a:rPr>
                        <a:t>sebagian kecil </a:t>
                      </a:r>
                      <a:r>
                        <a:rPr lang="id-ID" sz="1200" baseline="0" dirty="0" smtClean="0">
                          <a:latin typeface="Candara" pitchFamily="34" charset="0"/>
                        </a:rPr>
                        <a:t>pegawai (C)</a:t>
                      </a:r>
                      <a:endParaRPr lang="id-ID" sz="1200" dirty="0" smtClean="0">
                        <a:latin typeface="Candara" pitchFamily="34" charset="0"/>
                      </a:endParaRPr>
                    </a:p>
                    <a:p>
                      <a:endParaRPr lang="id-ID" sz="1200" dirty="0">
                        <a:latin typeface="Candara" pitchFamily="34" charset="0"/>
                      </a:endParaRPr>
                    </a:p>
                  </a:txBody>
                  <a:tcPr marT="45726" marB="45726" anchor="ctr"/>
                </a:tc>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200" dirty="0" smtClean="0">
                          <a:latin typeface="Candara" pitchFamily="34" charset="0"/>
                        </a:rPr>
                        <a:t>Capaian kinerja individu telah dijadikan dasar untuk pemberian tunjangan kinerja kepada</a:t>
                      </a:r>
                      <a:r>
                        <a:rPr lang="id-ID" sz="1200" baseline="0" dirty="0" smtClean="0">
                          <a:latin typeface="Candara" pitchFamily="34" charset="0"/>
                        </a:rPr>
                        <a:t> seluruh pegawai </a:t>
                      </a:r>
                      <a:endParaRPr lang="id-ID" sz="1200" dirty="0" smtClean="0">
                        <a:latin typeface="Candara" pitchFamily="34" charset="0"/>
                      </a:endParaRPr>
                    </a:p>
                  </a:txBody>
                  <a:tcPr marT="45726" marB="45726" anchor="ctr"/>
                </a:tc>
                <a:tc>
                  <a:txBody>
                    <a:bodyPr/>
                    <a:lstStyle/>
                    <a:p>
                      <a:pPr marL="0" lvl="0" indent="0" algn="l" defTabSz="914400" rtl="0" eaLnBrk="1" latinLnBrk="0" hangingPunct="1">
                        <a:lnSpc>
                          <a:spcPct val="80000"/>
                        </a:lnSpc>
                        <a:buFont typeface="+mj-lt"/>
                        <a:buNone/>
                        <a:tabLst>
                          <a:tab pos="273050" algn="l"/>
                        </a:tabLst>
                      </a:pPr>
                      <a:r>
                        <a:rPr lang="id-ID" sz="1200" kern="1200" dirty="0" smtClean="0">
                          <a:solidFill>
                            <a:schemeClr val="dk1"/>
                          </a:solidFill>
                          <a:effectLst/>
                          <a:latin typeface="Candara" pitchFamily="34" charset="0"/>
                          <a:ea typeface="+mn-ea"/>
                          <a:cs typeface="+mn-cs"/>
                        </a:rPr>
                        <a:t>PerMen No.2/2013 tentang Pengaturan Kinerja Pegawai Kementerian PPN/Bappenas</a:t>
                      </a:r>
                      <a:endParaRPr lang="id-ID" sz="1200" kern="1200" dirty="0">
                        <a:solidFill>
                          <a:schemeClr val="dk1"/>
                        </a:solidFill>
                        <a:effectLst/>
                        <a:latin typeface="Candara" pitchFamily="34" charset="0"/>
                        <a:ea typeface="+mn-ea"/>
                        <a:cs typeface="+mn-cs"/>
                      </a:endParaRPr>
                    </a:p>
                  </a:txBody>
                  <a:tcPr marT="45726" marB="45726" anchor="ctr"/>
                </a:tc>
              </a:tr>
            </a:tbl>
          </a:graphicData>
        </a:graphic>
      </p:graphicFrame>
      <p:sp>
        <p:nvSpPr>
          <p:cNvPr id="6" name="Rounded Rectangle 5"/>
          <p:cNvSpPr/>
          <p:nvPr/>
        </p:nvSpPr>
        <p:spPr>
          <a:xfrm>
            <a:off x="8278504" y="60960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3/4</a:t>
            </a:r>
            <a:endParaRPr lang="id-ID" sz="1600" dirty="0">
              <a:solidFill>
                <a:schemeClr val="tx1"/>
              </a:solidFill>
            </a:endParaRPr>
          </a:p>
        </p:txBody>
      </p:sp>
    </p:spTree>
    <p:extLst>
      <p:ext uri="{BB962C8B-B14F-4D97-AF65-F5344CB8AC3E}">
        <p14:creationId xmlns:p14="http://schemas.microsoft.com/office/powerpoint/2010/main" val="2132434554"/>
      </p:ext>
    </p:extLst>
  </p:cSld>
  <p:clrMapOvr>
    <a:masterClrMapping/>
  </p:clrMapOvr>
  <p:transition>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31289" y="381000"/>
            <a:ext cx="6512511"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PENATAAN MANAJEMEN SDM</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528412920"/>
              </p:ext>
            </p:extLst>
          </p:nvPr>
        </p:nvGraphicFramePr>
        <p:xfrm>
          <a:off x="71438" y="1277938"/>
          <a:ext cx="8920162" cy="3458922"/>
        </p:xfrm>
        <a:graphic>
          <a:graphicData uri="http://schemas.openxmlformats.org/drawingml/2006/table">
            <a:tbl>
              <a:tblPr firstRow="1" bandRow="1">
                <a:tableStyleId>{6E25E649-3F16-4E02-A733-19D2CDBF48F0}</a:tableStyleId>
              </a:tblPr>
              <a:tblGrid>
                <a:gridCol w="1595620"/>
                <a:gridCol w="1560969"/>
                <a:gridCol w="1694654"/>
                <a:gridCol w="1673527"/>
                <a:gridCol w="2395392"/>
              </a:tblGrid>
              <a:tr h="634950">
                <a:tc>
                  <a:txBody>
                    <a:bodyPr/>
                    <a:lstStyle/>
                    <a:p>
                      <a:pPr algn="ctr"/>
                      <a:r>
                        <a:rPr lang="id-ID" sz="1200" dirty="0" smtClean="0">
                          <a:latin typeface="Candara" pitchFamily="34" charset="0"/>
                        </a:rPr>
                        <a:t>Area Perubahan</a:t>
                      </a:r>
                      <a:endParaRPr lang="id-ID" sz="1200" dirty="0">
                        <a:latin typeface="Candara" pitchFamily="34" charset="0"/>
                      </a:endParaRPr>
                    </a:p>
                  </a:txBody>
                  <a:tcPr marT="45739" marB="45739" anchor="ctr"/>
                </a:tc>
                <a:tc>
                  <a:txBody>
                    <a:bodyPr/>
                    <a:lstStyle/>
                    <a:p>
                      <a:pPr algn="ctr"/>
                      <a:r>
                        <a:rPr lang="id-ID" sz="1200" dirty="0" smtClean="0">
                          <a:latin typeface="Candara" pitchFamily="34" charset="0"/>
                        </a:rPr>
                        <a:t>Hasil Self Assessment</a:t>
                      </a:r>
                    </a:p>
                    <a:p>
                      <a:pPr algn="ctr"/>
                      <a:r>
                        <a:rPr lang="id-ID" sz="1200" dirty="0" smtClean="0">
                          <a:latin typeface="Candara" pitchFamily="34" charset="0"/>
                        </a:rPr>
                        <a:t>2016</a:t>
                      </a:r>
                      <a:endParaRPr lang="id-ID" sz="1200" dirty="0">
                        <a:latin typeface="Candara" pitchFamily="34" charset="0"/>
                      </a:endParaRPr>
                    </a:p>
                  </a:txBody>
                  <a:tcPr marT="45739" marB="45739"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200" dirty="0" smtClean="0">
                          <a:latin typeface="Candara" pitchFamily="34" charset="0"/>
                        </a:rPr>
                        <a:t>Hasil Penilaian</a:t>
                      </a:r>
                      <a:r>
                        <a:rPr lang="id-ID" sz="1200" baseline="0" dirty="0" smtClean="0">
                          <a:latin typeface="Candara" pitchFamily="34" charset="0"/>
                        </a:rPr>
                        <a:t> Tim Menpan</a:t>
                      </a:r>
                      <a:endParaRPr lang="id-ID" sz="1200" dirty="0" smtClean="0">
                        <a:latin typeface="Candara" pitchFamily="34" charset="0"/>
                      </a:endParaRPr>
                    </a:p>
                    <a:p>
                      <a:pPr algn="ctr"/>
                      <a:r>
                        <a:rPr lang="id-ID" sz="1200" dirty="0" smtClean="0">
                          <a:latin typeface="Candara" pitchFamily="34" charset="0"/>
                        </a:rPr>
                        <a:t>2015</a:t>
                      </a:r>
                      <a:endParaRPr lang="id-ID" sz="1200" dirty="0">
                        <a:latin typeface="Candara" pitchFamily="34" charset="0"/>
                      </a:endParaRPr>
                    </a:p>
                  </a:txBody>
                  <a:tcPr marT="45739" marB="45739" anchor="ctr"/>
                </a:tc>
                <a:tc>
                  <a:txBody>
                    <a:bodyPr/>
                    <a:lstStyle/>
                    <a:p>
                      <a:pPr algn="ctr"/>
                      <a:r>
                        <a:rPr lang="id-ID" sz="1200" dirty="0" smtClean="0">
                          <a:latin typeface="Candara" pitchFamily="34" charset="0"/>
                        </a:rPr>
                        <a:t>Gap Penilaian</a:t>
                      </a:r>
                      <a:endParaRPr lang="id-ID" sz="1200" dirty="0">
                        <a:latin typeface="Candara" pitchFamily="34" charset="0"/>
                      </a:endParaRPr>
                    </a:p>
                  </a:txBody>
                  <a:tcPr marT="45739" marB="45739" anchor="ctr"/>
                </a:tc>
                <a:tc>
                  <a:txBody>
                    <a:bodyPr/>
                    <a:lstStyle/>
                    <a:p>
                      <a:pPr algn="ctr"/>
                      <a:r>
                        <a:rPr lang="id-ID" sz="1200" dirty="0" smtClean="0">
                          <a:latin typeface="Candara" pitchFamily="34" charset="0"/>
                        </a:rPr>
                        <a:t>Dokumen yang</a:t>
                      </a:r>
                      <a:r>
                        <a:rPr lang="id-ID" sz="1200" baseline="0" dirty="0" smtClean="0">
                          <a:latin typeface="Candara" pitchFamily="34" charset="0"/>
                        </a:rPr>
                        <a:t> sudah disubmit</a:t>
                      </a:r>
                      <a:endParaRPr lang="id-ID" sz="1200" dirty="0">
                        <a:latin typeface="Candara" pitchFamily="34" charset="0"/>
                      </a:endParaRPr>
                    </a:p>
                  </a:txBody>
                  <a:tcPr marT="45739" marB="45739" anchor="ctr"/>
                </a:tc>
              </a:tr>
              <a:tr h="391620">
                <a:tc gridSpan="5">
                  <a:txBody>
                    <a:bodyPr/>
                    <a:lstStyle/>
                    <a:p>
                      <a:pPr algn="l">
                        <a:lnSpc>
                          <a:spcPct val="80000"/>
                        </a:lnSpc>
                      </a:pPr>
                      <a:r>
                        <a:rPr lang="id-ID" sz="1200" b="1" dirty="0" smtClean="0">
                          <a:latin typeface="Candara" pitchFamily="34" charset="0"/>
                        </a:rPr>
                        <a:t>Penegakan</a:t>
                      </a:r>
                      <a:r>
                        <a:rPr lang="id-ID" sz="1200" b="1" baseline="0" dirty="0" smtClean="0">
                          <a:latin typeface="Candara" pitchFamily="34" charset="0"/>
                        </a:rPr>
                        <a:t> Aturan Disiplin/Kode Etik/Kode Perilaku Pegawai </a:t>
                      </a:r>
                      <a:endParaRPr lang="id-ID" sz="1200" b="1" dirty="0">
                        <a:latin typeface="Candara" pitchFamily="34" charset="0"/>
                      </a:endParaRPr>
                    </a:p>
                  </a:txBody>
                  <a:tcPr marT="45739" marB="45739" anchor="ctr"/>
                </a:tc>
                <a:tc hMerge="1">
                  <a:txBody>
                    <a:bodyPr/>
                    <a:lstStyle/>
                    <a:p>
                      <a:endParaRPr lang="id-ID" dirty="0"/>
                    </a:p>
                  </a:txBody>
                  <a:tcPr anchor="ctr"/>
                </a:tc>
                <a:tc hMerge="1">
                  <a:txBody>
                    <a:bodyPr/>
                    <a:lstStyle/>
                    <a:p>
                      <a:endParaRPr lang="id-ID" dirty="0"/>
                    </a:p>
                  </a:txBody>
                  <a:tcPr anchor="ctr"/>
                </a:tc>
                <a:tc hMerge="1">
                  <a:txBody>
                    <a:bodyPr/>
                    <a:lstStyle/>
                    <a:p>
                      <a:endParaRPr lang="id-ID"/>
                    </a:p>
                  </a:txBody>
                  <a:tcPr/>
                </a:tc>
                <a:tc hMerge="1">
                  <a:txBody>
                    <a:bodyPr/>
                    <a:lstStyle/>
                    <a:p>
                      <a:endParaRPr lang="id-ID"/>
                    </a:p>
                  </a:txBody>
                  <a:tcPr/>
                </a:tc>
              </a:tr>
              <a:tr h="952866">
                <a:tc>
                  <a:txBody>
                    <a:bodyPr/>
                    <a:lstStyle/>
                    <a:p>
                      <a:pPr marL="0" algn="l" defTabSz="914400" rtl="0" eaLnBrk="1" latinLnBrk="0" hangingPunct="1"/>
                      <a:r>
                        <a:rPr lang="id-ID" sz="1200" kern="1200" dirty="0" smtClean="0">
                          <a:solidFill>
                            <a:schemeClr val="dk1"/>
                          </a:solidFill>
                          <a:effectLst/>
                          <a:latin typeface="Candara" pitchFamily="34" charset="0"/>
                          <a:ea typeface="+mn-ea"/>
                          <a:cs typeface="+mn-cs"/>
                        </a:rPr>
                        <a:t>Aturan disipilin/kode</a:t>
                      </a:r>
                      <a:r>
                        <a:rPr lang="id-ID" sz="1200" kern="1200" baseline="0" dirty="0" smtClean="0">
                          <a:solidFill>
                            <a:schemeClr val="dk1"/>
                          </a:solidFill>
                          <a:effectLst/>
                          <a:latin typeface="Candara" pitchFamily="34" charset="0"/>
                          <a:ea typeface="+mn-ea"/>
                          <a:cs typeface="+mn-cs"/>
                        </a:rPr>
                        <a:t> etik/kode perilaku instansi telah diimplementasikan</a:t>
                      </a:r>
                      <a:endParaRPr lang="id-ID" sz="1200" kern="1200" dirty="0">
                        <a:solidFill>
                          <a:schemeClr val="dk1"/>
                        </a:solidFill>
                        <a:effectLst/>
                        <a:latin typeface="Candara" pitchFamily="34" charset="0"/>
                        <a:ea typeface="+mn-ea"/>
                        <a:cs typeface="+mn-cs"/>
                      </a:endParaRPr>
                    </a:p>
                  </a:txBody>
                  <a:tcPr marT="45739" marB="45739"/>
                </a:tc>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200" kern="1200" dirty="0" smtClean="0">
                          <a:solidFill>
                            <a:schemeClr val="dk1"/>
                          </a:solidFill>
                          <a:effectLst/>
                          <a:latin typeface="Candara" pitchFamily="34" charset="0"/>
                          <a:ea typeface="+mn-ea"/>
                          <a:cs typeface="+mn-cs"/>
                        </a:rPr>
                        <a:t>Aturan disipilin/kode</a:t>
                      </a:r>
                      <a:r>
                        <a:rPr lang="id-ID" sz="1200" kern="1200" baseline="0" dirty="0" smtClean="0">
                          <a:solidFill>
                            <a:schemeClr val="dk1"/>
                          </a:solidFill>
                          <a:effectLst/>
                          <a:latin typeface="Candara" pitchFamily="34" charset="0"/>
                          <a:ea typeface="+mn-ea"/>
                          <a:cs typeface="+mn-cs"/>
                        </a:rPr>
                        <a:t> etik/kode perilaku instansi telah diimplementasikan kepada seluruh pegawai (A)</a:t>
                      </a:r>
                      <a:endParaRPr lang="id-ID" sz="1200" kern="1200" dirty="0" smtClean="0">
                        <a:solidFill>
                          <a:schemeClr val="dk1"/>
                        </a:solidFill>
                        <a:effectLst/>
                        <a:latin typeface="Candara" pitchFamily="34" charset="0"/>
                        <a:ea typeface="+mn-ea"/>
                        <a:cs typeface="+mn-cs"/>
                      </a:endParaRPr>
                    </a:p>
                    <a:p>
                      <a:pPr marL="0" algn="l" defTabSz="914400" rtl="0" eaLnBrk="1" latinLnBrk="0" hangingPunct="1">
                        <a:lnSpc>
                          <a:spcPct val="80000"/>
                        </a:lnSpc>
                      </a:pPr>
                      <a:endParaRPr lang="id-ID" sz="1200" kern="1200" dirty="0" smtClean="0">
                        <a:solidFill>
                          <a:schemeClr val="dk1"/>
                        </a:solidFill>
                        <a:effectLst/>
                        <a:latin typeface="Candara" pitchFamily="34" charset="0"/>
                        <a:ea typeface="+mn-ea"/>
                        <a:cs typeface="+mn-cs"/>
                      </a:endParaRPr>
                    </a:p>
                  </a:txBody>
                  <a:tcPr marT="45739" marB="45739"/>
                </a:tc>
                <a:tc>
                  <a:txBody>
                    <a:bodyPr/>
                    <a:lstStyle/>
                    <a:p>
                      <a:pPr marL="0" algn="l" defTabSz="914400" rtl="0" eaLnBrk="1" latinLnBrk="0" hangingPunct="1"/>
                      <a:r>
                        <a:rPr lang="id-ID" sz="1200" kern="1200" dirty="0" smtClean="0">
                          <a:solidFill>
                            <a:schemeClr val="dk1"/>
                          </a:solidFill>
                          <a:effectLst/>
                          <a:latin typeface="Candara" pitchFamily="34" charset="0"/>
                          <a:ea typeface="+mn-ea"/>
                          <a:cs typeface="+mn-cs"/>
                        </a:rPr>
                        <a:t>Aturan disipilin/kode</a:t>
                      </a:r>
                      <a:r>
                        <a:rPr lang="id-ID" sz="1200" kern="1200" baseline="0" dirty="0" smtClean="0">
                          <a:solidFill>
                            <a:schemeClr val="dk1"/>
                          </a:solidFill>
                          <a:effectLst/>
                          <a:latin typeface="Candara" pitchFamily="34" charset="0"/>
                          <a:ea typeface="+mn-ea"/>
                          <a:cs typeface="+mn-cs"/>
                        </a:rPr>
                        <a:t> etik/kode perilaku instansi telah diimplementasikan kepada sebagian besar unit organisasi (B)</a:t>
                      </a:r>
                      <a:endParaRPr lang="id-ID" sz="1200" kern="1200" dirty="0">
                        <a:solidFill>
                          <a:schemeClr val="dk1"/>
                        </a:solidFill>
                        <a:effectLst/>
                        <a:latin typeface="Candara" pitchFamily="34" charset="0"/>
                        <a:ea typeface="+mn-ea"/>
                        <a:cs typeface="+mn-cs"/>
                      </a:endParaRPr>
                    </a:p>
                  </a:txBody>
                  <a:tcPr marT="45739" marB="45739"/>
                </a:tc>
                <a:tc>
                  <a:txBody>
                    <a:bodyPr/>
                    <a:lstStyle/>
                    <a:p>
                      <a:pPr marL="0" algn="l" defTabSz="914400" rtl="0" eaLnBrk="1" latinLnBrk="0" hangingPunct="1"/>
                      <a:r>
                        <a:rPr lang="id-ID" sz="1200" kern="1200" dirty="0" smtClean="0">
                          <a:solidFill>
                            <a:schemeClr val="dk1"/>
                          </a:solidFill>
                          <a:effectLst/>
                          <a:latin typeface="Candara" pitchFamily="34" charset="0"/>
                          <a:ea typeface="+mn-ea"/>
                          <a:cs typeface="+mn-cs"/>
                        </a:rPr>
                        <a:t>Aturan disipilin/kode</a:t>
                      </a:r>
                      <a:r>
                        <a:rPr lang="id-ID" sz="1200" kern="1200" baseline="0" dirty="0" smtClean="0">
                          <a:solidFill>
                            <a:schemeClr val="dk1"/>
                          </a:solidFill>
                          <a:effectLst/>
                          <a:latin typeface="Candara" pitchFamily="34" charset="0"/>
                          <a:ea typeface="+mn-ea"/>
                          <a:cs typeface="+mn-cs"/>
                        </a:rPr>
                        <a:t> etik/kode perilaku instansi belum diimplementasikan kepada seluruh unit organisasi</a:t>
                      </a:r>
                      <a:endParaRPr lang="id-ID" sz="1200" kern="1200" dirty="0">
                        <a:solidFill>
                          <a:schemeClr val="dk1"/>
                        </a:solidFill>
                        <a:effectLst/>
                        <a:latin typeface="Candara" pitchFamily="34" charset="0"/>
                        <a:ea typeface="+mn-ea"/>
                        <a:cs typeface="+mn-cs"/>
                      </a:endParaRPr>
                    </a:p>
                  </a:txBody>
                  <a:tcPr marT="45739" marB="45739"/>
                </a:tc>
                <a:tc>
                  <a:txBody>
                    <a:bodyPr/>
                    <a:lstStyle/>
                    <a:p>
                      <a:pPr marL="228600" lvl="0" indent="-228600" algn="l" defTabSz="914400" rtl="0" eaLnBrk="1" latinLnBrk="0" hangingPunct="1">
                        <a:lnSpc>
                          <a:spcPct val="80000"/>
                        </a:lnSpc>
                        <a:buFont typeface="+mj-lt"/>
                        <a:buAutoNum type="arabicPeriod"/>
                        <a:tabLst>
                          <a:tab pos="273050" algn="l"/>
                        </a:tabLst>
                      </a:pPr>
                      <a:r>
                        <a:rPr lang="id-ID" sz="1200" kern="1200" dirty="0" smtClean="0">
                          <a:solidFill>
                            <a:schemeClr val="dk1"/>
                          </a:solidFill>
                          <a:effectLst/>
                          <a:latin typeface="Candara" pitchFamily="34" charset="0"/>
                          <a:ea typeface="+mn-ea"/>
                          <a:cs typeface="+mn-cs"/>
                        </a:rPr>
                        <a:t>Laporan data ketidakhadiran pegawai</a:t>
                      </a:r>
                    </a:p>
                    <a:p>
                      <a:pPr marL="228600" lvl="0" indent="-228600" algn="l" defTabSz="914400" rtl="0" eaLnBrk="1" latinLnBrk="0" hangingPunct="1">
                        <a:lnSpc>
                          <a:spcPct val="80000"/>
                        </a:lnSpc>
                        <a:buFont typeface="+mj-lt"/>
                        <a:buAutoNum type="arabicPeriod"/>
                        <a:tabLst>
                          <a:tab pos="273050" algn="l"/>
                        </a:tabLst>
                      </a:pPr>
                      <a:r>
                        <a:rPr lang="id-ID" sz="1200" kern="1200" dirty="0" smtClean="0">
                          <a:solidFill>
                            <a:schemeClr val="dk1"/>
                          </a:solidFill>
                          <a:effectLst/>
                          <a:latin typeface="Candara" pitchFamily="34" charset="0"/>
                          <a:ea typeface="+mn-ea"/>
                          <a:cs typeface="+mn-cs"/>
                        </a:rPr>
                        <a:t>Rekapitulasi pemotongan tunjangan</a:t>
                      </a:r>
                      <a:r>
                        <a:rPr lang="id-ID" sz="1200" kern="1200" baseline="0" dirty="0" smtClean="0">
                          <a:solidFill>
                            <a:schemeClr val="dk1"/>
                          </a:solidFill>
                          <a:effectLst/>
                          <a:latin typeface="Candara" pitchFamily="34" charset="0"/>
                          <a:ea typeface="+mn-ea"/>
                          <a:cs typeface="+mn-cs"/>
                        </a:rPr>
                        <a:t> kehadiran</a:t>
                      </a:r>
                      <a:endParaRPr lang="id-ID" sz="1200" kern="1200" dirty="0">
                        <a:solidFill>
                          <a:schemeClr val="dk1"/>
                        </a:solidFill>
                        <a:effectLst/>
                        <a:latin typeface="Candara" pitchFamily="34" charset="0"/>
                        <a:ea typeface="+mn-ea"/>
                        <a:cs typeface="+mn-cs"/>
                      </a:endParaRPr>
                    </a:p>
                  </a:txBody>
                  <a:tcPr marT="45739" marB="45739"/>
                </a:tc>
              </a:tr>
              <a:tr h="1238426">
                <a:tc>
                  <a:txBody>
                    <a:bodyPr/>
                    <a:lstStyle/>
                    <a:p>
                      <a:pPr marL="0" algn="l" defTabSz="914400" rtl="0" eaLnBrk="1" latinLnBrk="0" hangingPunct="1">
                        <a:lnSpc>
                          <a:spcPct val="80000"/>
                        </a:lnSpc>
                      </a:pPr>
                      <a:r>
                        <a:rPr lang="id-ID" sz="1200" kern="1200" dirty="0" smtClean="0">
                          <a:solidFill>
                            <a:schemeClr val="dk1"/>
                          </a:solidFill>
                          <a:effectLst/>
                          <a:latin typeface="Candara" pitchFamily="34" charset="0"/>
                          <a:ea typeface="+mn-ea"/>
                          <a:cs typeface="+mn-cs"/>
                        </a:rPr>
                        <a:t>Adanya monitoring dan evaluasi atas pelaksanaan aturan disiplin/kode etik/kode perilaku instansi</a:t>
                      </a:r>
                      <a:endParaRPr lang="id-ID" sz="1200" kern="1200" dirty="0">
                        <a:solidFill>
                          <a:schemeClr val="dk1"/>
                        </a:solidFill>
                        <a:effectLst/>
                        <a:latin typeface="Candara" pitchFamily="34" charset="0"/>
                        <a:ea typeface="+mn-ea"/>
                        <a:cs typeface="+mn-cs"/>
                      </a:endParaRPr>
                    </a:p>
                  </a:txBody>
                  <a:tcPr marT="45739" marB="45739" anchor="ctr"/>
                </a:tc>
                <a:tc>
                  <a:txBody>
                    <a:bodyPr/>
                    <a:lstStyle/>
                    <a:p>
                      <a:pPr marL="0" algn="l" defTabSz="914400" rtl="0" eaLnBrk="1" latinLnBrk="0" hangingPunct="1">
                        <a:lnSpc>
                          <a:spcPct val="80000"/>
                        </a:lnSpc>
                      </a:pPr>
                      <a:r>
                        <a:rPr lang="id-ID" sz="1200" kern="1200" smtClean="0">
                          <a:solidFill>
                            <a:schemeClr val="dk1"/>
                          </a:solidFill>
                          <a:effectLst/>
                          <a:latin typeface="Candara" pitchFamily="34" charset="0"/>
                          <a:ea typeface="+mn-ea"/>
                          <a:cs typeface="+mn-cs"/>
                        </a:rPr>
                        <a:t>Adanya monitoring dan evaluasi atas pelaksanaan aturan disiplin/kode etik/kode perilaku instansi tidak berkala (B)</a:t>
                      </a:r>
                      <a:endParaRPr lang="id-ID" sz="1200" kern="1200" dirty="0">
                        <a:solidFill>
                          <a:schemeClr val="dk1"/>
                        </a:solidFill>
                        <a:effectLst/>
                        <a:latin typeface="Candara" pitchFamily="34" charset="0"/>
                        <a:ea typeface="+mn-ea"/>
                        <a:cs typeface="+mn-cs"/>
                      </a:endParaRPr>
                    </a:p>
                  </a:txBody>
                  <a:tcPr marT="45739" marB="45739"/>
                </a:tc>
                <a:tc>
                  <a:txBody>
                    <a:bodyPr/>
                    <a:lstStyle/>
                    <a:p>
                      <a:pPr marL="0" algn="l" defTabSz="914400" rtl="0" eaLnBrk="1" latinLnBrk="0" hangingPunct="1">
                        <a:lnSpc>
                          <a:spcPct val="80000"/>
                        </a:lnSpc>
                      </a:pPr>
                      <a:r>
                        <a:rPr lang="id-ID" sz="1200" kern="1200" dirty="0" smtClean="0">
                          <a:solidFill>
                            <a:schemeClr val="dk1"/>
                          </a:solidFill>
                          <a:effectLst/>
                          <a:latin typeface="Candara" pitchFamily="34" charset="0"/>
                          <a:ea typeface="+mn-ea"/>
                          <a:cs typeface="+mn-cs"/>
                        </a:rPr>
                        <a:t>Belum ada monitoring dan evaluasi atas pelaksanaan aturan</a:t>
                      </a:r>
                      <a:r>
                        <a:rPr lang="id-ID" sz="1200" kern="1200" baseline="0" dirty="0" smtClean="0">
                          <a:solidFill>
                            <a:schemeClr val="dk1"/>
                          </a:solidFill>
                          <a:effectLst/>
                          <a:latin typeface="Candara" pitchFamily="34" charset="0"/>
                          <a:ea typeface="+mn-ea"/>
                          <a:cs typeface="+mn-cs"/>
                        </a:rPr>
                        <a:t> disiplin/kode etik/kode perilaku/kode perilaku instansi (C)</a:t>
                      </a:r>
                      <a:endParaRPr lang="id-ID" sz="1200" kern="1200" dirty="0">
                        <a:solidFill>
                          <a:schemeClr val="dk1"/>
                        </a:solidFill>
                        <a:effectLst/>
                        <a:latin typeface="Candara" pitchFamily="34" charset="0"/>
                        <a:ea typeface="+mn-ea"/>
                        <a:cs typeface="+mn-cs"/>
                      </a:endParaRPr>
                    </a:p>
                  </a:txBody>
                  <a:tcPr marT="45739" marB="45739" anchor="ctr"/>
                </a:tc>
                <a:tc>
                  <a:txBody>
                    <a:bodyPr/>
                    <a:lstStyle/>
                    <a:p>
                      <a:pPr>
                        <a:lnSpc>
                          <a:spcPct val="80000"/>
                        </a:lnSpc>
                      </a:pPr>
                      <a:r>
                        <a:rPr lang="id-ID" sz="1200" b="0" i="0" dirty="0" smtClean="0">
                          <a:solidFill>
                            <a:schemeClr val="tx1"/>
                          </a:solidFill>
                          <a:latin typeface="Candara" pitchFamily="34" charset="0"/>
                          <a:cs typeface="Calibri" pitchFamily="34" charset="0"/>
                        </a:rPr>
                        <a:t>Monitoring dan evaluasi atas pelaksanaan  aturan disiplin/kode etik/kode perilaku/kode perilaku instansi belum dilakukan</a:t>
                      </a:r>
                      <a:r>
                        <a:rPr lang="id-ID" sz="1200" b="0" i="0" baseline="0" dirty="0" smtClean="0">
                          <a:solidFill>
                            <a:schemeClr val="tx1"/>
                          </a:solidFill>
                          <a:latin typeface="Candara" pitchFamily="34" charset="0"/>
                          <a:cs typeface="Calibri" pitchFamily="34" charset="0"/>
                        </a:rPr>
                        <a:t> </a:t>
                      </a:r>
                      <a:endParaRPr lang="id-ID" sz="1200" b="0" i="0" dirty="0">
                        <a:solidFill>
                          <a:schemeClr val="tx1"/>
                        </a:solidFill>
                        <a:latin typeface="Candara" pitchFamily="34" charset="0"/>
                        <a:cs typeface="Calibri" pitchFamily="34" charset="0"/>
                      </a:endParaRPr>
                    </a:p>
                  </a:txBody>
                  <a:tcPr marT="45739" marB="45739"/>
                </a:tc>
                <a:tc>
                  <a:txBody>
                    <a:bodyPr/>
                    <a:lstStyle/>
                    <a:p>
                      <a:pPr marL="273050" lvl="0" indent="-273050" algn="l" defTabSz="914400" rtl="0" eaLnBrk="1" latinLnBrk="0" hangingPunct="1">
                        <a:lnSpc>
                          <a:spcPct val="80000"/>
                        </a:lnSpc>
                        <a:buFont typeface="+mj-lt"/>
                        <a:buAutoNum type="arabicPeriod"/>
                      </a:pPr>
                      <a:r>
                        <a:rPr lang="id-ID" sz="1200" kern="1200" dirty="0" smtClean="0">
                          <a:solidFill>
                            <a:schemeClr val="dk1"/>
                          </a:solidFill>
                          <a:effectLst/>
                          <a:latin typeface="Candara" pitchFamily="34" charset="0"/>
                          <a:ea typeface="+mn-ea"/>
                          <a:cs typeface="+mn-cs"/>
                        </a:rPr>
                        <a:t>Laporan hasil evaluasi kehadiran  pegawai</a:t>
                      </a:r>
                      <a:r>
                        <a:rPr lang="id-ID" sz="1200" kern="1200" baseline="0" dirty="0" smtClean="0">
                          <a:solidFill>
                            <a:schemeClr val="dk1"/>
                          </a:solidFill>
                          <a:effectLst/>
                          <a:latin typeface="Candara" pitchFamily="34" charset="0"/>
                          <a:ea typeface="+mn-ea"/>
                          <a:cs typeface="+mn-cs"/>
                        </a:rPr>
                        <a:t> Kementerian PPN/Bappenas</a:t>
                      </a:r>
                    </a:p>
                    <a:p>
                      <a:pPr marL="273050" lvl="0" indent="-273050" algn="l" defTabSz="914400" rtl="0" eaLnBrk="1" latinLnBrk="0" hangingPunct="1">
                        <a:lnSpc>
                          <a:spcPct val="80000"/>
                        </a:lnSpc>
                        <a:buFont typeface="+mj-lt"/>
                        <a:buAutoNum type="arabicPeriod"/>
                      </a:pPr>
                      <a:r>
                        <a:rPr lang="id-ID" sz="1200" kern="1200" baseline="0" dirty="0" smtClean="0">
                          <a:solidFill>
                            <a:schemeClr val="dk1"/>
                          </a:solidFill>
                          <a:effectLst/>
                          <a:latin typeface="Candara" pitchFamily="34" charset="0"/>
                          <a:ea typeface="+mn-ea"/>
                          <a:cs typeface="+mn-cs"/>
                        </a:rPr>
                        <a:t>Laporan data ketidakhadiran pegawai</a:t>
                      </a:r>
                      <a:endParaRPr lang="id-ID" sz="1200" kern="1200" dirty="0">
                        <a:solidFill>
                          <a:schemeClr val="dk1"/>
                        </a:solidFill>
                        <a:effectLst/>
                        <a:latin typeface="Candara" pitchFamily="34" charset="0"/>
                        <a:ea typeface="+mn-ea"/>
                        <a:cs typeface="+mn-cs"/>
                      </a:endParaRPr>
                    </a:p>
                  </a:txBody>
                  <a:tcPr marT="45739" marB="45739"/>
                </a:tc>
              </a:tr>
            </a:tbl>
          </a:graphicData>
        </a:graphic>
      </p:graphicFrame>
      <p:sp>
        <p:nvSpPr>
          <p:cNvPr id="6" name="Rounded Rectangle 5"/>
          <p:cNvSpPr/>
          <p:nvPr/>
        </p:nvSpPr>
        <p:spPr>
          <a:xfrm>
            <a:off x="8256896" y="60164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4/4</a:t>
            </a:r>
            <a:endParaRPr lang="id-ID" sz="1600" dirty="0">
              <a:solidFill>
                <a:schemeClr val="tx1"/>
              </a:solidFill>
            </a:endParaRPr>
          </a:p>
        </p:txBody>
      </p:sp>
    </p:spTree>
    <p:extLst>
      <p:ext uri="{BB962C8B-B14F-4D97-AF65-F5344CB8AC3E}">
        <p14:creationId xmlns:p14="http://schemas.microsoft.com/office/powerpoint/2010/main" val="2061792408"/>
      </p:ext>
    </p:extLst>
  </p:cSld>
  <p:clrMapOvr>
    <a:masterClrMapping/>
  </p:clrMapOvr>
  <p:transition>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46448" y="457200"/>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PENGUATAN AKUNTABILITAS</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689280610"/>
              </p:ext>
            </p:extLst>
          </p:nvPr>
        </p:nvGraphicFramePr>
        <p:xfrm>
          <a:off x="112713" y="1295400"/>
          <a:ext cx="8878887" cy="4948346"/>
        </p:xfrm>
        <a:graphic>
          <a:graphicData uri="http://schemas.openxmlformats.org/drawingml/2006/table">
            <a:tbl>
              <a:tblPr firstRow="1" bandRow="1">
                <a:tableStyleId>{6E25E649-3F16-4E02-A733-19D2CDBF48F0}</a:tableStyleId>
              </a:tblPr>
              <a:tblGrid>
                <a:gridCol w="1320926"/>
                <a:gridCol w="1560671"/>
                <a:gridCol w="1794772"/>
                <a:gridCol w="1794772"/>
                <a:gridCol w="2407746"/>
              </a:tblGrid>
              <a:tr h="614165">
                <a:tc>
                  <a:txBody>
                    <a:bodyPr/>
                    <a:lstStyle/>
                    <a:p>
                      <a:pPr algn="ctr"/>
                      <a:r>
                        <a:rPr lang="id-ID" sz="1100" dirty="0" smtClean="0">
                          <a:latin typeface="Candara" pitchFamily="34" charset="0"/>
                        </a:rPr>
                        <a:t>Area Perubahan</a:t>
                      </a:r>
                      <a:endParaRPr lang="id-ID" sz="1100" dirty="0">
                        <a:latin typeface="Candara" pitchFamily="34" charset="0"/>
                      </a:endParaRPr>
                    </a:p>
                  </a:txBody>
                  <a:tcPr marT="45684" marB="45684" anchor="ctr"/>
                </a:tc>
                <a:tc>
                  <a:txBody>
                    <a:bodyPr/>
                    <a:lstStyle/>
                    <a:p>
                      <a:pPr algn="ctr"/>
                      <a:r>
                        <a:rPr lang="id-ID" sz="1100" dirty="0" smtClean="0">
                          <a:latin typeface="Candara" pitchFamily="34" charset="0"/>
                        </a:rPr>
                        <a:t>Hasil Self Assessment</a:t>
                      </a:r>
                    </a:p>
                    <a:p>
                      <a:pPr algn="ctr"/>
                      <a:r>
                        <a:rPr lang="id-ID" sz="1100" dirty="0" smtClean="0">
                          <a:latin typeface="Candara" pitchFamily="34" charset="0"/>
                        </a:rPr>
                        <a:t>2016</a:t>
                      </a:r>
                      <a:endParaRPr lang="id-ID" sz="1100" dirty="0">
                        <a:latin typeface="Candara" pitchFamily="34" charset="0"/>
                      </a:endParaRPr>
                    </a:p>
                  </a:txBody>
                  <a:tcPr marT="45684" marB="45684"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Hasil Penilaian</a:t>
                      </a:r>
                      <a:r>
                        <a:rPr lang="id-ID" sz="110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100" baseline="0" dirty="0" smtClean="0">
                          <a:latin typeface="Candara" pitchFamily="34" charset="0"/>
                        </a:rPr>
                        <a:t>Tim Menpan </a:t>
                      </a:r>
                      <a:r>
                        <a:rPr lang="id-ID" sz="1100" dirty="0" smtClean="0">
                          <a:latin typeface="Candara" pitchFamily="34" charset="0"/>
                        </a:rPr>
                        <a:t>2015</a:t>
                      </a:r>
                      <a:endParaRPr lang="id-ID" sz="1100" dirty="0">
                        <a:latin typeface="Candara" pitchFamily="34" charset="0"/>
                      </a:endParaRPr>
                    </a:p>
                  </a:txBody>
                  <a:tcPr marT="45684" marB="45684" anchor="ctr"/>
                </a:tc>
                <a:tc>
                  <a:txBody>
                    <a:bodyPr/>
                    <a:lstStyle/>
                    <a:p>
                      <a:pPr algn="ctr"/>
                      <a:r>
                        <a:rPr lang="id-ID" sz="1100" dirty="0" smtClean="0">
                          <a:latin typeface="Candara" pitchFamily="34" charset="0"/>
                        </a:rPr>
                        <a:t>Gap Penilaian</a:t>
                      </a:r>
                      <a:endParaRPr lang="id-ID" sz="1100" dirty="0">
                        <a:latin typeface="Candara" pitchFamily="34" charset="0"/>
                      </a:endParaRPr>
                    </a:p>
                  </a:txBody>
                  <a:tcPr marT="45684" marB="45684" anchor="ctr"/>
                </a:tc>
                <a:tc>
                  <a:txBody>
                    <a:bodyPr/>
                    <a:lstStyle/>
                    <a:p>
                      <a:pPr algn="ctr"/>
                      <a:r>
                        <a:rPr lang="id-ID" sz="1100" dirty="0" smtClean="0">
                          <a:latin typeface="Candara" pitchFamily="34" charset="0"/>
                        </a:rPr>
                        <a:t>Dokumen yang</a:t>
                      </a:r>
                      <a:r>
                        <a:rPr lang="id-ID" sz="1100" baseline="0" dirty="0" smtClean="0">
                          <a:latin typeface="Candara" pitchFamily="34" charset="0"/>
                        </a:rPr>
                        <a:t> sudah disubmit</a:t>
                      </a:r>
                      <a:endParaRPr lang="id-ID" sz="1100" dirty="0">
                        <a:latin typeface="Candara" pitchFamily="34" charset="0"/>
                      </a:endParaRPr>
                    </a:p>
                  </a:txBody>
                  <a:tcPr marT="45684" marB="45684" anchor="ctr"/>
                </a:tc>
              </a:tr>
              <a:tr h="371997">
                <a:tc gridSpan="5">
                  <a:txBody>
                    <a:bodyPr/>
                    <a:lstStyle/>
                    <a:p>
                      <a:pPr algn="l">
                        <a:lnSpc>
                          <a:spcPct val="80000"/>
                        </a:lnSpc>
                      </a:pPr>
                      <a:r>
                        <a:rPr lang="id-ID" sz="1600" b="1" dirty="0" smtClean="0">
                          <a:latin typeface="Candara" pitchFamily="34" charset="0"/>
                        </a:rPr>
                        <a:t>Keterlibatan</a:t>
                      </a:r>
                      <a:r>
                        <a:rPr lang="id-ID" sz="1600" b="1" baseline="0" dirty="0" smtClean="0">
                          <a:latin typeface="Candara" pitchFamily="34" charset="0"/>
                        </a:rPr>
                        <a:t> Pimpinan</a:t>
                      </a:r>
                      <a:endParaRPr lang="id-ID" sz="1600" b="1" dirty="0">
                        <a:latin typeface="Candara" pitchFamily="34" charset="0"/>
                      </a:endParaRPr>
                    </a:p>
                  </a:txBody>
                  <a:tcPr marT="45684" marB="45684"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953723">
                <a:tc>
                  <a:txBody>
                    <a:bodyPr/>
                    <a:lstStyle/>
                    <a:p>
                      <a:pPr marL="82550" indent="0" algn="l" fontAlgn="t"/>
                      <a:r>
                        <a:rPr lang="id-ID" sz="1100" b="0" i="0" u="none" strike="noStrike" dirty="0" smtClean="0">
                          <a:solidFill>
                            <a:srgbClr val="000000"/>
                          </a:solidFill>
                          <a:effectLst/>
                          <a:latin typeface="Calibri"/>
                        </a:rPr>
                        <a:t>Apakah pimpinan terlibat secara langsung pada saat penyusunan Renstra</a:t>
                      </a:r>
                      <a:endParaRPr lang="id-ID" sz="1100" b="0" i="0" u="none" strike="noStrike" dirty="0">
                        <a:solidFill>
                          <a:srgbClr val="000000"/>
                        </a:solidFill>
                        <a:effectLst/>
                        <a:latin typeface="Calibri"/>
                      </a:endParaRPr>
                    </a:p>
                  </a:txBody>
                  <a:tcPr marL="9525" marR="9525" marT="9518" marB="0" anchor="ctr"/>
                </a:tc>
                <a:tc>
                  <a:txBody>
                    <a:bodyPr/>
                    <a:lstStyle/>
                    <a:p>
                      <a:pPr marL="0" algn="l" defTabSz="914400" rtl="0" eaLnBrk="1" latinLnBrk="0" hangingPunct="1">
                        <a:lnSpc>
                          <a:spcPct val="80000"/>
                        </a:lnSpc>
                      </a:pPr>
                      <a:r>
                        <a:rPr lang="id-ID" sz="1100" b="0" kern="1200" dirty="0" smtClean="0">
                          <a:solidFill>
                            <a:srgbClr val="FF0000"/>
                          </a:solidFill>
                          <a:effectLst/>
                          <a:latin typeface="Candara" pitchFamily="34" charset="0"/>
                          <a:ea typeface="+mn-ea"/>
                          <a:cs typeface="+mn-cs"/>
                        </a:rPr>
                        <a:t>Seluruh pimpinan</a:t>
                      </a:r>
                      <a:r>
                        <a:rPr lang="id-ID" sz="1100" b="0" kern="1200" dirty="0" smtClean="0">
                          <a:solidFill>
                            <a:schemeClr val="tx1"/>
                          </a:solidFill>
                          <a:effectLst/>
                          <a:latin typeface="Candara" pitchFamily="34" charset="0"/>
                          <a:ea typeface="+mn-ea"/>
                          <a:cs typeface="+mn-cs"/>
                        </a:rPr>
                        <a:t> terlibat secara langsung pada saat penyusunan Renstra (A)</a:t>
                      </a:r>
                      <a:endParaRPr lang="id-ID" sz="1100" kern="1200" dirty="0" smtClean="0">
                        <a:solidFill>
                          <a:schemeClr val="dk1"/>
                        </a:solidFill>
                        <a:effectLst/>
                        <a:latin typeface="Candara" pitchFamily="34" charset="0"/>
                        <a:ea typeface="+mn-ea"/>
                        <a:cs typeface="+mn-cs"/>
                      </a:endParaRPr>
                    </a:p>
                  </a:txBody>
                  <a:tcPr marT="45684" marB="45684" anchor="ctr"/>
                </a:tc>
                <a:tc>
                  <a:txBody>
                    <a:bodyPr/>
                    <a:lstStyle/>
                    <a:p>
                      <a:pPr marL="0" algn="l" defTabSz="914400" rtl="0" eaLnBrk="1" latinLnBrk="0" hangingPunct="1">
                        <a:lnSpc>
                          <a:spcPct val="80000"/>
                        </a:lnSpc>
                      </a:pPr>
                      <a:r>
                        <a:rPr lang="sv-SE" sz="1100" kern="1200" dirty="0" smtClean="0">
                          <a:solidFill>
                            <a:srgbClr val="FF0000"/>
                          </a:solidFill>
                          <a:effectLst/>
                          <a:latin typeface="Candara" pitchFamily="34" charset="0"/>
                          <a:ea typeface="+mn-ea"/>
                          <a:cs typeface="+mn-cs"/>
                        </a:rPr>
                        <a:t>Sebagian besar pimpinan</a:t>
                      </a:r>
                      <a:r>
                        <a:rPr lang="sv-SE" sz="1100" kern="1200" dirty="0" smtClean="0">
                          <a:solidFill>
                            <a:schemeClr val="tx1"/>
                          </a:solidFill>
                          <a:effectLst/>
                          <a:latin typeface="Candara" pitchFamily="34" charset="0"/>
                          <a:ea typeface="+mn-ea"/>
                          <a:cs typeface="+mn-cs"/>
                        </a:rPr>
                        <a:t> terlibat secara langsung pada saat penyusunan Renstra</a:t>
                      </a:r>
                      <a:r>
                        <a:rPr lang="id-ID" sz="1100" kern="1200" dirty="0" smtClean="0">
                          <a:solidFill>
                            <a:schemeClr val="tx1"/>
                          </a:solidFill>
                          <a:effectLst/>
                          <a:latin typeface="Candara" pitchFamily="34" charset="0"/>
                          <a:ea typeface="+mn-ea"/>
                          <a:cs typeface="+mn-cs"/>
                        </a:rPr>
                        <a:t> (B)</a:t>
                      </a:r>
                      <a:endParaRPr lang="id-ID" sz="1100" kern="1200" dirty="0" smtClean="0">
                        <a:solidFill>
                          <a:schemeClr val="dk1"/>
                        </a:solidFill>
                        <a:effectLst/>
                        <a:latin typeface="Candara" pitchFamily="34" charset="0"/>
                        <a:ea typeface="+mn-ea"/>
                        <a:cs typeface="+mn-cs"/>
                      </a:endParaRPr>
                    </a:p>
                  </a:txBody>
                  <a:tcPr marT="45684" marB="45684" anchor="ctr"/>
                </a:tc>
                <a:tc>
                  <a:txBody>
                    <a:bodyPr/>
                    <a:lstStyle/>
                    <a:p>
                      <a:pPr marL="0" algn="l" defTabSz="914400" rtl="0" eaLnBrk="1" latinLnBrk="0" hangingPunct="1">
                        <a:lnSpc>
                          <a:spcPct val="80000"/>
                        </a:lnSpc>
                      </a:pPr>
                      <a:r>
                        <a:rPr lang="id-ID" sz="1100" b="0" kern="1200" dirty="0" smtClean="0">
                          <a:solidFill>
                            <a:srgbClr val="FF0000"/>
                          </a:solidFill>
                          <a:effectLst/>
                          <a:latin typeface="Candara" pitchFamily="34" charset="0"/>
                          <a:ea typeface="+mn-ea"/>
                          <a:cs typeface="+mn-cs"/>
                        </a:rPr>
                        <a:t>Belum</a:t>
                      </a:r>
                      <a:r>
                        <a:rPr lang="id-ID" sz="1100" b="0" kern="1200" baseline="0" dirty="0" smtClean="0">
                          <a:solidFill>
                            <a:srgbClr val="FF0000"/>
                          </a:solidFill>
                          <a:effectLst/>
                          <a:latin typeface="Candara" pitchFamily="34" charset="0"/>
                          <a:ea typeface="+mn-ea"/>
                          <a:cs typeface="+mn-cs"/>
                        </a:rPr>
                        <a:t> s</a:t>
                      </a:r>
                      <a:r>
                        <a:rPr lang="id-ID" sz="1100" b="0" kern="1200" dirty="0" smtClean="0">
                          <a:solidFill>
                            <a:srgbClr val="FF0000"/>
                          </a:solidFill>
                          <a:effectLst/>
                          <a:latin typeface="Candara" pitchFamily="34" charset="0"/>
                          <a:ea typeface="+mn-ea"/>
                          <a:cs typeface="+mn-cs"/>
                        </a:rPr>
                        <a:t>eluruh pimpinan</a:t>
                      </a:r>
                      <a:r>
                        <a:rPr lang="id-ID" sz="1100" b="0" kern="1200" dirty="0" smtClean="0">
                          <a:solidFill>
                            <a:schemeClr val="tx1"/>
                          </a:solidFill>
                          <a:effectLst/>
                          <a:latin typeface="Candara" pitchFamily="34" charset="0"/>
                          <a:ea typeface="+mn-ea"/>
                          <a:cs typeface="+mn-cs"/>
                        </a:rPr>
                        <a:t> terlibat secara langsung pada saat penyusunan Renstra </a:t>
                      </a:r>
                      <a:endParaRPr lang="id-ID" sz="1100" kern="1200" dirty="0" smtClean="0">
                        <a:solidFill>
                          <a:schemeClr val="dk1"/>
                        </a:solidFill>
                        <a:effectLst/>
                        <a:latin typeface="Candara" pitchFamily="34" charset="0"/>
                        <a:ea typeface="+mn-ea"/>
                        <a:cs typeface="+mn-cs"/>
                      </a:endParaRPr>
                    </a:p>
                  </a:txBody>
                  <a:tcPr marT="45684" marB="45684" anchor="ctr"/>
                </a:tc>
                <a:tc>
                  <a:txBody>
                    <a:bodyPr/>
                    <a:lstStyle/>
                    <a:p>
                      <a:pPr marL="228600" lvl="0" indent="-228600">
                        <a:buFont typeface="+mj-lt"/>
                        <a:buAutoNum type="arabicPeriod"/>
                      </a:pPr>
                      <a:r>
                        <a:rPr lang="id-ID" sz="1100" kern="1200" dirty="0" smtClean="0">
                          <a:solidFill>
                            <a:schemeClr val="dk1"/>
                          </a:solidFill>
                          <a:effectLst/>
                          <a:latin typeface="+mn-lt"/>
                          <a:ea typeface="+mn-ea"/>
                          <a:cs typeface="+mn-cs"/>
                        </a:rPr>
                        <a:t>Rapat-rapat penyusunan Renstra 2015-2019 </a:t>
                      </a:r>
                      <a:endParaRPr lang="en-US" sz="1100" kern="1200" dirty="0" smtClean="0">
                        <a:solidFill>
                          <a:schemeClr val="dk1"/>
                        </a:solidFill>
                        <a:effectLst/>
                        <a:latin typeface="+mn-lt"/>
                        <a:ea typeface="+mn-ea"/>
                        <a:cs typeface="+mn-cs"/>
                      </a:endParaRPr>
                    </a:p>
                    <a:p>
                      <a:pPr marL="228600" lvl="0" indent="-228600">
                        <a:buFont typeface="+mj-lt"/>
                        <a:buAutoNum type="arabicPeriod"/>
                      </a:pPr>
                      <a:r>
                        <a:rPr lang="id-ID" sz="1100" kern="1200" dirty="0" smtClean="0">
                          <a:solidFill>
                            <a:schemeClr val="dk1"/>
                          </a:solidFill>
                          <a:effectLst/>
                          <a:latin typeface="+mn-lt"/>
                          <a:ea typeface="+mn-ea"/>
                          <a:cs typeface="+mn-cs"/>
                        </a:rPr>
                        <a:t>Undangan Rapim tentang arah perencanaan &amp; anggaran</a:t>
                      </a:r>
                      <a:endParaRPr lang="en-US" sz="1100" kern="1200" dirty="0" smtClean="0">
                        <a:solidFill>
                          <a:schemeClr val="dk1"/>
                        </a:solidFill>
                        <a:effectLst/>
                        <a:latin typeface="+mn-lt"/>
                        <a:ea typeface="+mn-ea"/>
                        <a:cs typeface="+mn-cs"/>
                      </a:endParaRPr>
                    </a:p>
                    <a:p>
                      <a:pPr marL="228600" indent="-228600">
                        <a:buFont typeface="+mj-lt"/>
                        <a:buAutoNum type="arabicPeriod"/>
                      </a:pPr>
                      <a:r>
                        <a:rPr lang="id-ID" sz="1100" kern="1200" dirty="0" smtClean="0">
                          <a:solidFill>
                            <a:schemeClr val="dk1"/>
                          </a:solidFill>
                          <a:effectLst/>
                          <a:latin typeface="+mn-lt"/>
                          <a:ea typeface="+mn-ea"/>
                          <a:cs typeface="+mn-cs"/>
                        </a:rPr>
                        <a:t>Penyempurnaan indikator kinerja Kementerian PPN/Bappenas</a:t>
                      </a:r>
                      <a:endParaRPr lang="id-ID" sz="400" kern="1200" dirty="0" smtClean="0">
                        <a:solidFill>
                          <a:schemeClr val="dk1"/>
                        </a:solidFill>
                        <a:effectLst/>
                        <a:latin typeface="+mn-lt"/>
                        <a:ea typeface="+mn-ea"/>
                        <a:cs typeface="+mn-cs"/>
                      </a:endParaRPr>
                    </a:p>
                  </a:txBody>
                  <a:tcPr marT="45684" marB="45684" anchor="ctr"/>
                </a:tc>
              </a:tr>
              <a:tr h="1096789">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Apakah pimpinan terlibat secara langsung pada saat penyusunan Penetapan Kinerja</a:t>
                      </a:r>
                      <a:endParaRPr lang="id-ID" sz="1100" kern="1200" dirty="0">
                        <a:solidFill>
                          <a:schemeClr val="dk1"/>
                        </a:solidFill>
                        <a:effectLst/>
                        <a:latin typeface="Candara" pitchFamily="34" charset="0"/>
                        <a:ea typeface="+mn-ea"/>
                        <a:cs typeface="+mn-cs"/>
                      </a:endParaRPr>
                    </a:p>
                  </a:txBody>
                  <a:tcPr marT="45684" marB="45684" anchor="ctr"/>
                </a:tc>
                <a:tc>
                  <a:txBody>
                    <a:bodyPr/>
                    <a:lstStyle/>
                    <a:p>
                      <a:pPr marL="82550" indent="0" algn="l" fontAlgn="t"/>
                      <a:r>
                        <a:rPr lang="id-ID" sz="1100" b="0" i="0" u="none" strike="noStrike" dirty="0" smtClean="0">
                          <a:solidFill>
                            <a:srgbClr val="FF0000"/>
                          </a:solidFill>
                          <a:effectLst/>
                          <a:latin typeface="Calibri"/>
                        </a:rPr>
                        <a:t>Seluruh pimpinan </a:t>
                      </a:r>
                      <a:r>
                        <a:rPr lang="id-ID" sz="1100" b="0" i="0" u="none" strike="noStrike" dirty="0" smtClean="0">
                          <a:solidFill>
                            <a:srgbClr val="000000"/>
                          </a:solidFill>
                          <a:effectLst/>
                          <a:latin typeface="Calibri"/>
                        </a:rPr>
                        <a:t>terlibat secara langsung pada saat penyusunan Penetapan Kinerja (A)</a:t>
                      </a:r>
                      <a:endParaRPr lang="id-ID" sz="1100" b="0" i="0" u="none" strike="noStrike" dirty="0">
                        <a:solidFill>
                          <a:srgbClr val="000000"/>
                        </a:solidFill>
                        <a:effectLst/>
                        <a:latin typeface="Calibri"/>
                      </a:endParaRPr>
                    </a:p>
                  </a:txBody>
                  <a:tcPr marL="9525" marR="9525" marT="9518" marB="0" anchor="ctr"/>
                </a:tc>
                <a:tc>
                  <a:txBody>
                    <a:bodyPr/>
                    <a:lstStyle/>
                    <a:p>
                      <a:pPr marL="82550" indent="0" algn="l" fontAlgn="t"/>
                      <a:r>
                        <a:rPr lang="id-ID" sz="1100" b="0" i="0" u="none" strike="noStrike" dirty="0" smtClean="0">
                          <a:solidFill>
                            <a:srgbClr val="FF0000"/>
                          </a:solidFill>
                          <a:effectLst/>
                          <a:latin typeface="Calibri"/>
                        </a:rPr>
                        <a:t>Sebagian besar pimpinan </a:t>
                      </a:r>
                      <a:r>
                        <a:rPr lang="id-ID" sz="1100" b="0" i="0" u="none" strike="noStrike" dirty="0" smtClean="0">
                          <a:solidFill>
                            <a:srgbClr val="000000"/>
                          </a:solidFill>
                          <a:effectLst/>
                          <a:latin typeface="Calibri"/>
                        </a:rPr>
                        <a:t>terlibat secara langsung pada saat penyusunan Penetapan Kinerja (B)</a:t>
                      </a:r>
                      <a:endParaRPr lang="id-ID" sz="1100" b="0" i="0" u="none" strike="noStrike" dirty="0">
                        <a:solidFill>
                          <a:srgbClr val="000000"/>
                        </a:solidFill>
                        <a:effectLst/>
                        <a:latin typeface="Calibri"/>
                      </a:endParaRPr>
                    </a:p>
                  </a:txBody>
                  <a:tcPr marL="9525" marR="9525" marT="9518" marB="0" anchor="ct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id-ID" sz="1100" b="0" i="0" u="none" strike="noStrike" dirty="0" smtClean="0">
                          <a:solidFill>
                            <a:srgbClr val="FF0000"/>
                          </a:solidFill>
                          <a:effectLst/>
                          <a:latin typeface="Calibri"/>
                        </a:rPr>
                        <a:t>Belum</a:t>
                      </a:r>
                      <a:r>
                        <a:rPr lang="id-ID" sz="1100" b="0" i="0" u="none" strike="noStrike" baseline="0" dirty="0" smtClean="0">
                          <a:solidFill>
                            <a:srgbClr val="FF0000"/>
                          </a:solidFill>
                          <a:effectLst/>
                          <a:latin typeface="Calibri"/>
                        </a:rPr>
                        <a:t> s</a:t>
                      </a:r>
                      <a:r>
                        <a:rPr lang="id-ID" sz="1100" b="0" i="0" u="none" strike="noStrike" dirty="0" smtClean="0">
                          <a:solidFill>
                            <a:srgbClr val="FF0000"/>
                          </a:solidFill>
                          <a:effectLst/>
                          <a:latin typeface="Calibri"/>
                        </a:rPr>
                        <a:t>eluruh pimpinan </a:t>
                      </a:r>
                      <a:r>
                        <a:rPr lang="id-ID" sz="1100" b="0" i="0" u="none" strike="noStrike" dirty="0" smtClean="0">
                          <a:solidFill>
                            <a:srgbClr val="000000"/>
                          </a:solidFill>
                          <a:effectLst/>
                          <a:latin typeface="Calibri"/>
                        </a:rPr>
                        <a:t>terlibat secara langsung pada saat penyusunan Penetapan Kinerja </a:t>
                      </a:r>
                    </a:p>
                    <a:p>
                      <a:pPr marL="0" indent="0" algn="l" fontAlgn="t"/>
                      <a:endParaRPr lang="id-ID" sz="1100" b="0" i="0" u="none" strike="noStrike" dirty="0">
                        <a:solidFill>
                          <a:srgbClr val="000000"/>
                        </a:solidFill>
                        <a:effectLst/>
                        <a:latin typeface="Calibri"/>
                      </a:endParaRPr>
                    </a:p>
                  </a:txBody>
                  <a:tcPr marT="45684" marB="45684" anchor="ctr"/>
                </a:tc>
                <a:tc>
                  <a:txBody>
                    <a:bodyPr/>
                    <a:lstStyle/>
                    <a:p>
                      <a:pPr marL="228600" lvl="0" indent="-228600">
                        <a:buFont typeface="+mj-lt"/>
                        <a:buAutoNum type="arabicPeriod"/>
                      </a:pPr>
                      <a:r>
                        <a:rPr lang="id-ID" sz="1100" kern="1200" dirty="0" smtClean="0">
                          <a:solidFill>
                            <a:schemeClr val="dk1"/>
                          </a:solidFill>
                          <a:effectLst/>
                          <a:latin typeface="+mn-lt"/>
                          <a:ea typeface="+mn-ea"/>
                          <a:cs typeface="+mn-cs"/>
                        </a:rPr>
                        <a:t>Dokumen Kesepakatan Revisi Penetapan Kinerja</a:t>
                      </a:r>
                      <a:endParaRPr lang="en-US" sz="1100" kern="1200" dirty="0" smtClean="0">
                        <a:solidFill>
                          <a:schemeClr val="dk1"/>
                        </a:solidFill>
                        <a:effectLst/>
                        <a:latin typeface="+mn-lt"/>
                        <a:ea typeface="+mn-ea"/>
                        <a:cs typeface="+mn-cs"/>
                      </a:endParaRPr>
                    </a:p>
                    <a:p>
                      <a:pPr marL="228600" lvl="0" indent="-228600">
                        <a:buFont typeface="+mj-lt"/>
                        <a:buAutoNum type="arabicPeriod"/>
                      </a:pPr>
                      <a:r>
                        <a:rPr lang="id-ID" sz="1100" kern="1200" dirty="0" smtClean="0">
                          <a:solidFill>
                            <a:schemeClr val="dk1"/>
                          </a:solidFill>
                          <a:effectLst/>
                          <a:latin typeface="+mn-lt"/>
                          <a:ea typeface="+mn-ea"/>
                          <a:cs typeface="+mn-cs"/>
                        </a:rPr>
                        <a:t>Dokumen Pe</a:t>
                      </a:r>
                      <a:r>
                        <a:rPr lang="en-US" sz="1100" kern="1200" dirty="0" err="1" smtClean="0">
                          <a:solidFill>
                            <a:schemeClr val="dk1"/>
                          </a:solidFill>
                          <a:effectLst/>
                          <a:latin typeface="+mn-lt"/>
                          <a:ea typeface="+mn-ea"/>
                          <a:cs typeface="+mn-cs"/>
                        </a:rPr>
                        <a:t>rjanjian</a:t>
                      </a:r>
                      <a:r>
                        <a:rPr lang="en-US" sz="1100" kern="1200" dirty="0" smtClean="0">
                          <a:solidFill>
                            <a:schemeClr val="dk1"/>
                          </a:solidFill>
                          <a:effectLst/>
                          <a:latin typeface="+mn-lt"/>
                          <a:ea typeface="+mn-ea"/>
                          <a:cs typeface="+mn-cs"/>
                        </a:rPr>
                        <a:t> </a:t>
                      </a:r>
                      <a:r>
                        <a:rPr lang="id-ID" sz="1100" kern="1200" dirty="0" smtClean="0">
                          <a:solidFill>
                            <a:schemeClr val="dk1"/>
                          </a:solidFill>
                          <a:effectLst/>
                          <a:latin typeface="+mn-lt"/>
                          <a:ea typeface="+mn-ea"/>
                          <a:cs typeface="+mn-cs"/>
                        </a:rPr>
                        <a:t>Kinerja 201</a:t>
                      </a:r>
                      <a:r>
                        <a:rPr lang="en-US" sz="1100" kern="1200" dirty="0" smtClean="0">
                          <a:solidFill>
                            <a:schemeClr val="dk1"/>
                          </a:solidFill>
                          <a:effectLst/>
                          <a:latin typeface="+mn-lt"/>
                          <a:ea typeface="+mn-ea"/>
                          <a:cs typeface="+mn-cs"/>
                        </a:rPr>
                        <a:t>5</a:t>
                      </a:r>
                    </a:p>
                    <a:p>
                      <a:pPr marL="228600" lvl="0" indent="-228600">
                        <a:buFont typeface="+mj-lt"/>
                        <a:buAutoNum type="arabicPeriod"/>
                      </a:pPr>
                      <a:r>
                        <a:rPr lang="id-ID" sz="1100" kern="1200" dirty="0" smtClean="0">
                          <a:solidFill>
                            <a:schemeClr val="dk1"/>
                          </a:solidFill>
                          <a:effectLst/>
                          <a:latin typeface="+mn-lt"/>
                          <a:ea typeface="+mn-ea"/>
                          <a:cs typeface="+mn-cs"/>
                        </a:rPr>
                        <a:t>Pembahasan Perjanjian Kinerja 2016</a:t>
                      </a:r>
                      <a:endParaRPr lang="en-US" sz="1100" kern="1200" dirty="0" smtClean="0">
                        <a:solidFill>
                          <a:schemeClr val="dk1"/>
                        </a:solidFill>
                        <a:effectLst/>
                        <a:latin typeface="+mn-lt"/>
                        <a:ea typeface="+mn-ea"/>
                        <a:cs typeface="+mn-cs"/>
                      </a:endParaRPr>
                    </a:p>
                    <a:p>
                      <a:pPr marL="228600" indent="-228600">
                        <a:buFont typeface="+mj-lt"/>
                        <a:buAutoNum type="arabicPeriod"/>
                      </a:pPr>
                      <a:r>
                        <a:rPr lang="id-ID" sz="1100" kern="1200" dirty="0" smtClean="0">
                          <a:solidFill>
                            <a:schemeClr val="dk1"/>
                          </a:solidFill>
                          <a:effectLst/>
                          <a:latin typeface="+mn-lt"/>
                          <a:ea typeface="+mn-ea"/>
                          <a:cs typeface="+mn-cs"/>
                        </a:rPr>
                        <a:t>Perjanjian Kinerja Kedeputian (SDMK)</a:t>
                      </a:r>
                      <a:endParaRPr lang="id-ID" sz="400" kern="1200" dirty="0">
                        <a:solidFill>
                          <a:schemeClr val="dk1"/>
                        </a:solidFill>
                        <a:effectLst/>
                        <a:latin typeface="+mn-lt"/>
                        <a:ea typeface="+mn-ea"/>
                        <a:cs typeface="+mn-cs"/>
                      </a:endParaRPr>
                    </a:p>
                  </a:txBody>
                  <a:tcPr marT="45684" marB="45684" anchor="ctr"/>
                </a:tc>
              </a:tr>
              <a:tr h="1382926">
                <a:tc>
                  <a:txBody>
                    <a:bodyPr/>
                    <a:lstStyle/>
                    <a:p>
                      <a:pPr marL="0" algn="l" defTabSz="914400" rtl="0" eaLnBrk="1" latinLnBrk="0" hangingPunct="1">
                        <a:lnSpc>
                          <a:spcPct val="80000"/>
                        </a:lnSpc>
                      </a:pPr>
                      <a:r>
                        <a:rPr lang="fi-FI" sz="1100" kern="1200" dirty="0" smtClean="0">
                          <a:solidFill>
                            <a:schemeClr val="dk1"/>
                          </a:solidFill>
                          <a:effectLst/>
                          <a:latin typeface="Candara" pitchFamily="34" charset="0"/>
                          <a:ea typeface="+mn-ea"/>
                          <a:cs typeface="+mn-cs"/>
                        </a:rPr>
                        <a:t>Apakah pimpinan memantau pencapaian kinerja secara berkala</a:t>
                      </a:r>
                      <a:endParaRPr lang="id-ID" sz="1100" kern="1200" dirty="0">
                        <a:solidFill>
                          <a:schemeClr val="dk1"/>
                        </a:solidFill>
                        <a:effectLst/>
                        <a:latin typeface="Candara" pitchFamily="34" charset="0"/>
                        <a:ea typeface="+mn-ea"/>
                        <a:cs typeface="+mn-cs"/>
                      </a:endParaRPr>
                    </a:p>
                  </a:txBody>
                  <a:tcPr marT="45684" marB="45684" anchor="ctr"/>
                </a:tc>
                <a:tc>
                  <a:txBody>
                    <a:bodyPr/>
                    <a:lstStyle/>
                    <a:p>
                      <a:r>
                        <a:rPr lang="id-ID" sz="1100" dirty="0" smtClean="0">
                          <a:solidFill>
                            <a:srgbClr val="FF0000"/>
                          </a:solidFill>
                          <a:latin typeface="Calibri" panose="020F0502020204030204" pitchFamily="34" charset="0"/>
                        </a:rPr>
                        <a:t>Seluruh pimpinan</a:t>
                      </a:r>
                      <a:r>
                        <a:rPr lang="id-ID" sz="1100" dirty="0" smtClean="0">
                          <a:latin typeface="Calibri" panose="020F0502020204030204" pitchFamily="34" charset="0"/>
                        </a:rPr>
                        <a:t> memantau pencapaian kinerja secara berkala (A)</a:t>
                      </a:r>
                      <a:endParaRPr lang="id-ID" sz="1100" dirty="0">
                        <a:latin typeface="Calibri" panose="020F0502020204030204" pitchFamily="34" charset="0"/>
                      </a:endParaRPr>
                    </a:p>
                  </a:txBody>
                  <a:tcPr marT="45684" marB="45684" anchor="ctr"/>
                </a:tc>
                <a:tc>
                  <a:txBody>
                    <a:bodyPr/>
                    <a:lstStyle/>
                    <a:p>
                      <a:r>
                        <a:rPr lang="id-ID" sz="1100" dirty="0" smtClean="0">
                          <a:solidFill>
                            <a:srgbClr val="FF0000"/>
                          </a:solidFill>
                          <a:latin typeface="Candara" pitchFamily="34" charset="0"/>
                        </a:rPr>
                        <a:t>Sebagian besar pimpinan</a:t>
                      </a:r>
                      <a:r>
                        <a:rPr lang="id-ID" sz="1100" dirty="0" smtClean="0">
                          <a:latin typeface="Candara" pitchFamily="34" charset="0"/>
                        </a:rPr>
                        <a:t> memantau pencapaian kinerja secara berkala (B)</a:t>
                      </a:r>
                      <a:endParaRPr lang="id-ID" sz="1100" dirty="0">
                        <a:latin typeface="Candara" pitchFamily="34" charset="0"/>
                      </a:endParaRPr>
                    </a:p>
                  </a:txBody>
                  <a:tcPr marT="45684" marB="4568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solidFill>
                            <a:srgbClr val="FF0000"/>
                          </a:solidFill>
                          <a:latin typeface="Calibri" panose="020F0502020204030204" pitchFamily="34" charset="0"/>
                        </a:rPr>
                        <a:t>Belum</a:t>
                      </a:r>
                      <a:r>
                        <a:rPr lang="id-ID" sz="1100" baseline="0" dirty="0" smtClean="0">
                          <a:solidFill>
                            <a:srgbClr val="FF0000"/>
                          </a:solidFill>
                          <a:latin typeface="Calibri" panose="020F0502020204030204" pitchFamily="34" charset="0"/>
                        </a:rPr>
                        <a:t> s</a:t>
                      </a:r>
                      <a:r>
                        <a:rPr lang="id-ID" sz="1100" dirty="0" smtClean="0">
                          <a:solidFill>
                            <a:srgbClr val="FF0000"/>
                          </a:solidFill>
                          <a:latin typeface="Calibri" panose="020F0502020204030204" pitchFamily="34" charset="0"/>
                        </a:rPr>
                        <a:t>eluruh pimpinan</a:t>
                      </a:r>
                      <a:r>
                        <a:rPr lang="id-ID" sz="1100" dirty="0" smtClean="0">
                          <a:latin typeface="Calibri" panose="020F0502020204030204" pitchFamily="34" charset="0"/>
                        </a:rPr>
                        <a:t> memantau pencapaian kinerja secara berkala </a:t>
                      </a:r>
                    </a:p>
                  </a:txBody>
                  <a:tcPr marT="45684" marB="45684" anchor="ctr"/>
                </a:tc>
                <a:tc>
                  <a:txBody>
                    <a:bodyPr/>
                    <a:lstStyle/>
                    <a:p>
                      <a:pPr marL="228600" lvl="0" indent="-228600">
                        <a:buFont typeface="+mj-lt"/>
                        <a:buAutoNum type="arabicPeriod"/>
                      </a:pPr>
                      <a:r>
                        <a:rPr lang="id-ID" sz="1100" kern="1200" dirty="0" smtClean="0">
                          <a:solidFill>
                            <a:schemeClr val="dk1"/>
                          </a:solidFill>
                          <a:effectLst/>
                          <a:latin typeface="+mn-lt"/>
                          <a:ea typeface="+mn-ea"/>
                          <a:cs typeface="+mn-cs"/>
                        </a:rPr>
                        <a:t>Seluruh pimpinan memantau pencapaian kinerja secara berkala: penggunaan aplikasi e-performance</a:t>
                      </a:r>
                      <a:endParaRPr lang="en-US" sz="1100" kern="1200" dirty="0" smtClean="0">
                        <a:solidFill>
                          <a:schemeClr val="dk1"/>
                        </a:solidFill>
                        <a:effectLst/>
                        <a:latin typeface="+mn-lt"/>
                        <a:ea typeface="+mn-ea"/>
                        <a:cs typeface="+mn-cs"/>
                      </a:endParaRPr>
                    </a:p>
                    <a:p>
                      <a:pPr marL="228600" lvl="0" indent="-228600">
                        <a:buFont typeface="+mj-lt"/>
                        <a:buAutoNum type="arabicPeriod"/>
                      </a:pPr>
                      <a:r>
                        <a:rPr lang="id-ID" sz="1100" kern="1200" dirty="0" smtClean="0">
                          <a:solidFill>
                            <a:schemeClr val="dk1"/>
                          </a:solidFill>
                          <a:effectLst/>
                          <a:latin typeface="+mn-lt"/>
                          <a:ea typeface="+mn-ea"/>
                          <a:cs typeface="+mn-cs"/>
                        </a:rPr>
                        <a:t>Komitmen Pimpinan terhadap Akuntabilitas: Berita Acara Evaluasi Kinerja Akuntabilitas Es-1</a:t>
                      </a:r>
                      <a:endParaRPr lang="en-US" sz="1100" kern="1200" dirty="0" smtClean="0">
                        <a:solidFill>
                          <a:schemeClr val="dk1"/>
                        </a:solidFill>
                        <a:effectLst/>
                        <a:latin typeface="+mn-lt"/>
                        <a:ea typeface="+mn-ea"/>
                        <a:cs typeface="+mn-cs"/>
                      </a:endParaRPr>
                    </a:p>
                    <a:p>
                      <a:pPr marL="228600" indent="-228600">
                        <a:buFont typeface="+mj-lt"/>
                        <a:buAutoNum type="arabicPeriod"/>
                      </a:pPr>
                      <a:r>
                        <a:rPr lang="id-ID" sz="1100" kern="1200" dirty="0" smtClean="0">
                          <a:solidFill>
                            <a:schemeClr val="dk1"/>
                          </a:solidFill>
                          <a:effectLst/>
                          <a:latin typeface="+mn-lt"/>
                          <a:ea typeface="+mn-ea"/>
                          <a:cs typeface="+mn-cs"/>
                        </a:rPr>
                        <a:t>Evaluasi &amp; Mekanisme Penilaian Kinerja</a:t>
                      </a:r>
                      <a:endParaRPr lang="en-US" sz="600" dirty="0" smtClean="0"/>
                    </a:p>
                  </a:txBody>
                  <a:tcPr marT="45684" marB="45684" anchor="ctr"/>
                </a:tc>
              </a:tr>
            </a:tbl>
          </a:graphicData>
        </a:graphic>
      </p:graphicFrame>
      <p:sp>
        <p:nvSpPr>
          <p:cNvPr id="6" name="Rounded Rectangle 5"/>
          <p:cNvSpPr/>
          <p:nvPr/>
        </p:nvSpPr>
        <p:spPr>
          <a:xfrm>
            <a:off x="8256896" y="60164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1/2</a:t>
            </a:r>
            <a:endParaRPr lang="id-ID" sz="1600" dirty="0">
              <a:solidFill>
                <a:schemeClr val="tx1"/>
              </a:solidFill>
            </a:endParaRPr>
          </a:p>
        </p:txBody>
      </p:sp>
    </p:spTree>
    <p:extLst>
      <p:ext uri="{BB962C8B-B14F-4D97-AF65-F5344CB8AC3E}">
        <p14:creationId xmlns:p14="http://schemas.microsoft.com/office/powerpoint/2010/main" val="781376384"/>
      </p:ext>
    </p:extLst>
  </p:cSld>
  <p:clrMapOvr>
    <a:masterClrMapping/>
  </p:clrMapOvr>
  <p:transition>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90600" y="457200"/>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PENGUATAN AKUNTABILITAS</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384821155"/>
              </p:ext>
            </p:extLst>
          </p:nvPr>
        </p:nvGraphicFramePr>
        <p:xfrm>
          <a:off x="112713" y="1219200"/>
          <a:ext cx="8980177" cy="4763511"/>
        </p:xfrm>
        <a:graphic>
          <a:graphicData uri="http://schemas.openxmlformats.org/drawingml/2006/table">
            <a:tbl>
              <a:tblPr firstRow="1" bandRow="1">
                <a:tableStyleId>{6E25E649-3F16-4E02-A733-19D2CDBF48F0}</a:tableStyleId>
              </a:tblPr>
              <a:tblGrid>
                <a:gridCol w="1378986"/>
                <a:gridCol w="1784901"/>
                <a:gridCol w="1880954"/>
                <a:gridCol w="1700446"/>
                <a:gridCol w="2234890"/>
              </a:tblGrid>
              <a:tr h="698395">
                <a:tc>
                  <a:txBody>
                    <a:bodyPr/>
                    <a:lstStyle/>
                    <a:p>
                      <a:pPr algn="ctr"/>
                      <a:r>
                        <a:rPr lang="id-ID" sz="1200" dirty="0" smtClean="0">
                          <a:latin typeface="Candara" pitchFamily="34" charset="0"/>
                        </a:rPr>
                        <a:t>Area Perubahan</a:t>
                      </a:r>
                      <a:endParaRPr lang="id-ID" sz="1200" dirty="0">
                        <a:latin typeface="Candara" pitchFamily="34" charset="0"/>
                      </a:endParaRPr>
                    </a:p>
                  </a:txBody>
                  <a:tcPr marT="45721" marB="45721" anchor="ctr"/>
                </a:tc>
                <a:tc>
                  <a:txBody>
                    <a:bodyPr/>
                    <a:lstStyle/>
                    <a:p>
                      <a:pPr algn="ctr"/>
                      <a:r>
                        <a:rPr lang="id-ID" sz="1200" dirty="0" smtClean="0">
                          <a:latin typeface="Candara" pitchFamily="34" charset="0"/>
                        </a:rPr>
                        <a:t>Hasil Self Assessment</a:t>
                      </a:r>
                    </a:p>
                    <a:p>
                      <a:pPr algn="ctr"/>
                      <a:r>
                        <a:rPr lang="id-ID" sz="1200" dirty="0" smtClean="0">
                          <a:latin typeface="Candara" pitchFamily="34" charset="0"/>
                        </a:rPr>
                        <a:t>2016</a:t>
                      </a:r>
                      <a:endParaRPr lang="id-ID" sz="1200" dirty="0">
                        <a:latin typeface="Candara" pitchFamily="34" charset="0"/>
                      </a:endParaRPr>
                    </a:p>
                  </a:txBody>
                  <a:tcPr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200" dirty="0" smtClean="0">
                          <a:latin typeface="Candara" pitchFamily="34" charset="0"/>
                        </a:rPr>
                        <a:t>Hasil Penilaian</a:t>
                      </a:r>
                      <a:r>
                        <a:rPr lang="id-ID" sz="120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200" baseline="0" dirty="0" smtClean="0">
                          <a:latin typeface="Candara" pitchFamily="34" charset="0"/>
                        </a:rPr>
                        <a:t>Tim Menpan </a:t>
                      </a:r>
                      <a:r>
                        <a:rPr lang="id-ID" sz="1200" dirty="0" smtClean="0">
                          <a:latin typeface="Candara" pitchFamily="34" charset="0"/>
                        </a:rPr>
                        <a:t>2015</a:t>
                      </a:r>
                      <a:endParaRPr lang="id-ID" sz="1200" dirty="0">
                        <a:latin typeface="Candara" pitchFamily="34" charset="0"/>
                      </a:endParaRPr>
                    </a:p>
                  </a:txBody>
                  <a:tcPr marT="45721" marB="45721" anchor="ctr"/>
                </a:tc>
                <a:tc>
                  <a:txBody>
                    <a:bodyPr/>
                    <a:lstStyle/>
                    <a:p>
                      <a:pPr algn="ctr"/>
                      <a:r>
                        <a:rPr lang="id-ID" sz="1200" dirty="0" smtClean="0">
                          <a:latin typeface="Candara" pitchFamily="34" charset="0"/>
                        </a:rPr>
                        <a:t>Gap Penilaian</a:t>
                      </a:r>
                      <a:endParaRPr lang="id-ID" sz="1200" dirty="0">
                        <a:latin typeface="Candara" pitchFamily="34" charset="0"/>
                      </a:endParaRPr>
                    </a:p>
                  </a:txBody>
                  <a:tcPr marT="45721" marB="45721" anchor="ctr"/>
                </a:tc>
                <a:tc>
                  <a:txBody>
                    <a:bodyPr/>
                    <a:lstStyle/>
                    <a:p>
                      <a:pPr algn="ctr"/>
                      <a:r>
                        <a:rPr lang="id-ID" sz="1200" dirty="0" smtClean="0">
                          <a:latin typeface="Candara" pitchFamily="34" charset="0"/>
                        </a:rPr>
                        <a:t>Dokumen yang</a:t>
                      </a:r>
                      <a:r>
                        <a:rPr lang="id-ID" sz="1200" baseline="0" dirty="0" smtClean="0">
                          <a:latin typeface="Candara" pitchFamily="34" charset="0"/>
                        </a:rPr>
                        <a:t> sudah disubmit</a:t>
                      </a:r>
                      <a:endParaRPr lang="id-ID" sz="1200" dirty="0">
                        <a:latin typeface="Candara" pitchFamily="34" charset="0"/>
                      </a:endParaRPr>
                    </a:p>
                  </a:txBody>
                  <a:tcPr marT="45721" marB="45721" anchor="ctr"/>
                </a:tc>
              </a:tr>
              <a:tr h="368405">
                <a:tc gridSpan="5">
                  <a:txBody>
                    <a:bodyPr/>
                    <a:lstStyle/>
                    <a:p>
                      <a:pPr marL="0" algn="l" defTabSz="914400" rtl="0" eaLnBrk="1" latinLnBrk="0" hangingPunct="1">
                        <a:lnSpc>
                          <a:spcPct val="80000"/>
                        </a:lnSpc>
                      </a:pPr>
                      <a:r>
                        <a:rPr lang="id-ID" sz="1800" b="1" kern="1200" dirty="0" smtClean="0">
                          <a:solidFill>
                            <a:schemeClr val="dk1"/>
                          </a:solidFill>
                          <a:effectLst/>
                          <a:latin typeface="Candara" pitchFamily="34" charset="0"/>
                          <a:ea typeface="+mn-ea"/>
                          <a:cs typeface="+mn-cs"/>
                        </a:rPr>
                        <a:t>Pengelolaan</a:t>
                      </a:r>
                      <a:r>
                        <a:rPr lang="id-ID" sz="1800" b="1" kern="1200" baseline="0" dirty="0" smtClean="0">
                          <a:solidFill>
                            <a:schemeClr val="dk1"/>
                          </a:solidFill>
                          <a:effectLst/>
                          <a:latin typeface="Candara" pitchFamily="34" charset="0"/>
                          <a:ea typeface="+mn-ea"/>
                          <a:cs typeface="+mn-cs"/>
                        </a:rPr>
                        <a:t> Akuntabilitas Kinerja</a:t>
                      </a:r>
                      <a:endParaRPr lang="id-ID" sz="1800" b="1" kern="1200" dirty="0">
                        <a:solidFill>
                          <a:schemeClr val="dk1"/>
                        </a:solidFill>
                        <a:effectLst/>
                        <a:latin typeface="Candara" pitchFamily="34" charset="0"/>
                        <a:ea typeface="+mn-ea"/>
                        <a:cs typeface="+mn-cs"/>
                      </a:endParaRPr>
                    </a:p>
                  </a:txBody>
                  <a:tcPr marT="45721" marB="45721"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1035265">
                <a:tc>
                  <a:txBody>
                    <a:bodyPr/>
                    <a:lstStyle/>
                    <a:p>
                      <a:pPr marL="0" algn="l" defTabSz="914400" rtl="0" eaLnBrk="1" latinLnBrk="0" hangingPunct="1">
                        <a:lnSpc>
                          <a:spcPct val="80000"/>
                        </a:lnSpc>
                      </a:pPr>
                      <a:r>
                        <a:rPr lang="id-ID" sz="1200" kern="1200" dirty="0" smtClean="0">
                          <a:solidFill>
                            <a:schemeClr val="dk1"/>
                          </a:solidFill>
                          <a:effectLst/>
                          <a:latin typeface="Candara" pitchFamily="34" charset="0"/>
                          <a:ea typeface="+mn-ea"/>
                          <a:cs typeface="+mn-cs"/>
                        </a:rPr>
                        <a:t>Apakah terdapat upaya peningkatan kapasitas SDM yang menangani akuntabilitas kinerja</a:t>
                      </a:r>
                      <a:endParaRPr lang="id-ID" sz="1200" kern="1200" dirty="0">
                        <a:solidFill>
                          <a:schemeClr val="dk1"/>
                        </a:solidFill>
                        <a:effectLst/>
                        <a:latin typeface="Candara" pitchFamily="34" charset="0"/>
                        <a:ea typeface="+mn-ea"/>
                        <a:cs typeface="+mn-cs"/>
                      </a:endParaRPr>
                    </a:p>
                  </a:txBody>
                  <a:tcPr marT="45721" marB="45721" anchor="ctr"/>
                </a:tc>
                <a:tc>
                  <a:txBody>
                    <a:bodyPr/>
                    <a:lstStyle/>
                    <a:p>
                      <a:r>
                        <a:rPr lang="id-ID" sz="1200" dirty="0" smtClean="0">
                          <a:solidFill>
                            <a:srgbClr val="FF0000"/>
                          </a:solidFill>
                          <a:latin typeface="Calibri" panose="020F0502020204030204" pitchFamily="34" charset="0"/>
                        </a:rPr>
                        <a:t>Seluruh unit</a:t>
                      </a:r>
                      <a:r>
                        <a:rPr lang="id-ID" sz="1200" dirty="0" smtClean="0">
                          <a:latin typeface="Calibri" panose="020F0502020204030204" pitchFamily="34" charset="0"/>
                        </a:rPr>
                        <a:t> organisasi berupaya meningkatkan kapasitas SDM yang menangani akuntabilitas kinerja (A)</a:t>
                      </a:r>
                      <a:endParaRPr lang="id-ID" sz="1200" dirty="0">
                        <a:latin typeface="Calibri" panose="020F0502020204030204" pitchFamily="34" charset="0"/>
                      </a:endParaRPr>
                    </a:p>
                  </a:txBody>
                  <a:tcPr marT="45721" marB="45721" anchor="ctr"/>
                </a:tc>
                <a:tc>
                  <a:txBody>
                    <a:bodyPr/>
                    <a:lstStyle/>
                    <a:p>
                      <a:r>
                        <a:rPr lang="id-ID" sz="1200" dirty="0" smtClean="0">
                          <a:solidFill>
                            <a:srgbClr val="FF0000"/>
                          </a:solidFill>
                          <a:latin typeface="Candara" pitchFamily="34" charset="0"/>
                        </a:rPr>
                        <a:t>Sebagian besar unit</a:t>
                      </a:r>
                      <a:r>
                        <a:rPr lang="id-ID" sz="1200" dirty="0" smtClean="0">
                          <a:latin typeface="Candara" pitchFamily="34" charset="0"/>
                        </a:rPr>
                        <a:t> organisasi berupaya meningkatkan kapasitas SDM yang menangani akuntabilitas kinerja (B)</a:t>
                      </a:r>
                      <a:endParaRPr lang="id-ID" sz="1200" dirty="0">
                        <a:latin typeface="Candara" pitchFamily="34" charset="0"/>
                      </a:endParaRPr>
                    </a:p>
                  </a:txBody>
                  <a:tcPr marT="45721" marB="4572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dirty="0" smtClean="0">
                          <a:solidFill>
                            <a:srgbClr val="FF0000"/>
                          </a:solidFill>
                          <a:latin typeface="Calibri" panose="020F0502020204030204" pitchFamily="34" charset="0"/>
                        </a:rPr>
                        <a:t>Belum</a:t>
                      </a:r>
                      <a:r>
                        <a:rPr lang="id-ID" sz="1200" baseline="0" dirty="0" smtClean="0">
                          <a:solidFill>
                            <a:srgbClr val="FF0000"/>
                          </a:solidFill>
                          <a:latin typeface="Calibri" panose="020F0502020204030204" pitchFamily="34" charset="0"/>
                        </a:rPr>
                        <a:t> s</a:t>
                      </a:r>
                      <a:r>
                        <a:rPr lang="id-ID" sz="1200" dirty="0" smtClean="0">
                          <a:solidFill>
                            <a:srgbClr val="FF0000"/>
                          </a:solidFill>
                          <a:latin typeface="Calibri" panose="020F0502020204030204" pitchFamily="34" charset="0"/>
                        </a:rPr>
                        <a:t>eluruh unit</a:t>
                      </a:r>
                      <a:r>
                        <a:rPr lang="id-ID" sz="1200" dirty="0" smtClean="0">
                          <a:latin typeface="Calibri" panose="020F0502020204030204" pitchFamily="34" charset="0"/>
                        </a:rPr>
                        <a:t> organisasi berupaya meningkatkan kapasitas SDM yang menangani akuntabilitas kinerja </a:t>
                      </a:r>
                    </a:p>
                  </a:txBody>
                  <a:tcPr marT="45721" marB="45721" anchor="ctr"/>
                </a:tc>
                <a:tc>
                  <a:txBody>
                    <a:bodyPr/>
                    <a:lstStyle/>
                    <a:p>
                      <a:pPr marL="0" lvl="0" indent="0">
                        <a:buFont typeface="+mj-lt"/>
                        <a:buNone/>
                      </a:pPr>
                      <a:r>
                        <a:rPr lang="en-US" sz="1200" kern="1200" dirty="0" smtClean="0">
                          <a:solidFill>
                            <a:schemeClr val="dk1"/>
                          </a:solidFill>
                          <a:effectLst/>
                          <a:latin typeface="+mn-lt"/>
                          <a:ea typeface="+mn-ea"/>
                          <a:cs typeface="+mn-cs"/>
                        </a:rPr>
                        <a:t>Serial </a:t>
                      </a:r>
                      <a:r>
                        <a:rPr lang="id-ID" sz="1200" kern="1200" dirty="0" smtClean="0">
                          <a:solidFill>
                            <a:schemeClr val="dk1"/>
                          </a:solidFill>
                          <a:effectLst/>
                          <a:latin typeface="+mn-lt"/>
                          <a:ea typeface="+mn-ea"/>
                          <a:cs typeface="+mn-cs"/>
                        </a:rPr>
                        <a:t>rapat: penyusunan laporan kinerja, konsolidasi pelaksanaan RB, Bimtek SAKIP, Bimtek MenPAN, &amp; training ISO</a:t>
                      </a:r>
                      <a:endParaRPr lang="id-ID" sz="500" kern="1200" dirty="0">
                        <a:solidFill>
                          <a:schemeClr val="dk1"/>
                        </a:solidFill>
                        <a:effectLst/>
                        <a:latin typeface="+mn-lt"/>
                        <a:ea typeface="+mn-ea"/>
                        <a:cs typeface="+mn-cs"/>
                      </a:endParaRPr>
                    </a:p>
                  </a:txBody>
                  <a:tcPr marT="45721" marB="45721" anchor="ctr"/>
                </a:tc>
              </a:tr>
              <a:tr h="1575299">
                <a:tc>
                  <a:txBody>
                    <a:bodyPr/>
                    <a:lstStyle/>
                    <a:p>
                      <a:pPr marL="0" algn="l" defTabSz="914400" rtl="0" eaLnBrk="1" latinLnBrk="0" hangingPunct="1">
                        <a:lnSpc>
                          <a:spcPct val="80000"/>
                        </a:lnSpc>
                      </a:pPr>
                      <a:r>
                        <a:rPr lang="id-ID" sz="1200" kern="1200" dirty="0" smtClean="0">
                          <a:solidFill>
                            <a:schemeClr val="dk1"/>
                          </a:solidFill>
                          <a:effectLst/>
                          <a:latin typeface="Candara" pitchFamily="34" charset="0"/>
                          <a:ea typeface="+mn-ea"/>
                          <a:cs typeface="+mn-cs"/>
                        </a:rPr>
                        <a:t>Sistem Pengukuran Kinerja telah dirancang berbasis elektronik</a:t>
                      </a:r>
                      <a:endParaRPr lang="id-ID" sz="1200" kern="1200" dirty="0">
                        <a:solidFill>
                          <a:schemeClr val="dk1"/>
                        </a:solidFill>
                        <a:effectLst/>
                        <a:latin typeface="Candara" pitchFamily="34" charset="0"/>
                        <a:ea typeface="+mn-ea"/>
                        <a:cs typeface="+mn-cs"/>
                      </a:endParaRPr>
                    </a:p>
                  </a:txBody>
                  <a:tcPr marT="45721" marB="45721" anchor="ctr"/>
                </a:tc>
                <a:tc>
                  <a:txBody>
                    <a:bodyPr/>
                    <a:lstStyle/>
                    <a:p>
                      <a:r>
                        <a:rPr lang="id-ID" sz="1200" dirty="0" smtClean="0">
                          <a:latin typeface="Calibri" panose="020F0502020204030204" pitchFamily="34" charset="0"/>
                        </a:rPr>
                        <a:t>Sistem Pengukuran Kinerja berbasis elektronik sudah terimplementasi dan </a:t>
                      </a:r>
                      <a:r>
                        <a:rPr lang="id-ID" sz="1200" dirty="0" smtClean="0">
                          <a:solidFill>
                            <a:srgbClr val="FF0000"/>
                          </a:solidFill>
                          <a:latin typeface="Calibri" panose="020F0502020204030204" pitchFamily="34" charset="0"/>
                        </a:rPr>
                        <a:t>terintegrasi</a:t>
                      </a:r>
                      <a:r>
                        <a:rPr lang="id-ID" sz="1200" dirty="0" smtClean="0">
                          <a:latin typeface="Calibri" panose="020F0502020204030204" pitchFamily="34" charset="0"/>
                        </a:rPr>
                        <a:t>  (A)</a:t>
                      </a:r>
                      <a:endParaRPr lang="id-ID" sz="1200" dirty="0">
                        <a:latin typeface="Calibri" panose="020F0502020204030204" pitchFamily="34" charset="0"/>
                      </a:endParaRPr>
                    </a:p>
                  </a:txBody>
                  <a:tcPr marT="45721" marB="45721" anchor="ctr"/>
                </a:tc>
                <a:tc>
                  <a:txBody>
                    <a:bodyPr/>
                    <a:lstStyle/>
                    <a:p>
                      <a:r>
                        <a:rPr lang="id-ID" sz="1200" dirty="0" smtClean="0">
                          <a:latin typeface="Candara" pitchFamily="34" charset="0"/>
                        </a:rPr>
                        <a:t>Sistem Pengukuran Kinerja berbasis elektronik sudah terimplementasi tapi </a:t>
                      </a:r>
                      <a:r>
                        <a:rPr lang="id-ID" sz="1200" dirty="0" smtClean="0">
                          <a:solidFill>
                            <a:srgbClr val="FF0000"/>
                          </a:solidFill>
                          <a:latin typeface="Candara" pitchFamily="34" charset="0"/>
                        </a:rPr>
                        <a:t>belum terintegrasi</a:t>
                      </a:r>
                      <a:r>
                        <a:rPr lang="id-ID" sz="1200" dirty="0" smtClean="0">
                          <a:latin typeface="Candara" pitchFamily="34" charset="0"/>
                        </a:rPr>
                        <a:t> (B)</a:t>
                      </a:r>
                      <a:endParaRPr lang="id-ID" sz="1200" dirty="0">
                        <a:latin typeface="Candara" pitchFamily="34" charset="0"/>
                      </a:endParaRPr>
                    </a:p>
                  </a:txBody>
                  <a:tcPr marT="45721" marB="4572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dirty="0" smtClean="0">
                          <a:latin typeface="Calibri" panose="020F0502020204030204" pitchFamily="34" charset="0"/>
                        </a:rPr>
                        <a:t>Sistem Pengukuran Kinerja berbasis elektronik sudah terimplementasi namun</a:t>
                      </a:r>
                      <a:r>
                        <a:rPr lang="id-ID" sz="1200" baseline="0" dirty="0" smtClean="0">
                          <a:latin typeface="Calibri" panose="020F0502020204030204" pitchFamily="34" charset="0"/>
                        </a:rPr>
                        <a:t> </a:t>
                      </a:r>
                      <a:r>
                        <a:rPr lang="id-ID" sz="1200" baseline="0" dirty="0" smtClean="0">
                          <a:solidFill>
                            <a:srgbClr val="FF0000"/>
                          </a:solidFill>
                          <a:latin typeface="Calibri" panose="020F0502020204030204" pitchFamily="34" charset="0"/>
                        </a:rPr>
                        <a:t>belum</a:t>
                      </a:r>
                      <a:r>
                        <a:rPr lang="id-ID" sz="1200" dirty="0" smtClean="0">
                          <a:solidFill>
                            <a:srgbClr val="FF0000"/>
                          </a:solidFill>
                          <a:latin typeface="Calibri" panose="020F0502020204030204" pitchFamily="34" charset="0"/>
                        </a:rPr>
                        <a:t> terintegrasi  </a:t>
                      </a:r>
                    </a:p>
                  </a:txBody>
                  <a:tcPr marT="45721" marB="45721" anchor="ctr"/>
                </a:tc>
                <a:tc>
                  <a:txBody>
                    <a:bodyPr/>
                    <a:lstStyle/>
                    <a:p>
                      <a:pPr marL="228600" lvl="0" indent="-228600">
                        <a:buFont typeface="+mj-lt"/>
                        <a:buAutoNum type="arabicPeriod"/>
                      </a:pPr>
                      <a:r>
                        <a:rPr lang="id-ID" sz="1200" kern="1200" dirty="0" smtClean="0">
                          <a:solidFill>
                            <a:schemeClr val="dk1"/>
                          </a:solidFill>
                          <a:effectLst/>
                          <a:latin typeface="+mn-lt"/>
                          <a:ea typeface="+mn-ea"/>
                          <a:cs typeface="+mn-cs"/>
                        </a:rPr>
                        <a:t>Sistem Pengukuran Kinerja berbasis elektronik sudah terimplementasi dan terintegrasi :e-</a:t>
                      </a:r>
                      <a:r>
                        <a:rPr lang="en-US" sz="1200" kern="1200" dirty="0" smtClean="0">
                          <a:solidFill>
                            <a:schemeClr val="dk1"/>
                          </a:solidFill>
                          <a:effectLst/>
                          <a:latin typeface="+mn-lt"/>
                          <a:ea typeface="+mn-ea"/>
                          <a:cs typeface="+mn-cs"/>
                        </a:rPr>
                        <a:t>p</a:t>
                      </a:r>
                      <a:r>
                        <a:rPr lang="id-ID" sz="1200" kern="1200" dirty="0" smtClean="0">
                          <a:solidFill>
                            <a:schemeClr val="dk1"/>
                          </a:solidFill>
                          <a:effectLst/>
                          <a:latin typeface="+mn-lt"/>
                          <a:ea typeface="+mn-ea"/>
                          <a:cs typeface="+mn-cs"/>
                        </a:rPr>
                        <a:t>erformance.bappenas.go.id</a:t>
                      </a:r>
                      <a:endParaRPr lang="en-US" sz="1200" kern="1200" dirty="0" smtClean="0">
                        <a:solidFill>
                          <a:schemeClr val="dk1"/>
                        </a:solidFill>
                        <a:effectLst/>
                        <a:latin typeface="+mn-lt"/>
                        <a:ea typeface="+mn-ea"/>
                        <a:cs typeface="+mn-cs"/>
                      </a:endParaRPr>
                    </a:p>
                    <a:p>
                      <a:pPr marL="228600" indent="-228600">
                        <a:buFont typeface="+mj-lt"/>
                        <a:buAutoNum type="arabicPeriod"/>
                      </a:pPr>
                      <a:r>
                        <a:rPr lang="id-ID" sz="1200" kern="1200" dirty="0" smtClean="0">
                          <a:solidFill>
                            <a:schemeClr val="dk1"/>
                          </a:solidFill>
                          <a:effectLst/>
                          <a:latin typeface="+mn-lt"/>
                          <a:ea typeface="+mn-ea"/>
                          <a:cs typeface="+mn-cs"/>
                        </a:rPr>
                        <a:t>Paparan pengembangan e-performance Bappenas</a:t>
                      </a:r>
                      <a:endParaRPr lang="id-ID" sz="500" kern="1200" dirty="0" smtClean="0">
                        <a:solidFill>
                          <a:schemeClr val="dk1"/>
                        </a:solidFill>
                        <a:effectLst/>
                        <a:latin typeface="+mn-lt"/>
                        <a:ea typeface="+mn-ea"/>
                        <a:cs typeface="+mn-cs"/>
                      </a:endParaRPr>
                    </a:p>
                  </a:txBody>
                  <a:tcPr marT="45721" marB="45721" anchor="ctr"/>
                </a:tc>
              </a:tr>
              <a:tr h="921166">
                <a:tc>
                  <a:txBody>
                    <a:bodyPr/>
                    <a:lstStyle/>
                    <a:p>
                      <a:pPr marL="0" algn="l" defTabSz="914400" rtl="0" eaLnBrk="1" latinLnBrk="0" hangingPunct="1">
                        <a:lnSpc>
                          <a:spcPct val="80000"/>
                        </a:lnSpc>
                      </a:pPr>
                      <a:r>
                        <a:rPr lang="id-ID" sz="1200" kern="1200" dirty="0" smtClean="0">
                          <a:solidFill>
                            <a:schemeClr val="dk1"/>
                          </a:solidFill>
                          <a:effectLst/>
                          <a:latin typeface="Candara" pitchFamily="34" charset="0"/>
                          <a:ea typeface="+mn-ea"/>
                          <a:cs typeface="+mn-cs"/>
                        </a:rPr>
                        <a:t>Sistem Pengukuran Kinerja dapat diakses oleh seluruh unit</a:t>
                      </a:r>
                      <a:endParaRPr lang="id-ID" sz="1200" kern="1200" dirty="0">
                        <a:solidFill>
                          <a:schemeClr val="dk1"/>
                        </a:solidFill>
                        <a:effectLst/>
                        <a:latin typeface="Candara" pitchFamily="34" charset="0"/>
                        <a:ea typeface="+mn-ea"/>
                        <a:cs typeface="+mn-cs"/>
                      </a:endParaRPr>
                    </a:p>
                  </a:txBody>
                  <a:tcPr marT="45721" marB="45721" anchor="ctr"/>
                </a:tc>
                <a:tc>
                  <a:txBody>
                    <a:bodyPr/>
                    <a:lstStyle/>
                    <a:p>
                      <a:r>
                        <a:rPr lang="id-ID" sz="1200" dirty="0" smtClean="0">
                          <a:latin typeface="Calibri" panose="020F0502020204030204" pitchFamily="34" charset="0"/>
                        </a:rPr>
                        <a:t>Sistem Pengukuran Kinerja dapat diakses oleh </a:t>
                      </a:r>
                      <a:r>
                        <a:rPr lang="id-ID" sz="1200" dirty="0" smtClean="0">
                          <a:solidFill>
                            <a:srgbClr val="FF0000"/>
                          </a:solidFill>
                          <a:latin typeface="Calibri" panose="020F0502020204030204" pitchFamily="34" charset="0"/>
                        </a:rPr>
                        <a:t>seluruh unit organisasi</a:t>
                      </a:r>
                      <a:r>
                        <a:rPr lang="id-ID" sz="1200" dirty="0" smtClean="0">
                          <a:latin typeface="Calibri" panose="020F0502020204030204" pitchFamily="34" charset="0"/>
                        </a:rPr>
                        <a:t> (A)</a:t>
                      </a:r>
                    </a:p>
                  </a:txBody>
                  <a:tcPr marT="45721" marB="45721" anchor="ctr"/>
                </a:tc>
                <a:tc>
                  <a:txBody>
                    <a:bodyPr/>
                    <a:lstStyle/>
                    <a:p>
                      <a:r>
                        <a:rPr lang="id-ID" sz="1200" dirty="0" smtClean="0">
                          <a:latin typeface="Candara" pitchFamily="34" charset="0"/>
                        </a:rPr>
                        <a:t>Sistem Pengukuran Kinerja dapat diakses oleh </a:t>
                      </a:r>
                      <a:r>
                        <a:rPr lang="id-ID" sz="1200" dirty="0" smtClean="0">
                          <a:solidFill>
                            <a:srgbClr val="FF0000"/>
                          </a:solidFill>
                          <a:latin typeface="Candara" pitchFamily="34" charset="0"/>
                        </a:rPr>
                        <a:t>sebagian besar organisasi</a:t>
                      </a:r>
                      <a:r>
                        <a:rPr lang="id-ID" sz="1200" dirty="0" smtClean="0">
                          <a:latin typeface="Candara" pitchFamily="34" charset="0"/>
                        </a:rPr>
                        <a:t> (B)</a:t>
                      </a:r>
                      <a:endParaRPr lang="id-ID" sz="1200" dirty="0">
                        <a:latin typeface="Candara" pitchFamily="34" charset="0"/>
                      </a:endParaRPr>
                    </a:p>
                  </a:txBody>
                  <a:tcPr marT="45721" marB="4572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dirty="0" smtClean="0">
                          <a:latin typeface="Calibri" panose="020F0502020204030204" pitchFamily="34" charset="0"/>
                        </a:rPr>
                        <a:t>Sistem Pengukuran Kinerja belum dapat diakses oleh </a:t>
                      </a:r>
                      <a:r>
                        <a:rPr lang="id-ID" sz="1200" dirty="0" smtClean="0">
                          <a:solidFill>
                            <a:srgbClr val="FF0000"/>
                          </a:solidFill>
                          <a:latin typeface="Calibri" panose="020F0502020204030204" pitchFamily="34" charset="0"/>
                        </a:rPr>
                        <a:t>seluruh unit organisasi</a:t>
                      </a:r>
                      <a:r>
                        <a:rPr lang="id-ID" sz="1200" dirty="0" smtClean="0">
                          <a:latin typeface="Calibri" panose="020F0502020204030204" pitchFamily="34" charset="0"/>
                        </a:rPr>
                        <a:t> </a:t>
                      </a:r>
                    </a:p>
                  </a:txBody>
                  <a:tcPr marT="45721" marB="45721" anchor="ctr"/>
                </a:tc>
                <a:tc>
                  <a:txBody>
                    <a:bodyPr/>
                    <a:lstStyle/>
                    <a:p>
                      <a:pPr marL="228600" lvl="0" indent="-228600">
                        <a:buFont typeface="+mj-lt"/>
                        <a:buAutoNum type="arabicPeriod"/>
                      </a:pPr>
                      <a:r>
                        <a:rPr lang="id-ID" sz="1200" kern="1200" dirty="0" smtClean="0">
                          <a:solidFill>
                            <a:schemeClr val="dk1"/>
                          </a:solidFill>
                          <a:effectLst/>
                          <a:latin typeface="+mn-lt"/>
                          <a:ea typeface="+mn-ea"/>
                          <a:cs typeface="+mn-cs"/>
                        </a:rPr>
                        <a:t>unit kerja memiliki username dan password untuk mengakses</a:t>
                      </a:r>
                      <a:endParaRPr lang="en-US" sz="1200" kern="1200" dirty="0" smtClean="0">
                        <a:solidFill>
                          <a:schemeClr val="dk1"/>
                        </a:solidFill>
                        <a:effectLst/>
                        <a:latin typeface="+mn-lt"/>
                        <a:ea typeface="+mn-ea"/>
                        <a:cs typeface="+mn-cs"/>
                      </a:endParaRPr>
                    </a:p>
                    <a:p>
                      <a:pPr marL="228600" indent="-228600">
                        <a:buFont typeface="+mj-lt"/>
                        <a:buAutoNum type="arabicPeriod"/>
                      </a:pPr>
                      <a:r>
                        <a:rPr lang="id-ID" sz="1200" kern="1200" dirty="0" smtClean="0">
                          <a:solidFill>
                            <a:schemeClr val="dk1"/>
                          </a:solidFill>
                          <a:effectLst/>
                          <a:latin typeface="+mn-lt"/>
                          <a:ea typeface="+mn-ea"/>
                          <a:cs typeface="+mn-cs"/>
                        </a:rPr>
                        <a:t>Laporan Pemanfaatan e-performance</a:t>
                      </a:r>
                      <a:endParaRPr lang="id-ID" sz="500" kern="1200" dirty="0">
                        <a:solidFill>
                          <a:schemeClr val="dk1"/>
                        </a:solidFill>
                        <a:effectLst/>
                        <a:latin typeface="+mn-lt"/>
                        <a:ea typeface="+mn-ea"/>
                        <a:cs typeface="+mn-cs"/>
                      </a:endParaRPr>
                    </a:p>
                  </a:txBody>
                  <a:tcPr marT="45721" marB="45721" anchor="ctr"/>
                </a:tc>
              </a:tr>
            </a:tbl>
          </a:graphicData>
        </a:graphic>
      </p:graphicFrame>
      <p:sp>
        <p:nvSpPr>
          <p:cNvPr id="6" name="Rounded Rectangle 5"/>
          <p:cNvSpPr/>
          <p:nvPr/>
        </p:nvSpPr>
        <p:spPr>
          <a:xfrm>
            <a:off x="8256896" y="60164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2/2</a:t>
            </a:r>
            <a:endParaRPr lang="id-ID" sz="1600" dirty="0">
              <a:solidFill>
                <a:schemeClr val="tx1"/>
              </a:solidFill>
            </a:endParaRPr>
          </a:p>
        </p:txBody>
      </p:sp>
    </p:spTree>
    <p:extLst>
      <p:ext uri="{BB962C8B-B14F-4D97-AF65-F5344CB8AC3E}">
        <p14:creationId xmlns:p14="http://schemas.microsoft.com/office/powerpoint/2010/main" val="3423144756"/>
      </p:ext>
    </p:extLst>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191000" y="1295400"/>
            <a:ext cx="4876800" cy="5410200"/>
          </a:xfrm>
          <a:prstGeom prst="roundRect">
            <a:avLst>
              <a:gd name="adj" fmla="val 11782"/>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192C646E-8A71-4229-9321-274B093DFD02}" type="slidenum">
              <a:rPr lang="en-US" smtClean="0">
                <a:latin typeface="Calibri Light" pitchFamily="34" charset="0"/>
              </a:rPr>
              <a:pPr/>
              <a:t>4</a:t>
            </a:fld>
            <a:endParaRPr lang="en-US" dirty="0">
              <a:latin typeface="Calibri Light" pitchFamily="34" charset="0"/>
            </a:endParaRPr>
          </a:p>
        </p:txBody>
      </p:sp>
      <p:sp>
        <p:nvSpPr>
          <p:cNvPr id="5" name="Rounded Rectangle 4"/>
          <p:cNvSpPr/>
          <p:nvPr/>
        </p:nvSpPr>
        <p:spPr>
          <a:xfrm>
            <a:off x="152400" y="1532468"/>
            <a:ext cx="3810000" cy="4411132"/>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dirty="0">
                <a:solidFill>
                  <a:schemeClr val="accent1">
                    <a:lumMod val="50000"/>
                  </a:schemeClr>
                </a:solidFill>
              </a:rPr>
              <a:t>E</a:t>
            </a:r>
            <a:r>
              <a:rPr lang="id-ID" dirty="0" smtClean="0">
                <a:solidFill>
                  <a:schemeClr val="accent1">
                    <a:lumMod val="50000"/>
                  </a:schemeClr>
                </a:solidFill>
              </a:rPr>
              <a:t>valuasi kemajuan pelaksanaan RB digunakan sebagai salah satu pertimbangan kenaikan besaran TK</a:t>
            </a:r>
          </a:p>
          <a:p>
            <a:pPr marL="285750" indent="-285750">
              <a:buFont typeface="Arial" pitchFamily="34" charset="0"/>
              <a:buChar char="•"/>
            </a:pPr>
            <a:endParaRPr lang="id-ID" sz="1000" dirty="0" smtClean="0">
              <a:solidFill>
                <a:schemeClr val="accent1">
                  <a:lumMod val="50000"/>
                </a:schemeClr>
              </a:solidFill>
            </a:endParaRPr>
          </a:p>
          <a:p>
            <a:r>
              <a:rPr lang="id-ID" dirty="0" smtClean="0">
                <a:solidFill>
                  <a:schemeClr val="accent1">
                    <a:lumMod val="50000"/>
                  </a:schemeClr>
                </a:solidFill>
              </a:rPr>
              <a:t>Keterkaitan Indeks RB dengan Rekomendasi Besaran TK: </a:t>
            </a:r>
          </a:p>
          <a:p>
            <a:pPr marL="285750" indent="-285750">
              <a:buFont typeface="Arial" pitchFamily="34" charset="0"/>
              <a:buChar char="•"/>
            </a:pPr>
            <a:endParaRPr lang="id-ID" sz="1100" dirty="0" smtClean="0">
              <a:solidFill>
                <a:schemeClr val="accent1">
                  <a:lumMod val="50000"/>
                </a:schemeClr>
              </a:solidFill>
            </a:endParaRPr>
          </a:p>
          <a:p>
            <a:pPr marL="177800" indent="-177800">
              <a:buFont typeface="Arial" pitchFamily="34" charset="0"/>
              <a:buChar char="•"/>
            </a:pPr>
            <a:r>
              <a:rPr lang="id-ID" sz="1600" dirty="0">
                <a:solidFill>
                  <a:schemeClr val="accent1">
                    <a:lumMod val="50000"/>
                  </a:schemeClr>
                </a:solidFill>
              </a:rPr>
              <a:t>Jika </a:t>
            </a:r>
            <a:r>
              <a:rPr lang="id-ID" sz="1600" dirty="0" smtClean="0">
                <a:solidFill>
                  <a:schemeClr val="accent1">
                    <a:lumMod val="50000"/>
                  </a:schemeClr>
                </a:solidFill>
              </a:rPr>
              <a:t>Indeks </a:t>
            </a:r>
            <a:r>
              <a:rPr lang="id-ID" sz="1600" dirty="0">
                <a:solidFill>
                  <a:schemeClr val="accent1">
                    <a:lumMod val="50000"/>
                  </a:schemeClr>
                </a:solidFill>
              </a:rPr>
              <a:t>RB  </a:t>
            </a:r>
            <a:r>
              <a:rPr lang="id-ID" sz="1600" dirty="0" smtClean="0">
                <a:solidFill>
                  <a:schemeClr val="accent1">
                    <a:lumMod val="50000"/>
                  </a:schemeClr>
                </a:solidFill>
              </a:rPr>
              <a:t>55 - 65 </a:t>
            </a:r>
            <a:r>
              <a:rPr lang="id-ID" sz="1600" dirty="0" smtClean="0">
                <a:solidFill>
                  <a:schemeClr val="accent1">
                    <a:lumMod val="50000"/>
                  </a:schemeClr>
                </a:solidFill>
                <a:sym typeface="Wingdings" pitchFamily="2" charset="2"/>
              </a:rPr>
              <a:t> </a:t>
            </a:r>
            <a:r>
              <a:rPr lang="id-ID" sz="1600" dirty="0" smtClean="0">
                <a:solidFill>
                  <a:schemeClr val="accent1">
                    <a:lumMod val="50000"/>
                  </a:schemeClr>
                </a:solidFill>
              </a:rPr>
              <a:t>TK </a:t>
            </a:r>
            <a:r>
              <a:rPr lang="id-ID" sz="1600" dirty="0">
                <a:solidFill>
                  <a:schemeClr val="accent1">
                    <a:lumMod val="50000"/>
                  </a:schemeClr>
                </a:solidFill>
              </a:rPr>
              <a:t>= </a:t>
            </a:r>
            <a:r>
              <a:rPr lang="id-ID" sz="1600" dirty="0" smtClean="0">
                <a:solidFill>
                  <a:schemeClr val="accent1">
                    <a:lumMod val="50000"/>
                  </a:schemeClr>
                </a:solidFill>
              </a:rPr>
              <a:t> 60%</a:t>
            </a:r>
          </a:p>
          <a:p>
            <a:pPr marL="177800" indent="-177800">
              <a:buFont typeface="Arial" pitchFamily="34" charset="0"/>
              <a:buChar char="•"/>
            </a:pPr>
            <a:r>
              <a:rPr lang="id-ID" sz="1600" dirty="0">
                <a:solidFill>
                  <a:schemeClr val="accent1">
                    <a:lumMod val="50000"/>
                  </a:schemeClr>
                </a:solidFill>
              </a:rPr>
              <a:t>Jika </a:t>
            </a:r>
            <a:r>
              <a:rPr lang="id-ID" sz="1600" dirty="0" smtClean="0">
                <a:solidFill>
                  <a:schemeClr val="accent1">
                    <a:lumMod val="50000"/>
                  </a:schemeClr>
                </a:solidFill>
              </a:rPr>
              <a:t>Indeks </a:t>
            </a:r>
            <a:r>
              <a:rPr lang="id-ID" sz="1600" dirty="0">
                <a:solidFill>
                  <a:schemeClr val="accent1">
                    <a:lumMod val="50000"/>
                  </a:schemeClr>
                </a:solidFill>
              </a:rPr>
              <a:t>RB  </a:t>
            </a:r>
            <a:r>
              <a:rPr lang="id-ID" sz="1600" dirty="0" smtClean="0">
                <a:solidFill>
                  <a:schemeClr val="accent1">
                    <a:lumMod val="50000"/>
                  </a:schemeClr>
                </a:solidFill>
              </a:rPr>
              <a:t>65,01 - 75 </a:t>
            </a:r>
            <a:r>
              <a:rPr lang="id-ID" sz="1600" dirty="0" smtClean="0">
                <a:solidFill>
                  <a:schemeClr val="accent1">
                    <a:lumMod val="50000"/>
                  </a:schemeClr>
                </a:solidFill>
                <a:sym typeface="Wingdings" pitchFamily="2" charset="2"/>
              </a:rPr>
              <a:t></a:t>
            </a:r>
            <a:r>
              <a:rPr lang="id-ID" sz="1600" dirty="0" smtClean="0">
                <a:solidFill>
                  <a:schemeClr val="accent1">
                    <a:lumMod val="50000"/>
                  </a:schemeClr>
                </a:solidFill>
              </a:rPr>
              <a:t>TK = 70%</a:t>
            </a:r>
          </a:p>
          <a:p>
            <a:pPr marL="177800" indent="-177800">
              <a:buFont typeface="Arial" pitchFamily="34" charset="0"/>
              <a:buChar char="•"/>
            </a:pPr>
            <a:r>
              <a:rPr lang="id-ID" sz="1600" b="1" dirty="0" smtClean="0">
                <a:solidFill>
                  <a:schemeClr val="accent1">
                    <a:lumMod val="50000"/>
                  </a:schemeClr>
                </a:solidFill>
              </a:rPr>
              <a:t>Jika Indeks RB  &gt; 7</a:t>
            </a:r>
            <a:r>
              <a:rPr lang="en-US" sz="1600" b="1" dirty="0" smtClean="0">
                <a:solidFill>
                  <a:schemeClr val="accent1">
                    <a:lumMod val="50000"/>
                  </a:schemeClr>
                </a:solidFill>
              </a:rPr>
              <a:t>5</a:t>
            </a:r>
            <a:r>
              <a:rPr lang="id-ID" sz="1600" b="1" dirty="0" smtClean="0">
                <a:solidFill>
                  <a:schemeClr val="accent1">
                    <a:lumMod val="50000"/>
                  </a:schemeClr>
                </a:solidFill>
              </a:rPr>
              <a:t>  </a:t>
            </a:r>
            <a:r>
              <a:rPr lang="en-US" sz="1600" b="1" dirty="0" smtClean="0">
                <a:solidFill>
                  <a:schemeClr val="accent1">
                    <a:lumMod val="50000"/>
                  </a:schemeClr>
                </a:solidFill>
              </a:rPr>
              <a:t> </a:t>
            </a:r>
            <a:r>
              <a:rPr lang="id-ID" sz="1600" b="1" dirty="0" smtClean="0">
                <a:solidFill>
                  <a:schemeClr val="accent1">
                    <a:lumMod val="50000"/>
                  </a:schemeClr>
                </a:solidFill>
                <a:sym typeface="Wingdings" pitchFamily="2" charset="2"/>
              </a:rPr>
              <a:t></a:t>
            </a:r>
            <a:r>
              <a:rPr lang="en-US" sz="1600" b="1" dirty="0" smtClean="0">
                <a:solidFill>
                  <a:schemeClr val="accent1">
                    <a:lumMod val="50000"/>
                  </a:schemeClr>
                </a:solidFill>
                <a:sym typeface="Wingdings" pitchFamily="2" charset="2"/>
              </a:rPr>
              <a:t> </a:t>
            </a:r>
            <a:r>
              <a:rPr lang="id-ID" sz="1600" b="1" dirty="0" smtClean="0">
                <a:solidFill>
                  <a:schemeClr val="accent1">
                    <a:lumMod val="50000"/>
                  </a:schemeClr>
                </a:solidFill>
              </a:rPr>
              <a:t>TK  = 100%</a:t>
            </a:r>
            <a:r>
              <a:rPr lang="id-ID" sz="1050" b="1" dirty="0" smtClean="0">
                <a:solidFill>
                  <a:schemeClr val="accent1">
                    <a:lumMod val="50000"/>
                  </a:schemeClr>
                </a:solidFill>
              </a:rPr>
              <a:t>*)</a:t>
            </a:r>
            <a:endParaRPr lang="id-ID" sz="1050" b="1" dirty="0">
              <a:solidFill>
                <a:schemeClr val="accent1">
                  <a:lumMod val="50000"/>
                </a:schemeClr>
              </a:solidFill>
            </a:endParaRPr>
          </a:p>
        </p:txBody>
      </p:sp>
      <p:grpSp>
        <p:nvGrpSpPr>
          <p:cNvPr id="21" name="Group 20"/>
          <p:cNvGrpSpPr/>
          <p:nvPr/>
        </p:nvGrpSpPr>
        <p:grpSpPr>
          <a:xfrm>
            <a:off x="4422774" y="1532468"/>
            <a:ext cx="4340226" cy="4868332"/>
            <a:chOff x="5151945" y="1294228"/>
            <a:chExt cx="4694785" cy="4868332"/>
          </a:xfrm>
        </p:grpSpPr>
        <p:sp>
          <p:nvSpPr>
            <p:cNvPr id="7" name="Rounded Rectangle 6"/>
            <p:cNvSpPr/>
            <p:nvPr/>
          </p:nvSpPr>
          <p:spPr>
            <a:xfrm>
              <a:off x="5807911" y="1371600"/>
              <a:ext cx="1483648" cy="694267"/>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sz="1600" dirty="0" smtClean="0"/>
                <a:t>Pengajuan Usulan Kenaikan TK</a:t>
              </a:r>
              <a:endParaRPr lang="id-ID" sz="1600" dirty="0"/>
            </a:p>
          </p:txBody>
        </p:sp>
        <p:sp>
          <p:nvSpPr>
            <p:cNvPr id="9" name="Rounded Rectangle 8"/>
            <p:cNvSpPr/>
            <p:nvPr/>
          </p:nvSpPr>
          <p:spPr>
            <a:xfrm>
              <a:off x="5807912" y="2218267"/>
              <a:ext cx="1483648" cy="762000"/>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sz="1600" dirty="0" smtClean="0"/>
                <a:t>Evaluasi thd Instansi + Rekomendasi besaran TK</a:t>
              </a:r>
              <a:endParaRPr lang="id-ID" sz="1600" dirty="0"/>
            </a:p>
          </p:txBody>
        </p:sp>
        <p:sp>
          <p:nvSpPr>
            <p:cNvPr id="10" name="Rounded Rectangle 9"/>
            <p:cNvSpPr/>
            <p:nvPr/>
          </p:nvSpPr>
          <p:spPr>
            <a:xfrm>
              <a:off x="5807911" y="3141146"/>
              <a:ext cx="1483648" cy="762000"/>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sz="1600" dirty="0" smtClean="0"/>
                <a:t>Pengajuan Izin Prinsip ke Kemenkeu</a:t>
              </a:r>
              <a:endParaRPr lang="id-ID" sz="1600" dirty="0"/>
            </a:p>
          </p:txBody>
        </p:sp>
        <p:sp>
          <p:nvSpPr>
            <p:cNvPr id="11" name="Rounded Rectangle 10"/>
            <p:cNvSpPr/>
            <p:nvPr/>
          </p:nvSpPr>
          <p:spPr>
            <a:xfrm>
              <a:off x="5807912" y="4042754"/>
              <a:ext cx="1483647" cy="762000"/>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sz="1600" dirty="0" smtClean="0"/>
                <a:t>Pembahasan KPRBN</a:t>
              </a:r>
              <a:endParaRPr lang="id-ID" sz="1600" dirty="0"/>
            </a:p>
          </p:txBody>
        </p:sp>
        <p:sp>
          <p:nvSpPr>
            <p:cNvPr id="12" name="Rounded Rectangle 11"/>
            <p:cNvSpPr/>
            <p:nvPr/>
          </p:nvSpPr>
          <p:spPr>
            <a:xfrm>
              <a:off x="5807912" y="4876812"/>
              <a:ext cx="1483648" cy="762000"/>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sz="1600" dirty="0" smtClean="0"/>
                <a:t>Penerbitan Izin Prinsip dari Kemenkeu</a:t>
              </a:r>
              <a:endParaRPr lang="id-ID" sz="1600" dirty="0"/>
            </a:p>
          </p:txBody>
        </p:sp>
        <p:sp>
          <p:nvSpPr>
            <p:cNvPr id="13" name="Rounded Rectangle 12"/>
            <p:cNvSpPr/>
            <p:nvPr/>
          </p:nvSpPr>
          <p:spPr>
            <a:xfrm>
              <a:off x="8445507" y="4804754"/>
              <a:ext cx="1401223" cy="1053006"/>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sz="1600" dirty="0" smtClean="0"/>
                <a:t>Perumusan Rancangan Perpr</a:t>
              </a:r>
              <a:r>
                <a:rPr lang="en-US" sz="1600" dirty="0" err="1" smtClean="0"/>
                <a:t>es</a:t>
              </a:r>
              <a:r>
                <a:rPr lang="id-ID" sz="1600" dirty="0" smtClean="0"/>
                <a:t> di KemenPANRB</a:t>
              </a:r>
              <a:endParaRPr lang="id-ID" sz="1600" dirty="0"/>
            </a:p>
          </p:txBody>
        </p:sp>
        <p:sp>
          <p:nvSpPr>
            <p:cNvPr id="14" name="Rounded Rectangle 13"/>
            <p:cNvSpPr/>
            <p:nvPr/>
          </p:nvSpPr>
          <p:spPr>
            <a:xfrm>
              <a:off x="8445507" y="3915767"/>
              <a:ext cx="1401222" cy="762000"/>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sz="1600" dirty="0" smtClean="0"/>
                <a:t>Harmonisasi di Kemen Kumham</a:t>
              </a:r>
              <a:endParaRPr lang="id-ID" sz="1600" dirty="0"/>
            </a:p>
          </p:txBody>
        </p:sp>
        <p:sp>
          <p:nvSpPr>
            <p:cNvPr id="15" name="Rounded Rectangle 14"/>
            <p:cNvSpPr/>
            <p:nvPr/>
          </p:nvSpPr>
          <p:spPr>
            <a:xfrm>
              <a:off x="8445507" y="3009834"/>
              <a:ext cx="1401223" cy="762000"/>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sz="1600" dirty="0" smtClean="0"/>
                <a:t>Pengajuan Rancangan PerPres ke Presiden</a:t>
              </a:r>
              <a:endParaRPr lang="id-ID" sz="1600" dirty="0"/>
            </a:p>
          </p:txBody>
        </p:sp>
        <p:sp>
          <p:nvSpPr>
            <p:cNvPr id="16" name="Rounded Rectangle 15"/>
            <p:cNvSpPr/>
            <p:nvPr/>
          </p:nvSpPr>
          <p:spPr>
            <a:xfrm>
              <a:off x="8445507" y="2078501"/>
              <a:ext cx="1401222" cy="762000"/>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sz="1600" dirty="0" smtClean="0"/>
                <a:t>Penetapan Rancangan PerPres kenaikan TK</a:t>
              </a:r>
              <a:endParaRPr lang="id-ID" sz="1600" dirty="0"/>
            </a:p>
          </p:txBody>
        </p:sp>
        <p:sp>
          <p:nvSpPr>
            <p:cNvPr id="17" name="U-Turn Arrow 16"/>
            <p:cNvSpPr/>
            <p:nvPr/>
          </p:nvSpPr>
          <p:spPr>
            <a:xfrm rot="10800000" flipH="1">
              <a:off x="5151945" y="1294228"/>
              <a:ext cx="3158067" cy="4868332"/>
            </a:xfrm>
            <a:prstGeom prst="uturnArrow">
              <a:avLst>
                <a:gd name="adj1" fmla="val 5161"/>
                <a:gd name="adj2" fmla="val 5027"/>
                <a:gd name="adj3" fmla="val 8647"/>
                <a:gd name="adj4" fmla="val 43750"/>
                <a:gd name="adj5" fmla="val 62329"/>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id-ID" sz="2400">
                <a:solidFill>
                  <a:schemeClr val="tx1"/>
                </a:solidFill>
              </a:endParaRPr>
            </a:p>
          </p:txBody>
        </p:sp>
      </p:grpSp>
      <p:sp>
        <p:nvSpPr>
          <p:cNvPr id="20" name="Title 3"/>
          <p:cNvSpPr>
            <a:spLocks noGrp="1"/>
          </p:cNvSpPr>
          <p:nvPr>
            <p:ph type="title"/>
          </p:nvPr>
        </p:nvSpPr>
        <p:spPr>
          <a:xfrm>
            <a:off x="898359" y="40945"/>
            <a:ext cx="8156384" cy="972000"/>
          </a:xfrm>
        </p:spPr>
        <p:txBody>
          <a:bodyPr>
            <a:normAutofit/>
          </a:bodyPr>
          <a:lstStyle/>
          <a:p>
            <a:pPr algn="ctr"/>
            <a:r>
              <a:rPr lang="id-ID" sz="2800" dirty="0" smtClean="0">
                <a:latin typeface="Candara" pitchFamily="34" charset="0"/>
              </a:rPr>
              <a:t>MEKANISME PEMBERIAN </a:t>
            </a:r>
            <a:r>
              <a:rPr lang="en-US" sz="2800" dirty="0" smtClean="0">
                <a:latin typeface="Candara" pitchFamily="34" charset="0"/>
              </a:rPr>
              <a:t>KENAIKAN </a:t>
            </a:r>
            <a:r>
              <a:rPr lang="id-ID" sz="2800" dirty="0" smtClean="0">
                <a:latin typeface="Candara" pitchFamily="34" charset="0"/>
              </a:rPr>
              <a:t>TUNJANGAN KINERJA (TK)</a:t>
            </a:r>
            <a:endParaRPr lang="id-ID" sz="2800" dirty="0">
              <a:latin typeface="Candara" pitchFamily="34" charset="0"/>
            </a:endParaRPr>
          </a:p>
        </p:txBody>
      </p:sp>
      <p:sp>
        <p:nvSpPr>
          <p:cNvPr id="18" name="TextBox 17"/>
          <p:cNvSpPr txBox="1"/>
          <p:nvPr/>
        </p:nvSpPr>
        <p:spPr>
          <a:xfrm>
            <a:off x="152400" y="6367046"/>
            <a:ext cx="2921887" cy="338554"/>
          </a:xfrm>
          <a:prstGeom prst="rect">
            <a:avLst/>
          </a:prstGeom>
          <a:noFill/>
          <a:ln>
            <a:noFill/>
            <a:prstDash val="sysDash"/>
          </a:ln>
        </p:spPr>
        <p:txBody>
          <a:bodyPr wrap="square" rtlCol="0">
            <a:spAutoFit/>
          </a:bodyPr>
          <a:lstStyle/>
          <a:p>
            <a:pPr marL="271463" indent="-271463">
              <a:tabLst>
                <a:tab pos="271463" algn="l"/>
              </a:tabLst>
            </a:pPr>
            <a:r>
              <a:rPr lang="id-ID" sz="1600" b="1" dirty="0" smtClean="0">
                <a:solidFill>
                  <a:srgbClr val="00508F"/>
                </a:solidFill>
              </a:rPr>
              <a:t>*)</a:t>
            </a:r>
            <a:r>
              <a:rPr lang="en-US" sz="1600" b="1" dirty="0" smtClean="0">
                <a:solidFill>
                  <a:srgbClr val="00508F"/>
                </a:solidFill>
              </a:rPr>
              <a:t> </a:t>
            </a:r>
            <a:r>
              <a:rPr lang="id-ID" sz="1600" b="1" dirty="0" smtClean="0">
                <a:solidFill>
                  <a:srgbClr val="00508F"/>
                </a:solidFill>
              </a:rPr>
              <a:t> </a:t>
            </a:r>
            <a:r>
              <a:rPr lang="en-US" sz="1600" b="1" dirty="0" err="1" smtClean="0">
                <a:solidFill>
                  <a:srgbClr val="00508F"/>
                </a:solidFill>
              </a:rPr>
              <a:t>Indeks</a:t>
            </a:r>
            <a:r>
              <a:rPr lang="en-US" sz="1600" b="1" dirty="0" smtClean="0">
                <a:solidFill>
                  <a:srgbClr val="00508F"/>
                </a:solidFill>
              </a:rPr>
              <a:t> RB </a:t>
            </a:r>
            <a:r>
              <a:rPr lang="en-US" sz="1600" b="1" dirty="0" err="1" smtClean="0">
                <a:solidFill>
                  <a:srgbClr val="00508F"/>
                </a:solidFill>
              </a:rPr>
              <a:t>Bappenas</a:t>
            </a:r>
            <a:r>
              <a:rPr lang="en-US" sz="1600" b="1" dirty="0" smtClean="0">
                <a:solidFill>
                  <a:srgbClr val="00508F"/>
                </a:solidFill>
              </a:rPr>
              <a:t>  =  74,78</a:t>
            </a:r>
            <a:endParaRPr lang="id-ID" sz="1600" dirty="0"/>
          </a:p>
        </p:txBody>
      </p:sp>
    </p:spTree>
    <p:extLst>
      <p:ext uri="{BB962C8B-B14F-4D97-AF65-F5344CB8AC3E}">
        <p14:creationId xmlns:p14="http://schemas.microsoft.com/office/powerpoint/2010/main" val="1078770696"/>
      </p:ext>
    </p:extLst>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98848" y="409596"/>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PENGUATAN PENGAWASAN </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625574430"/>
              </p:ext>
            </p:extLst>
          </p:nvPr>
        </p:nvGraphicFramePr>
        <p:xfrm>
          <a:off x="86982" y="1219200"/>
          <a:ext cx="8945562" cy="5443950"/>
        </p:xfrm>
        <a:graphic>
          <a:graphicData uri="http://schemas.openxmlformats.org/drawingml/2006/table">
            <a:tbl>
              <a:tblPr firstRow="1" bandRow="1">
                <a:tableStyleId>{6E25E649-3F16-4E02-A733-19D2CDBF48F0}</a:tableStyleId>
              </a:tblPr>
              <a:tblGrid>
                <a:gridCol w="1363522"/>
                <a:gridCol w="1610999"/>
                <a:gridCol w="1586697"/>
                <a:gridCol w="1447800"/>
                <a:gridCol w="2936544"/>
              </a:tblGrid>
              <a:tr h="501650">
                <a:tc>
                  <a:txBody>
                    <a:bodyPr/>
                    <a:lstStyle/>
                    <a:p>
                      <a:pPr algn="ctr"/>
                      <a:r>
                        <a:rPr lang="id-ID" sz="1100" dirty="0" smtClean="0">
                          <a:latin typeface="Candara" pitchFamily="34" charset="0"/>
                        </a:rPr>
                        <a:t>Area Perubahan</a:t>
                      </a:r>
                      <a:endParaRPr lang="id-ID" sz="1100" dirty="0">
                        <a:latin typeface="Candara" pitchFamily="34" charset="0"/>
                      </a:endParaRPr>
                    </a:p>
                  </a:txBody>
                  <a:tcPr marL="91439" marR="91439" marT="45716" marB="45716" anchor="ctr"/>
                </a:tc>
                <a:tc>
                  <a:txBody>
                    <a:bodyPr/>
                    <a:lstStyle/>
                    <a:p>
                      <a:pPr algn="ctr"/>
                      <a:r>
                        <a:rPr lang="id-ID" sz="1100" dirty="0" smtClean="0">
                          <a:latin typeface="Candara" pitchFamily="34" charset="0"/>
                        </a:rPr>
                        <a:t>Hasil Self Assessment</a:t>
                      </a:r>
                    </a:p>
                    <a:p>
                      <a:pPr algn="ctr"/>
                      <a:r>
                        <a:rPr lang="id-ID" sz="1100" dirty="0" smtClean="0">
                          <a:latin typeface="Candara" pitchFamily="34" charset="0"/>
                        </a:rPr>
                        <a:t>2016</a:t>
                      </a:r>
                      <a:endParaRPr lang="id-ID" sz="1100" dirty="0">
                        <a:latin typeface="Candara" pitchFamily="34" charset="0"/>
                      </a:endParaRPr>
                    </a:p>
                  </a:txBody>
                  <a:tcPr marL="91439" marR="91439" marT="45716" marB="45716"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Hasil Penilaian</a:t>
                      </a:r>
                      <a:r>
                        <a:rPr lang="id-ID" sz="110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100" baseline="0" dirty="0" smtClean="0">
                          <a:latin typeface="Candara" pitchFamily="34" charset="0"/>
                        </a:rPr>
                        <a:t>Tim Menpan </a:t>
                      </a:r>
                      <a:r>
                        <a:rPr lang="id-ID" sz="1100" dirty="0" smtClean="0">
                          <a:latin typeface="Candara" pitchFamily="34" charset="0"/>
                        </a:rPr>
                        <a:t>2015</a:t>
                      </a:r>
                      <a:endParaRPr lang="id-ID" sz="1100" dirty="0">
                        <a:latin typeface="Candara" pitchFamily="34" charset="0"/>
                      </a:endParaRPr>
                    </a:p>
                  </a:txBody>
                  <a:tcPr marL="91439" marR="91439" marT="45716" marB="45716" anchor="ctr"/>
                </a:tc>
                <a:tc>
                  <a:txBody>
                    <a:bodyPr/>
                    <a:lstStyle/>
                    <a:p>
                      <a:pPr algn="ctr"/>
                      <a:r>
                        <a:rPr lang="id-ID" sz="1100" dirty="0" smtClean="0">
                          <a:latin typeface="Candara" pitchFamily="34" charset="0"/>
                        </a:rPr>
                        <a:t>Gap Penilaian</a:t>
                      </a:r>
                      <a:endParaRPr lang="id-ID" sz="1100" dirty="0">
                        <a:latin typeface="Candara" pitchFamily="34" charset="0"/>
                      </a:endParaRPr>
                    </a:p>
                  </a:txBody>
                  <a:tcPr marL="91439" marR="91439" marT="45716" marB="45716" anchor="ctr"/>
                </a:tc>
                <a:tc>
                  <a:txBody>
                    <a:bodyPr/>
                    <a:lstStyle/>
                    <a:p>
                      <a:pPr algn="ctr"/>
                      <a:r>
                        <a:rPr lang="id-ID" sz="1100" dirty="0" smtClean="0">
                          <a:latin typeface="Candara" pitchFamily="34" charset="0"/>
                        </a:rPr>
                        <a:t>Dokumen yang</a:t>
                      </a:r>
                      <a:r>
                        <a:rPr lang="id-ID" sz="1100" baseline="0" dirty="0" smtClean="0">
                          <a:latin typeface="Candara" pitchFamily="34" charset="0"/>
                        </a:rPr>
                        <a:t> sudah disubmit</a:t>
                      </a:r>
                      <a:endParaRPr lang="id-ID" sz="1100" dirty="0">
                        <a:latin typeface="Candara" pitchFamily="34" charset="0"/>
                      </a:endParaRPr>
                    </a:p>
                  </a:txBody>
                  <a:tcPr marL="91439" marR="91439" marT="45716" marB="45716" anchor="ctr"/>
                </a:tc>
              </a:tr>
              <a:tr h="320380">
                <a:tc gridSpan="5">
                  <a:txBody>
                    <a:bodyPr/>
                    <a:lstStyle/>
                    <a:p>
                      <a:pPr marL="0" algn="l" defTabSz="914400" rtl="0" eaLnBrk="1" latinLnBrk="0" hangingPunct="1">
                        <a:lnSpc>
                          <a:spcPct val="80000"/>
                        </a:lnSpc>
                      </a:pPr>
                      <a:r>
                        <a:rPr lang="id-ID" sz="1600" b="1" kern="1200" dirty="0" smtClean="0">
                          <a:solidFill>
                            <a:schemeClr val="dk1"/>
                          </a:solidFill>
                          <a:effectLst/>
                          <a:latin typeface="Candara" pitchFamily="34" charset="0"/>
                          <a:ea typeface="+mn-ea"/>
                          <a:cs typeface="+mn-cs"/>
                        </a:rPr>
                        <a:t>Gratifikasi</a:t>
                      </a:r>
                      <a:endParaRPr lang="id-ID" sz="1600" b="1" kern="1200" dirty="0">
                        <a:solidFill>
                          <a:schemeClr val="dk1"/>
                        </a:solidFill>
                        <a:effectLst/>
                        <a:latin typeface="Candara" pitchFamily="34" charset="0"/>
                        <a:ea typeface="+mn-ea"/>
                        <a:cs typeface="+mn-cs"/>
                      </a:endParaRPr>
                    </a:p>
                  </a:txBody>
                  <a:tcPr marL="91439" marR="91439" marT="45716" marB="45716"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971617">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Telah dilakukan evaluasi atas kebijakan penanganan gratifikasi</a:t>
                      </a:r>
                      <a:endParaRPr lang="id-ID" sz="1100" kern="1200" dirty="0">
                        <a:solidFill>
                          <a:schemeClr val="dk1"/>
                        </a:solidFill>
                        <a:effectLst/>
                        <a:latin typeface="Candara" pitchFamily="34" charset="0"/>
                        <a:ea typeface="+mn-ea"/>
                        <a:cs typeface="+mn-cs"/>
                      </a:endParaRPr>
                    </a:p>
                  </a:txBody>
                  <a:tcPr marL="91439" marR="91439" marT="45716" marB="45716" anchor="ctr"/>
                </a:tc>
                <a:tc>
                  <a:txBody>
                    <a:bodyPr/>
                    <a:lstStyle/>
                    <a:p>
                      <a:r>
                        <a:rPr lang="id-ID" sz="1100" dirty="0" smtClean="0">
                          <a:latin typeface="Candara" pitchFamily="34" charset="0"/>
                        </a:rPr>
                        <a:t>T</a:t>
                      </a:r>
                      <a:r>
                        <a:rPr lang="sv-SE" sz="1100" dirty="0" smtClean="0">
                          <a:latin typeface="Candara" pitchFamily="34" charset="0"/>
                        </a:rPr>
                        <a:t>erdapat evaluasi atas kebijakan penanganan gratifikasi</a:t>
                      </a:r>
                      <a:r>
                        <a:rPr lang="id-ID" sz="1100" dirty="0" smtClean="0">
                          <a:latin typeface="Candara" pitchFamily="34" charset="0"/>
                        </a:rPr>
                        <a:t> (Ya)</a:t>
                      </a:r>
                      <a:endParaRPr lang="id-ID" sz="1100" dirty="0">
                        <a:latin typeface="Candara" pitchFamily="34" charset="0"/>
                      </a:endParaRPr>
                    </a:p>
                  </a:txBody>
                  <a:tcPr marL="91439" marR="91439" marT="45716" marB="45716" anchor="ctr"/>
                </a:tc>
                <a:tc>
                  <a:txBody>
                    <a:bodyPr/>
                    <a:lstStyle/>
                    <a:p>
                      <a:r>
                        <a:rPr lang="id-ID" sz="1100" dirty="0" smtClean="0">
                          <a:latin typeface="Candara" pitchFamily="34" charset="0"/>
                        </a:rPr>
                        <a:t>T</a:t>
                      </a:r>
                      <a:r>
                        <a:rPr lang="sv-SE" sz="1100" dirty="0" smtClean="0">
                          <a:latin typeface="Candara" pitchFamily="34" charset="0"/>
                        </a:rPr>
                        <a:t>erdapat evaluasi atas kebijakan penanganan gratifikasi</a:t>
                      </a:r>
                      <a:r>
                        <a:rPr lang="id-ID" sz="1100" dirty="0" smtClean="0">
                          <a:latin typeface="Candara" pitchFamily="34" charset="0"/>
                        </a:rPr>
                        <a:t> (Tidak)</a:t>
                      </a:r>
                      <a:endParaRPr lang="id-ID" sz="1100" dirty="0">
                        <a:latin typeface="Candara" pitchFamily="34" charset="0"/>
                      </a:endParaRPr>
                    </a:p>
                  </a:txBody>
                  <a:tcPr marL="91439" marR="91439" marT="45716" marB="45716"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T</a:t>
                      </a:r>
                      <a:r>
                        <a:rPr lang="sv-SE" sz="1100" dirty="0" smtClean="0">
                          <a:latin typeface="Candara" pitchFamily="34" charset="0"/>
                        </a:rPr>
                        <a:t>erdapat evaluasi atas kebijakan penanganan gratifikasi</a:t>
                      </a:r>
                      <a:endParaRPr lang="id-ID" sz="1100" dirty="0" smtClean="0">
                        <a:latin typeface="Candara" pitchFamily="34" charset="0"/>
                      </a:endParaRPr>
                    </a:p>
                  </a:txBody>
                  <a:tcPr marL="91439" marR="91439" marT="45716" marB="45716" anchor="ctr"/>
                </a:tc>
                <a:tc>
                  <a:txBody>
                    <a:bodyPr/>
                    <a:lstStyle/>
                    <a:p>
                      <a:pPr marL="228600" indent="-228600">
                        <a:buAutoNum type="arabicPeriod"/>
                      </a:pPr>
                      <a:r>
                        <a:rPr lang="id-ID" sz="1100" baseline="0" dirty="0" smtClean="0">
                          <a:latin typeface="Candara" pitchFamily="34" charset="0"/>
                        </a:rPr>
                        <a:t>Memo penyampaian kesioner </a:t>
                      </a:r>
                    </a:p>
                    <a:p>
                      <a:pPr marL="228600" indent="-228600">
                        <a:buAutoNum type="arabicPeriod"/>
                      </a:pPr>
                      <a:r>
                        <a:rPr lang="id-ID" sz="1100" baseline="0" dirty="0" smtClean="0">
                          <a:latin typeface="Candara" pitchFamily="34" charset="0"/>
                        </a:rPr>
                        <a:t>Form kuesioner gratifikasi </a:t>
                      </a:r>
                      <a:endParaRPr lang="id-ID" sz="1100" dirty="0" smtClean="0">
                        <a:latin typeface="Candara" pitchFamily="34" charset="0"/>
                      </a:endParaRPr>
                    </a:p>
                    <a:p>
                      <a:pPr marL="228600" lvl="0" indent="-228600">
                        <a:buFont typeface="+mj-lt"/>
                        <a:buAutoNum type="arabicPeriod"/>
                      </a:pPr>
                      <a:r>
                        <a:rPr lang="id-ID" sz="1100" kern="1200" dirty="0" smtClean="0">
                          <a:solidFill>
                            <a:schemeClr val="dk1"/>
                          </a:solidFill>
                          <a:effectLst/>
                          <a:latin typeface="Candara" pitchFamily="34" charset="0"/>
                          <a:ea typeface="+mn-ea"/>
                          <a:cs typeface="+mn-cs"/>
                        </a:rPr>
                        <a:t>Hasil rekap kuesioner program vi penguatan pengawasan</a:t>
                      </a:r>
                      <a:endParaRPr lang="en-US" sz="110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100" kern="1200" dirty="0" smtClean="0">
                          <a:solidFill>
                            <a:schemeClr val="dk1"/>
                          </a:solidFill>
                          <a:effectLst/>
                          <a:latin typeface="Candara" pitchFamily="34" charset="0"/>
                          <a:ea typeface="+mn-ea"/>
                          <a:cs typeface="+mn-cs"/>
                        </a:rPr>
                        <a:t>Laporan Evaluasi Kebijakan Gratifikasi 2016</a:t>
                      </a:r>
                      <a:endParaRPr lang="en-US" sz="1100" kern="1200" dirty="0" smtClean="0">
                        <a:solidFill>
                          <a:schemeClr val="dk1"/>
                        </a:solidFill>
                        <a:effectLst/>
                        <a:latin typeface="Candara" pitchFamily="34" charset="0"/>
                        <a:ea typeface="+mn-ea"/>
                        <a:cs typeface="+mn-cs"/>
                      </a:endParaRPr>
                    </a:p>
                    <a:p>
                      <a:pPr marL="228600" indent="-228600">
                        <a:buFont typeface="+mj-lt"/>
                        <a:buAutoNum type="arabicPeriod"/>
                      </a:pPr>
                      <a:r>
                        <a:rPr lang="id-ID" sz="1100" kern="1200" dirty="0" smtClean="0">
                          <a:solidFill>
                            <a:schemeClr val="dk1"/>
                          </a:solidFill>
                          <a:effectLst/>
                          <a:latin typeface="Candara" pitchFamily="34" charset="0"/>
                          <a:ea typeface="+mn-ea"/>
                          <a:cs typeface="+mn-cs"/>
                        </a:rPr>
                        <a:t>Analisa Hasil Evaluasi Gratifikasi</a:t>
                      </a:r>
                    </a:p>
                  </a:txBody>
                  <a:tcPr marL="91439" marR="91439" marT="45716" marB="45716" anchor="ctr"/>
                </a:tc>
              </a:tr>
              <a:tr h="1611619">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Hasil evaluasi atas penanganan gratifikasi telah ditindaklanjuti </a:t>
                      </a:r>
                      <a:endParaRPr lang="id-ID" sz="1100" kern="1200" dirty="0">
                        <a:solidFill>
                          <a:schemeClr val="dk1"/>
                        </a:solidFill>
                        <a:effectLst/>
                        <a:latin typeface="Candara" pitchFamily="34" charset="0"/>
                        <a:ea typeface="+mn-ea"/>
                        <a:cs typeface="+mn-cs"/>
                      </a:endParaRPr>
                    </a:p>
                  </a:txBody>
                  <a:tcPr marL="91439" marR="91439" marT="45716" marB="45716" anchor="ctr"/>
                </a:tc>
                <a:tc>
                  <a:txBody>
                    <a:bodyPr/>
                    <a:lstStyle/>
                    <a:p>
                      <a:r>
                        <a:rPr lang="id-ID" sz="1100" dirty="0" smtClean="0">
                          <a:latin typeface="Candara" pitchFamily="34" charset="0"/>
                        </a:rPr>
                        <a:t> Terdapat laporan tindak lanjut (Ya)</a:t>
                      </a:r>
                      <a:endParaRPr lang="id-ID" sz="1100" dirty="0">
                        <a:latin typeface="Candara" pitchFamily="34" charset="0"/>
                      </a:endParaRPr>
                    </a:p>
                  </a:txBody>
                  <a:tcPr marL="91439" marR="91439" marT="45716" marB="45716"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 Terdapat laporan tindak lanjut (Tidak)</a:t>
                      </a:r>
                    </a:p>
                  </a:txBody>
                  <a:tcPr marL="91439" marR="91439" marT="45716" marB="45716"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Terdapat laporan tindak lanjut</a:t>
                      </a:r>
                    </a:p>
                  </a:txBody>
                  <a:tcPr marL="91439" marR="91439" marT="45716" marB="45716" anchor="ctr"/>
                </a:tc>
                <a:tc>
                  <a:txBody>
                    <a:bodyPr/>
                    <a:lstStyle/>
                    <a:p>
                      <a:pPr marL="228600" lvl="0" indent="-228600">
                        <a:buFont typeface="+mj-lt"/>
                        <a:buAutoNum type="arabicPeriod"/>
                      </a:pPr>
                      <a:r>
                        <a:rPr lang="id-ID" sz="1100" kern="1200" dirty="0" smtClean="0">
                          <a:solidFill>
                            <a:schemeClr val="dk1"/>
                          </a:solidFill>
                          <a:effectLst/>
                          <a:latin typeface="Candara" pitchFamily="34" charset="0"/>
                          <a:ea typeface="+mn-ea"/>
                          <a:cs typeface="+mn-cs"/>
                        </a:rPr>
                        <a:t>Laporan TL Evaluasi Kebijakan Pelaksanaan Gratifikasi</a:t>
                      </a:r>
                      <a:endParaRPr lang="en-US" sz="110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100" kern="1200" dirty="0" smtClean="0">
                          <a:solidFill>
                            <a:schemeClr val="dk1"/>
                          </a:solidFill>
                          <a:effectLst/>
                          <a:latin typeface="Candara" pitchFamily="34" charset="0"/>
                          <a:ea typeface="+mn-ea"/>
                          <a:cs typeface="+mn-cs"/>
                        </a:rPr>
                        <a:t>Laporan Gratifikasi</a:t>
                      </a:r>
                      <a:endParaRPr lang="en-US" sz="110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100" kern="1200" dirty="0" smtClean="0">
                          <a:solidFill>
                            <a:schemeClr val="dk1"/>
                          </a:solidFill>
                          <a:effectLst/>
                          <a:latin typeface="Candara" pitchFamily="34" charset="0"/>
                          <a:ea typeface="+mn-ea"/>
                          <a:cs typeface="+mn-cs"/>
                        </a:rPr>
                        <a:t>Notulensi rapat koordinasi penanganan gratifikasi</a:t>
                      </a:r>
                      <a:endParaRPr lang="en-US" sz="110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100" kern="1200" dirty="0" smtClean="0">
                          <a:solidFill>
                            <a:schemeClr val="dk1"/>
                          </a:solidFill>
                          <a:effectLst/>
                          <a:latin typeface="Candara" pitchFamily="34" charset="0"/>
                          <a:ea typeface="+mn-ea"/>
                          <a:cs typeface="+mn-cs"/>
                        </a:rPr>
                        <a:t>SK KPK</a:t>
                      </a:r>
                      <a:endParaRPr lang="en-US" sz="110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100" kern="1200" dirty="0" smtClean="0">
                          <a:solidFill>
                            <a:schemeClr val="dk1"/>
                          </a:solidFill>
                          <a:effectLst/>
                          <a:latin typeface="Candara" pitchFamily="34" charset="0"/>
                          <a:ea typeface="+mn-ea"/>
                          <a:cs typeface="+mn-cs"/>
                        </a:rPr>
                        <a:t>Laporan Rencana Aksi TL Gratifikasi 2016</a:t>
                      </a:r>
                      <a:endParaRPr lang="en-US" sz="1100" kern="1200" dirty="0" smtClean="0">
                        <a:solidFill>
                          <a:schemeClr val="dk1"/>
                        </a:solidFill>
                        <a:effectLst/>
                        <a:latin typeface="Candara" pitchFamily="34" charset="0"/>
                        <a:ea typeface="+mn-ea"/>
                        <a:cs typeface="+mn-cs"/>
                      </a:endParaRPr>
                    </a:p>
                    <a:p>
                      <a:pPr marL="228600" indent="-228600">
                        <a:buFont typeface="+mj-lt"/>
                        <a:buAutoNum type="arabicPeriod"/>
                      </a:pPr>
                      <a:r>
                        <a:rPr lang="id-ID" sz="1100" kern="1200" dirty="0" smtClean="0">
                          <a:solidFill>
                            <a:schemeClr val="dk1"/>
                          </a:solidFill>
                          <a:effectLst/>
                          <a:latin typeface="Candara" pitchFamily="34" charset="0"/>
                          <a:ea typeface="+mn-ea"/>
                          <a:cs typeface="+mn-cs"/>
                        </a:rPr>
                        <a:t>Laporan TL Evaluasi Gratifikasi 2016</a:t>
                      </a:r>
                    </a:p>
                  </a:txBody>
                  <a:tcPr marL="91439" marR="91439" marT="45716" marB="45716" anchor="ctr"/>
                </a:tc>
              </a:tr>
              <a:tr h="227152">
                <a:tc gridSpan="5">
                  <a:txBody>
                    <a:bodyPr/>
                    <a:lstStyle/>
                    <a:p>
                      <a:pPr marL="0" algn="l" defTabSz="914400" rtl="0" eaLnBrk="1" latinLnBrk="0" hangingPunct="1">
                        <a:lnSpc>
                          <a:spcPct val="80000"/>
                        </a:lnSpc>
                      </a:pPr>
                      <a:r>
                        <a:rPr lang="id-ID" sz="1600" b="1" kern="1200" dirty="0" smtClean="0">
                          <a:solidFill>
                            <a:schemeClr val="dk1"/>
                          </a:solidFill>
                          <a:effectLst/>
                          <a:latin typeface="Candara" pitchFamily="34" charset="0"/>
                          <a:ea typeface="+mn-ea"/>
                          <a:cs typeface="+mn-cs"/>
                        </a:rPr>
                        <a:t>Penerapan</a:t>
                      </a:r>
                      <a:r>
                        <a:rPr lang="id-ID" sz="1600" b="1" kern="1200" baseline="0" dirty="0" smtClean="0">
                          <a:solidFill>
                            <a:schemeClr val="dk1"/>
                          </a:solidFill>
                          <a:effectLst/>
                          <a:latin typeface="Candara" pitchFamily="34" charset="0"/>
                          <a:ea typeface="+mn-ea"/>
                          <a:cs typeface="+mn-cs"/>
                        </a:rPr>
                        <a:t> SPIP (1,5)</a:t>
                      </a:r>
                      <a:endParaRPr lang="id-ID" sz="1600" b="1" kern="1200" dirty="0">
                        <a:solidFill>
                          <a:schemeClr val="dk1"/>
                        </a:solidFill>
                        <a:effectLst/>
                        <a:latin typeface="Candara" pitchFamily="34" charset="0"/>
                        <a:ea typeface="+mn-ea"/>
                        <a:cs typeface="+mn-cs"/>
                      </a:endParaRPr>
                    </a:p>
                  </a:txBody>
                  <a:tcPr marL="91439" marR="91439" marT="45716" marB="45716" anchor="ctr"/>
                </a:tc>
                <a:tc hMerge="1">
                  <a:txBody>
                    <a:bodyPr/>
                    <a:lstStyle/>
                    <a:p>
                      <a:endParaRPr lang="id-ID" sz="900" dirty="0" smtClean="0">
                        <a:latin typeface="Calibri" panose="020F0502020204030204" pitchFamily="34" charset="0"/>
                      </a:endParaRPr>
                    </a:p>
                  </a:txBody>
                  <a:tcPr marT="45726" marB="45726" anchor="ctr"/>
                </a:tc>
                <a:tc hMerge="1">
                  <a:txBody>
                    <a:bodyPr/>
                    <a:lstStyle/>
                    <a:p>
                      <a:endParaRPr lang="id-ID" sz="900" dirty="0">
                        <a:latin typeface="Candara" pitchFamily="34" charset="0"/>
                      </a:endParaRPr>
                    </a:p>
                  </a:txBody>
                  <a:tcPr marT="45726" marB="45726" anchor="ctr"/>
                </a:tc>
                <a:tc hMerge="1">
                  <a:txBody>
                    <a:bodyPr/>
                    <a:lstStyle/>
                    <a:p>
                      <a:endParaRPr lang="id-ID"/>
                    </a:p>
                  </a:txBody>
                  <a:tcPr/>
                </a:tc>
                <a:tc hMerge="1">
                  <a:txBody>
                    <a:bodyPr/>
                    <a:lstStyle/>
                    <a:p>
                      <a:endParaRPr lang="id-ID"/>
                    </a:p>
                  </a:txBody>
                  <a:tcPr/>
                </a:tc>
              </a:tr>
              <a:tr h="644641">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Telah dibangun lingkungan pengendalian</a:t>
                      </a:r>
                      <a:endParaRPr lang="id-ID" sz="1100" kern="1200" dirty="0">
                        <a:solidFill>
                          <a:schemeClr val="dk1"/>
                        </a:solidFill>
                        <a:effectLst/>
                        <a:latin typeface="Candara" pitchFamily="34" charset="0"/>
                        <a:ea typeface="+mn-ea"/>
                        <a:cs typeface="+mn-cs"/>
                      </a:endParaRPr>
                    </a:p>
                  </a:txBody>
                  <a:tcPr marL="91439" marR="91439" marT="45716" marB="45716" anchor="ctr"/>
                </a:tc>
                <a:tc>
                  <a:txBody>
                    <a:bodyPr/>
                    <a:lstStyle/>
                    <a:p>
                      <a:r>
                        <a:rPr lang="id-ID" sz="1100" dirty="0" smtClean="0">
                          <a:solidFill>
                            <a:srgbClr val="FF0000"/>
                          </a:solidFill>
                          <a:latin typeface="Candara" pitchFamily="34" charset="0"/>
                        </a:rPr>
                        <a:t>Seluruh organisasi </a:t>
                      </a:r>
                      <a:r>
                        <a:rPr lang="id-ID" sz="1100" dirty="0" smtClean="0">
                          <a:latin typeface="Candara" pitchFamily="34" charset="0"/>
                        </a:rPr>
                        <a:t>telah membangun lingkungan pengendalian (A)</a:t>
                      </a:r>
                    </a:p>
                  </a:txBody>
                  <a:tcPr marL="91439" marR="91439" marT="45716" marB="45716" anchor="ctr"/>
                </a:tc>
                <a:tc>
                  <a:txBody>
                    <a:bodyPr/>
                    <a:lstStyle/>
                    <a:p>
                      <a:r>
                        <a:rPr lang="id-ID" sz="1100" dirty="0" smtClean="0">
                          <a:latin typeface="Candara" pitchFamily="34" charset="0"/>
                        </a:rPr>
                        <a:t> </a:t>
                      </a:r>
                      <a:r>
                        <a:rPr lang="id-ID" sz="1100" dirty="0" smtClean="0">
                          <a:solidFill>
                            <a:srgbClr val="FF0000"/>
                          </a:solidFill>
                          <a:latin typeface="Candara" pitchFamily="34" charset="0"/>
                        </a:rPr>
                        <a:t>Sebagian organisasi </a:t>
                      </a:r>
                      <a:r>
                        <a:rPr lang="id-ID" sz="1100" dirty="0" smtClean="0">
                          <a:latin typeface="Candara" pitchFamily="34" charset="0"/>
                        </a:rPr>
                        <a:t>telah membangun lingkungan pengendalian (B)</a:t>
                      </a:r>
                      <a:endParaRPr lang="id-ID" sz="1100" dirty="0">
                        <a:latin typeface="Candara" pitchFamily="34" charset="0"/>
                      </a:endParaRPr>
                    </a:p>
                  </a:txBody>
                  <a:tcPr marL="91439" marR="91439" marT="45716" marB="45716"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solidFill>
                            <a:srgbClr val="FF0000"/>
                          </a:solidFill>
                          <a:latin typeface="Candara" pitchFamily="34" charset="0"/>
                        </a:rPr>
                        <a:t>Seluruh organisasi </a:t>
                      </a:r>
                      <a:r>
                        <a:rPr lang="id-ID" sz="1100" dirty="0" smtClean="0">
                          <a:latin typeface="Candara" pitchFamily="34" charset="0"/>
                        </a:rPr>
                        <a:t>telah membangun lingkungan pengendalian </a:t>
                      </a:r>
                    </a:p>
                  </a:txBody>
                  <a:tcPr marL="91439" marR="91439" marT="45716" marB="45716" anchor="ctr"/>
                </a:tc>
                <a:tc>
                  <a:txBody>
                    <a:bodyPr/>
                    <a:lstStyle/>
                    <a:p>
                      <a:pPr marL="228600" lvl="0" indent="-228600">
                        <a:buFont typeface="+mj-lt"/>
                        <a:buAutoNum type="arabicPeriod"/>
                      </a:pPr>
                      <a:r>
                        <a:rPr lang="id-ID" sz="1100" kern="1200" dirty="0" smtClean="0">
                          <a:solidFill>
                            <a:schemeClr val="dk1"/>
                          </a:solidFill>
                          <a:effectLst/>
                          <a:latin typeface="Candara" pitchFamily="34" charset="0"/>
                          <a:ea typeface="+mn-ea"/>
                          <a:cs typeface="+mn-cs"/>
                        </a:rPr>
                        <a:t>Laporan Pembangunan Lingkungan Pengendalian SPIP</a:t>
                      </a:r>
                      <a:endParaRPr lang="en-US" sz="1100" kern="1200" dirty="0" smtClean="0">
                        <a:solidFill>
                          <a:schemeClr val="dk1"/>
                        </a:solidFill>
                        <a:effectLst/>
                        <a:latin typeface="Candara" pitchFamily="34" charset="0"/>
                        <a:ea typeface="+mn-ea"/>
                        <a:cs typeface="+mn-cs"/>
                      </a:endParaRPr>
                    </a:p>
                    <a:p>
                      <a:pPr marL="228600" indent="-228600">
                        <a:buFont typeface="+mj-lt"/>
                        <a:buAutoNum type="arabicPeriod"/>
                      </a:pPr>
                      <a:r>
                        <a:rPr lang="id-ID" sz="1100" kern="1200" dirty="0" smtClean="0">
                          <a:solidFill>
                            <a:schemeClr val="dk1"/>
                          </a:solidFill>
                          <a:effectLst/>
                          <a:latin typeface="Candara" pitchFamily="34" charset="0"/>
                          <a:ea typeface="+mn-ea"/>
                          <a:cs typeface="+mn-cs"/>
                        </a:rPr>
                        <a:t>Bukti-bukti lingkungan pengendalian</a:t>
                      </a:r>
                      <a:endParaRPr lang="en-US" sz="1100" dirty="0" smtClean="0">
                        <a:latin typeface="Candara" pitchFamily="34" charset="0"/>
                      </a:endParaRPr>
                    </a:p>
                  </a:txBody>
                  <a:tcPr marL="91439" marR="91439" marT="45716" marB="45716" anchor="ctr"/>
                </a:tc>
              </a:tr>
              <a:tr h="864533">
                <a:tc>
                  <a:txBody>
                    <a:bodyPr/>
                    <a:lstStyle/>
                    <a:p>
                      <a:pPr marL="0" algn="l" defTabSz="914400" rtl="0" eaLnBrk="1" latinLnBrk="0" hangingPunct="1">
                        <a:lnSpc>
                          <a:spcPct val="80000"/>
                        </a:lnSpc>
                      </a:pPr>
                      <a:r>
                        <a:rPr lang="fi-FI" sz="1100" kern="1200" dirty="0" smtClean="0">
                          <a:solidFill>
                            <a:schemeClr val="dk1"/>
                          </a:solidFill>
                          <a:effectLst/>
                          <a:latin typeface="Candara" pitchFamily="34" charset="0"/>
                          <a:ea typeface="+mn-ea"/>
                          <a:cs typeface="+mn-cs"/>
                        </a:rPr>
                        <a:t>Telah dilakukan penilaian risiko atas organisasi</a:t>
                      </a:r>
                      <a:endParaRPr lang="id-ID" sz="1100" kern="1200" dirty="0">
                        <a:solidFill>
                          <a:schemeClr val="dk1"/>
                        </a:solidFill>
                        <a:effectLst/>
                        <a:latin typeface="Candara" pitchFamily="34" charset="0"/>
                        <a:ea typeface="+mn-ea"/>
                        <a:cs typeface="+mn-cs"/>
                      </a:endParaRPr>
                    </a:p>
                  </a:txBody>
                  <a:tcPr marL="91439" marR="91439" marT="45716" marB="45716" anchor="ctr"/>
                </a:tc>
                <a:tc>
                  <a:txBody>
                    <a:bodyPr/>
                    <a:lstStyle/>
                    <a:p>
                      <a:r>
                        <a:rPr lang="id-ID" sz="1100" dirty="0" smtClean="0">
                          <a:solidFill>
                            <a:srgbClr val="FF0000"/>
                          </a:solidFill>
                          <a:latin typeface="Candara" pitchFamily="34" charset="0"/>
                        </a:rPr>
                        <a:t>Seluruh organisas</a:t>
                      </a:r>
                      <a:r>
                        <a:rPr lang="id-ID" sz="1100" dirty="0" smtClean="0">
                          <a:latin typeface="Candara" pitchFamily="34" charset="0"/>
                        </a:rPr>
                        <a:t>i</a:t>
                      </a:r>
                      <a:r>
                        <a:rPr lang="en-US" sz="1100" dirty="0" smtClean="0">
                          <a:latin typeface="Candara" pitchFamily="34" charset="0"/>
                        </a:rPr>
                        <a:t> </a:t>
                      </a:r>
                      <a:r>
                        <a:rPr lang="fi-FI" sz="1100" dirty="0" smtClean="0">
                          <a:latin typeface="Candara" pitchFamily="34" charset="0"/>
                        </a:rPr>
                        <a:t>telah melaksanakan penilaian risiko </a:t>
                      </a:r>
                      <a:r>
                        <a:rPr lang="id-ID" sz="1100" dirty="0" smtClean="0">
                          <a:latin typeface="Candara" pitchFamily="34" charset="0"/>
                        </a:rPr>
                        <a:t>  (A)</a:t>
                      </a:r>
                    </a:p>
                  </a:txBody>
                  <a:tcPr marL="91439" marR="91439" marT="45716" marB="45716" anchor="ctr"/>
                </a:tc>
                <a:tc>
                  <a:txBody>
                    <a:bodyPr/>
                    <a:lstStyle/>
                    <a:p>
                      <a:r>
                        <a:rPr lang="fi-FI" sz="1100" dirty="0" smtClean="0">
                          <a:solidFill>
                            <a:srgbClr val="FF0000"/>
                          </a:solidFill>
                          <a:latin typeface="Candara" pitchFamily="34" charset="0"/>
                        </a:rPr>
                        <a:t>Sebagian besar </a:t>
                      </a:r>
                      <a:r>
                        <a:rPr lang="fi-FI" sz="1100" dirty="0" smtClean="0">
                          <a:solidFill>
                            <a:schemeClr val="tx1"/>
                          </a:solidFill>
                          <a:latin typeface="Candara" pitchFamily="34" charset="0"/>
                        </a:rPr>
                        <a:t>organisasi telah melaksanakan penilaian risiko </a:t>
                      </a:r>
                      <a:r>
                        <a:rPr lang="fi-FI" sz="1100" dirty="0" smtClean="0">
                          <a:solidFill>
                            <a:srgbClr val="FF0000"/>
                          </a:solidFill>
                          <a:latin typeface="Candara" pitchFamily="34" charset="0"/>
                        </a:rPr>
                        <a:t>(B)</a:t>
                      </a:r>
                      <a:endParaRPr lang="id-ID" sz="1100" dirty="0">
                        <a:latin typeface="Candara" pitchFamily="34" charset="0"/>
                      </a:endParaRPr>
                    </a:p>
                  </a:txBody>
                  <a:tcPr marL="91439" marR="91439" marT="45716" marB="45716"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solidFill>
                            <a:srgbClr val="FF0000"/>
                          </a:solidFill>
                          <a:latin typeface="Candara" pitchFamily="34" charset="0"/>
                        </a:rPr>
                        <a:t>Seluruh organisas</a:t>
                      </a:r>
                      <a:r>
                        <a:rPr lang="id-ID" sz="1100" dirty="0" smtClean="0">
                          <a:latin typeface="Candara" pitchFamily="34" charset="0"/>
                        </a:rPr>
                        <a:t>i</a:t>
                      </a:r>
                      <a:r>
                        <a:rPr lang="en-US" sz="1100" dirty="0" smtClean="0">
                          <a:latin typeface="Candara" pitchFamily="34" charset="0"/>
                        </a:rPr>
                        <a:t> </a:t>
                      </a:r>
                      <a:r>
                        <a:rPr lang="fi-FI" sz="1100" dirty="0" smtClean="0">
                          <a:latin typeface="Candara" pitchFamily="34" charset="0"/>
                        </a:rPr>
                        <a:t>telah melaksanakan penilaian risiko</a:t>
                      </a:r>
                      <a:endParaRPr lang="id-ID" sz="1100" dirty="0" smtClean="0">
                        <a:latin typeface="Candara" pitchFamily="34" charset="0"/>
                      </a:endParaRPr>
                    </a:p>
                  </a:txBody>
                  <a:tcPr marL="91439" marR="91439" marT="45716" marB="45716" anchor="ctr"/>
                </a:tc>
                <a:tc>
                  <a:txBody>
                    <a:bodyPr/>
                    <a:lstStyle/>
                    <a:p>
                      <a:pPr marL="228600" lvl="0" indent="-228600">
                        <a:buFont typeface="+mj-lt"/>
                        <a:buAutoNum type="arabicPeriod"/>
                      </a:pPr>
                      <a:r>
                        <a:rPr lang="id-ID" sz="1100" kern="1200" dirty="0" smtClean="0">
                          <a:solidFill>
                            <a:schemeClr val="dk1"/>
                          </a:solidFill>
                          <a:effectLst/>
                          <a:latin typeface="Candara" pitchFamily="34" charset="0"/>
                          <a:ea typeface="+mn-ea"/>
                          <a:cs typeface="+mn-cs"/>
                        </a:rPr>
                        <a:t>Peta Risiko di setiap  </a:t>
                      </a:r>
                      <a:r>
                        <a:rPr lang="en-US" sz="1100" kern="1200" dirty="0" smtClean="0">
                          <a:solidFill>
                            <a:schemeClr val="dk1"/>
                          </a:solidFill>
                          <a:effectLst/>
                          <a:latin typeface="Candara" pitchFamily="34" charset="0"/>
                          <a:ea typeface="+mn-ea"/>
                          <a:cs typeface="+mn-cs"/>
                        </a:rPr>
                        <a:t>UKE</a:t>
                      </a:r>
                      <a:r>
                        <a:rPr lang="en-US" sz="1100" kern="1200" baseline="0" dirty="0" smtClean="0">
                          <a:solidFill>
                            <a:schemeClr val="dk1"/>
                          </a:solidFill>
                          <a:effectLst/>
                          <a:latin typeface="Candara" pitchFamily="34" charset="0"/>
                          <a:ea typeface="+mn-ea"/>
                          <a:cs typeface="+mn-cs"/>
                        </a:rPr>
                        <a:t> </a:t>
                      </a:r>
                      <a:r>
                        <a:rPr lang="en-US" sz="1100" kern="1200" dirty="0" smtClean="0">
                          <a:solidFill>
                            <a:schemeClr val="dk1"/>
                          </a:solidFill>
                          <a:effectLst/>
                          <a:latin typeface="Candara" pitchFamily="34" charset="0"/>
                          <a:ea typeface="+mn-ea"/>
                          <a:cs typeface="+mn-cs"/>
                        </a:rPr>
                        <a:t>1</a:t>
                      </a:r>
                    </a:p>
                    <a:p>
                      <a:pPr marL="228600" lvl="0" indent="-228600">
                        <a:buFont typeface="+mj-lt"/>
                        <a:buAutoNum type="arabicPeriod"/>
                      </a:pPr>
                      <a:endParaRPr lang="id-ID" sz="1100" kern="1200" dirty="0">
                        <a:solidFill>
                          <a:schemeClr val="dk1"/>
                        </a:solidFill>
                        <a:effectLst/>
                        <a:latin typeface="Candara" pitchFamily="34" charset="0"/>
                        <a:ea typeface="+mn-ea"/>
                        <a:cs typeface="+mn-cs"/>
                      </a:endParaRPr>
                    </a:p>
                  </a:txBody>
                  <a:tcPr marL="91439" marR="91439" marT="45716" marB="45716" anchor="ctr"/>
                </a:tc>
              </a:tr>
            </a:tbl>
          </a:graphicData>
        </a:graphic>
      </p:graphicFrame>
      <p:sp>
        <p:nvSpPr>
          <p:cNvPr id="6" name="Rounded Rectangle 5"/>
          <p:cNvSpPr/>
          <p:nvPr/>
        </p:nvSpPr>
        <p:spPr>
          <a:xfrm>
            <a:off x="8297840" y="60960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1/6</a:t>
            </a:r>
            <a:endParaRPr lang="id-ID" sz="1600" dirty="0">
              <a:solidFill>
                <a:schemeClr val="tx1"/>
              </a:solidFill>
            </a:endParaRPr>
          </a:p>
        </p:txBody>
      </p:sp>
    </p:spTree>
    <p:extLst>
      <p:ext uri="{BB962C8B-B14F-4D97-AF65-F5344CB8AC3E}">
        <p14:creationId xmlns:p14="http://schemas.microsoft.com/office/powerpoint/2010/main" val="3355705814"/>
      </p:ext>
    </p:extLst>
  </p:cSld>
  <p:clrMapOvr>
    <a:masterClrMapping/>
  </p:clrMapOvr>
  <p:transition>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22648" y="457200"/>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PENGUATAN PENGAWASAN </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590364696"/>
              </p:ext>
            </p:extLst>
          </p:nvPr>
        </p:nvGraphicFramePr>
        <p:xfrm>
          <a:off x="73334" y="1146337"/>
          <a:ext cx="9021762" cy="5582129"/>
        </p:xfrm>
        <a:graphic>
          <a:graphicData uri="http://schemas.openxmlformats.org/drawingml/2006/table">
            <a:tbl>
              <a:tblPr firstRow="1" bandRow="1">
                <a:tableStyleId>{6E25E649-3F16-4E02-A733-19D2CDBF48F0}</a:tableStyleId>
              </a:tblPr>
              <a:tblGrid>
                <a:gridCol w="1363522"/>
                <a:gridCol w="1610999"/>
                <a:gridCol w="1752745"/>
                <a:gridCol w="1676400"/>
                <a:gridCol w="2618096"/>
              </a:tblGrid>
              <a:tr h="501650">
                <a:tc>
                  <a:txBody>
                    <a:bodyPr/>
                    <a:lstStyle/>
                    <a:p>
                      <a:pPr algn="ctr"/>
                      <a:r>
                        <a:rPr lang="id-ID" sz="1050" dirty="0" smtClean="0">
                          <a:latin typeface="Candara" pitchFamily="34" charset="0"/>
                        </a:rPr>
                        <a:t>Area Perubahan</a:t>
                      </a:r>
                      <a:endParaRPr lang="id-ID" sz="1050" dirty="0">
                        <a:latin typeface="Candara" pitchFamily="34" charset="0"/>
                      </a:endParaRPr>
                    </a:p>
                  </a:txBody>
                  <a:tcPr marL="91439" marR="91439" marT="45716" marB="45716" anchor="ctr"/>
                </a:tc>
                <a:tc>
                  <a:txBody>
                    <a:bodyPr/>
                    <a:lstStyle/>
                    <a:p>
                      <a:pPr algn="ctr"/>
                      <a:r>
                        <a:rPr lang="id-ID" sz="1050" dirty="0" smtClean="0">
                          <a:latin typeface="Candara" pitchFamily="34" charset="0"/>
                        </a:rPr>
                        <a:t>Hasil Self Assessment</a:t>
                      </a:r>
                    </a:p>
                    <a:p>
                      <a:pPr algn="ctr"/>
                      <a:r>
                        <a:rPr lang="id-ID" sz="1050" dirty="0" smtClean="0">
                          <a:latin typeface="Candara" pitchFamily="34" charset="0"/>
                        </a:rPr>
                        <a:t>2016</a:t>
                      </a:r>
                      <a:endParaRPr lang="id-ID" sz="1050" dirty="0">
                        <a:latin typeface="Candara" pitchFamily="34" charset="0"/>
                      </a:endParaRPr>
                    </a:p>
                  </a:txBody>
                  <a:tcPr marL="91439" marR="91439" marT="45716" marB="45716"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50" dirty="0" smtClean="0">
                          <a:latin typeface="Candara" pitchFamily="34" charset="0"/>
                        </a:rPr>
                        <a:t>Hasil Penilaian</a:t>
                      </a:r>
                      <a:r>
                        <a:rPr lang="id-ID" sz="105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050" baseline="0" dirty="0" smtClean="0">
                          <a:latin typeface="Candara" pitchFamily="34" charset="0"/>
                        </a:rPr>
                        <a:t>Tim Menpan </a:t>
                      </a:r>
                      <a:r>
                        <a:rPr lang="id-ID" sz="1050" dirty="0" smtClean="0">
                          <a:latin typeface="Candara" pitchFamily="34" charset="0"/>
                        </a:rPr>
                        <a:t>2015</a:t>
                      </a:r>
                      <a:endParaRPr lang="id-ID" sz="1050" dirty="0">
                        <a:latin typeface="Candara" pitchFamily="34" charset="0"/>
                      </a:endParaRPr>
                    </a:p>
                  </a:txBody>
                  <a:tcPr marL="91439" marR="91439" marT="45716" marB="45716" anchor="ctr"/>
                </a:tc>
                <a:tc>
                  <a:txBody>
                    <a:bodyPr/>
                    <a:lstStyle/>
                    <a:p>
                      <a:pPr algn="ctr"/>
                      <a:r>
                        <a:rPr lang="id-ID" sz="1050" dirty="0" smtClean="0">
                          <a:latin typeface="Candara" pitchFamily="34" charset="0"/>
                        </a:rPr>
                        <a:t>Gap Penilaian</a:t>
                      </a:r>
                      <a:endParaRPr lang="id-ID" sz="1050" dirty="0">
                        <a:latin typeface="Candara" pitchFamily="34" charset="0"/>
                      </a:endParaRPr>
                    </a:p>
                  </a:txBody>
                  <a:tcPr marL="91439" marR="91439" marT="45716" marB="45716" anchor="ctr"/>
                </a:tc>
                <a:tc>
                  <a:txBody>
                    <a:bodyPr/>
                    <a:lstStyle/>
                    <a:p>
                      <a:pPr algn="ctr"/>
                      <a:r>
                        <a:rPr lang="id-ID" sz="1050" dirty="0" smtClean="0">
                          <a:latin typeface="Candara" pitchFamily="34" charset="0"/>
                        </a:rPr>
                        <a:t>Dokumen yang</a:t>
                      </a:r>
                      <a:r>
                        <a:rPr lang="id-ID" sz="1050" baseline="0" dirty="0" smtClean="0">
                          <a:latin typeface="Candara" pitchFamily="34" charset="0"/>
                        </a:rPr>
                        <a:t> sudah disubmit</a:t>
                      </a:r>
                      <a:endParaRPr lang="id-ID" sz="1050" dirty="0">
                        <a:latin typeface="Candara" pitchFamily="34" charset="0"/>
                      </a:endParaRPr>
                    </a:p>
                  </a:txBody>
                  <a:tcPr marL="91439" marR="91439" marT="45716" marB="45716" anchor="ctr"/>
                </a:tc>
              </a:tr>
              <a:tr h="333213">
                <a:tc gridSpan="5">
                  <a:txBody>
                    <a:bodyPr/>
                    <a:lstStyle/>
                    <a:p>
                      <a:pPr marL="0" algn="l" defTabSz="914400" rtl="0" eaLnBrk="1" latinLnBrk="0" hangingPunct="1">
                        <a:lnSpc>
                          <a:spcPct val="80000"/>
                        </a:lnSpc>
                      </a:pPr>
                      <a:r>
                        <a:rPr lang="id-ID" sz="1100" b="1" kern="1200" dirty="0" smtClean="0">
                          <a:solidFill>
                            <a:schemeClr val="dk1"/>
                          </a:solidFill>
                          <a:effectLst/>
                          <a:latin typeface="Candara" pitchFamily="34" charset="0"/>
                          <a:ea typeface="+mn-ea"/>
                          <a:cs typeface="+mn-cs"/>
                        </a:rPr>
                        <a:t>Penerapan</a:t>
                      </a:r>
                      <a:r>
                        <a:rPr lang="id-ID" sz="1100" b="1" kern="1200" baseline="0" dirty="0" smtClean="0">
                          <a:solidFill>
                            <a:schemeClr val="dk1"/>
                          </a:solidFill>
                          <a:effectLst/>
                          <a:latin typeface="Candara" pitchFamily="34" charset="0"/>
                          <a:ea typeface="+mn-ea"/>
                          <a:cs typeface="+mn-cs"/>
                        </a:rPr>
                        <a:t> SPIP lanjutan (1,5) </a:t>
                      </a:r>
                      <a:endParaRPr lang="id-ID" sz="1100" b="1" kern="1200" dirty="0">
                        <a:solidFill>
                          <a:schemeClr val="dk1"/>
                        </a:solidFill>
                        <a:effectLst/>
                        <a:latin typeface="Candara" pitchFamily="34" charset="0"/>
                        <a:ea typeface="+mn-ea"/>
                        <a:cs typeface="+mn-cs"/>
                      </a:endParaRPr>
                    </a:p>
                  </a:txBody>
                  <a:tcPr marL="91439" marR="91439" marT="45716" marB="45716" anchor="ctr"/>
                </a:tc>
                <a:tc hMerge="1">
                  <a:txBody>
                    <a:bodyPr/>
                    <a:lstStyle/>
                    <a:p>
                      <a:endParaRPr lang="id-ID" sz="900" dirty="0" smtClean="0">
                        <a:latin typeface="Calibri" panose="020F0502020204030204" pitchFamily="34" charset="0"/>
                      </a:endParaRPr>
                    </a:p>
                  </a:txBody>
                  <a:tcPr marT="45726" marB="45726" anchor="ctr"/>
                </a:tc>
                <a:tc hMerge="1">
                  <a:txBody>
                    <a:bodyPr/>
                    <a:lstStyle/>
                    <a:p>
                      <a:endParaRPr lang="id-ID" sz="900" dirty="0">
                        <a:latin typeface="Candara" pitchFamily="34" charset="0"/>
                      </a:endParaRPr>
                    </a:p>
                  </a:txBody>
                  <a:tcPr marT="45726" marB="45726" anchor="ctr"/>
                </a:tc>
                <a:tc hMerge="1">
                  <a:txBody>
                    <a:bodyPr/>
                    <a:lstStyle/>
                    <a:p>
                      <a:endParaRPr lang="id-ID"/>
                    </a:p>
                  </a:txBody>
                  <a:tcPr/>
                </a:tc>
                <a:tc hMerge="1">
                  <a:txBody>
                    <a:bodyPr/>
                    <a:lstStyle/>
                    <a:p>
                      <a:endParaRPr lang="id-ID"/>
                    </a:p>
                  </a:txBody>
                  <a:tcPr/>
                </a:tc>
              </a:tr>
              <a:tr h="997450">
                <a:tc>
                  <a:txBody>
                    <a:bodyPr/>
                    <a:lstStyle/>
                    <a:p>
                      <a:pPr marL="0" algn="l" defTabSz="914400" rtl="0" eaLnBrk="1" latinLnBrk="0" hangingPunct="1"/>
                      <a:r>
                        <a:rPr lang="id-ID" sz="1050" kern="1200" dirty="0" smtClean="0">
                          <a:solidFill>
                            <a:schemeClr val="dk1"/>
                          </a:solidFill>
                          <a:effectLst/>
                          <a:latin typeface="+mj-lt"/>
                          <a:ea typeface="+mn-ea"/>
                          <a:cs typeface="+mn-cs"/>
                        </a:rPr>
                        <a:t>Telah dilakukan kegiatan pengendalian untuk meminimalisir risiko yang telah diidentifikasi</a:t>
                      </a:r>
                      <a:endParaRPr lang="id-ID" sz="1050" kern="1200" dirty="0">
                        <a:solidFill>
                          <a:schemeClr val="dk1"/>
                        </a:solidFill>
                        <a:effectLst/>
                        <a:latin typeface="+mj-lt"/>
                        <a:ea typeface="+mn-ea"/>
                        <a:cs typeface="+mn-cs"/>
                      </a:endParaRPr>
                    </a:p>
                  </a:txBody>
                  <a:tcPr marL="91445" marR="91445" marT="45717" marB="4571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1" i="1" kern="1200" dirty="0" smtClean="0">
                          <a:solidFill>
                            <a:srgbClr val="FF0000"/>
                          </a:solidFill>
                          <a:effectLst/>
                          <a:latin typeface="+mj-lt"/>
                          <a:ea typeface="+mn-ea"/>
                          <a:cs typeface="+mn-cs"/>
                        </a:rPr>
                        <a:t>Seluruh organisasi </a:t>
                      </a:r>
                      <a:r>
                        <a:rPr lang="id-ID" sz="1050" i="1" kern="1200" dirty="0" smtClean="0">
                          <a:solidFill>
                            <a:schemeClr val="dk1"/>
                          </a:solidFill>
                          <a:effectLst/>
                          <a:latin typeface="+mj-lt"/>
                          <a:ea typeface="+mn-ea"/>
                          <a:cs typeface="+mn-cs"/>
                        </a:rPr>
                        <a:t>telah melakukan kegiatan pengendalian untuk meminimalisir risiko yang telah diidentifikasi    </a:t>
                      </a:r>
                      <a:r>
                        <a:rPr lang="id-ID" sz="1050" i="1" dirty="0" smtClean="0">
                          <a:latin typeface="+mj-lt"/>
                          <a:cs typeface="Calibri" pitchFamily="34" charset="0"/>
                        </a:rPr>
                        <a:t> </a:t>
                      </a:r>
                      <a:r>
                        <a:rPr lang="id-ID" sz="1050" b="1" i="1" dirty="0" smtClean="0">
                          <a:solidFill>
                            <a:srgbClr val="FF0000"/>
                          </a:solidFill>
                          <a:latin typeface="+mj-lt"/>
                          <a:cs typeface="Calibri" pitchFamily="34" charset="0"/>
                        </a:rPr>
                        <a:t>(A)</a:t>
                      </a:r>
                    </a:p>
                  </a:txBody>
                  <a:tcPr marL="91445" marR="91445" marT="45717" marB="45717" anchor="ctr"/>
                </a:tc>
                <a:tc>
                  <a:txBody>
                    <a:bodyPr/>
                    <a:lstStyle/>
                    <a:p>
                      <a:r>
                        <a:rPr lang="en-US" sz="1050" dirty="0" err="1" smtClean="0"/>
                        <a:t>Sebagian</a:t>
                      </a:r>
                      <a:r>
                        <a:rPr lang="en-US" sz="1050" baseline="0" dirty="0" smtClean="0"/>
                        <a:t> </a:t>
                      </a:r>
                      <a:r>
                        <a:rPr lang="en-US" sz="1050" baseline="0" dirty="0" err="1" smtClean="0"/>
                        <a:t>besar</a:t>
                      </a:r>
                      <a:r>
                        <a:rPr lang="en-US" sz="1050" baseline="0" dirty="0" smtClean="0"/>
                        <a:t> </a:t>
                      </a:r>
                      <a:r>
                        <a:rPr lang="en-US" sz="1050" baseline="0" dirty="0" err="1" smtClean="0"/>
                        <a:t>organisasi</a:t>
                      </a:r>
                      <a:r>
                        <a:rPr lang="en-US" sz="1050" baseline="0" dirty="0" smtClean="0"/>
                        <a:t> </a:t>
                      </a:r>
                      <a:r>
                        <a:rPr lang="en-US" sz="1050" baseline="0" dirty="0" err="1" smtClean="0"/>
                        <a:t>telah</a:t>
                      </a:r>
                      <a:r>
                        <a:rPr lang="en-US" sz="1050" baseline="0" dirty="0" smtClean="0"/>
                        <a:t> </a:t>
                      </a:r>
                      <a:r>
                        <a:rPr lang="en-US" sz="1050" baseline="0" dirty="0" err="1" smtClean="0"/>
                        <a:t>melakukan</a:t>
                      </a:r>
                      <a:r>
                        <a:rPr lang="en-US" sz="1050" baseline="0" dirty="0" smtClean="0"/>
                        <a:t> </a:t>
                      </a:r>
                      <a:r>
                        <a:rPr lang="en-US" sz="1050" baseline="0" dirty="0" err="1" smtClean="0"/>
                        <a:t>kegiatan</a:t>
                      </a:r>
                      <a:r>
                        <a:rPr lang="en-US" sz="1050" baseline="0" dirty="0" smtClean="0"/>
                        <a:t> </a:t>
                      </a:r>
                      <a:r>
                        <a:rPr lang="en-US" sz="1050" baseline="0" dirty="0" err="1" smtClean="0"/>
                        <a:t>pengendalian</a:t>
                      </a:r>
                      <a:r>
                        <a:rPr lang="en-US" sz="1050" baseline="0" dirty="0" smtClean="0"/>
                        <a:t> </a:t>
                      </a:r>
                      <a:r>
                        <a:rPr lang="en-US" sz="1050" baseline="0" dirty="0" err="1" smtClean="0"/>
                        <a:t>untuk</a:t>
                      </a:r>
                      <a:r>
                        <a:rPr lang="en-US" sz="1050" baseline="0" dirty="0" smtClean="0"/>
                        <a:t> </a:t>
                      </a:r>
                      <a:r>
                        <a:rPr lang="en-US" sz="1050" baseline="0" dirty="0" err="1" smtClean="0"/>
                        <a:t>meminimalisir</a:t>
                      </a:r>
                      <a:r>
                        <a:rPr lang="en-US" sz="1050" baseline="0" dirty="0" smtClean="0"/>
                        <a:t> </a:t>
                      </a:r>
                      <a:r>
                        <a:rPr lang="en-US" sz="1050" baseline="0" dirty="0" err="1" smtClean="0"/>
                        <a:t>resiko</a:t>
                      </a:r>
                      <a:r>
                        <a:rPr lang="en-US" sz="1050" baseline="0" dirty="0" smtClean="0"/>
                        <a:t> yang </a:t>
                      </a:r>
                      <a:r>
                        <a:rPr lang="en-US" sz="1050" baseline="0" dirty="0" err="1" smtClean="0"/>
                        <a:t>telah</a:t>
                      </a:r>
                      <a:r>
                        <a:rPr lang="en-US" sz="1050" baseline="0" dirty="0" smtClean="0"/>
                        <a:t> </a:t>
                      </a:r>
                      <a:r>
                        <a:rPr lang="en-US" sz="1050" baseline="0" dirty="0" err="1" smtClean="0"/>
                        <a:t>diidentifikasi</a:t>
                      </a:r>
                      <a:endParaRPr lang="en-US" sz="1050" dirty="0"/>
                    </a:p>
                  </a:txBody>
                  <a:tcPr marL="91439" marR="91439" marT="45722" marB="45722" anchor="ctr"/>
                </a:tc>
                <a:tc>
                  <a:txBody>
                    <a:bodyPr/>
                    <a:lstStyle/>
                    <a:p>
                      <a:r>
                        <a:rPr lang="id-ID" sz="1050" b="1" i="0" kern="1200" dirty="0" smtClean="0">
                          <a:solidFill>
                            <a:srgbClr val="FF0000"/>
                          </a:solidFill>
                          <a:effectLst/>
                          <a:latin typeface="+mn-lt"/>
                          <a:ea typeface="+mn-ea"/>
                          <a:cs typeface="+mn-cs"/>
                        </a:rPr>
                        <a:t>Seluruh organisasi </a:t>
                      </a:r>
                      <a:r>
                        <a:rPr lang="id-ID" sz="1050" i="0" kern="1200" dirty="0" smtClean="0">
                          <a:solidFill>
                            <a:schemeClr val="dk1"/>
                          </a:solidFill>
                          <a:effectLst/>
                          <a:latin typeface="+mn-lt"/>
                          <a:ea typeface="+mn-ea"/>
                          <a:cs typeface="+mn-cs"/>
                        </a:rPr>
                        <a:t>telah melakukan kegiatan pengendalian untuk meminimalisir risiko yang telah diidentifikasi </a:t>
                      </a:r>
                      <a:endParaRPr lang="en-US" sz="1050" i="0" dirty="0"/>
                    </a:p>
                  </a:txBody>
                  <a:tcPr marL="91439" marR="91439" marT="45722" marB="45722" anchor="ctr"/>
                </a:tc>
                <a:tc>
                  <a:txBody>
                    <a:bodyPr/>
                    <a:lstStyle/>
                    <a:p>
                      <a:pPr marL="228600" lvl="0" indent="-228600">
                        <a:buFont typeface="+mj-lt"/>
                        <a:buAutoNum type="arabicPeriod"/>
                      </a:pPr>
                      <a:r>
                        <a:rPr lang="id-ID" sz="1050" kern="1200" dirty="0" smtClean="0">
                          <a:solidFill>
                            <a:schemeClr val="dk1"/>
                          </a:solidFill>
                          <a:effectLst/>
                          <a:latin typeface="+mn-lt"/>
                          <a:ea typeface="+mn-ea"/>
                          <a:cs typeface="+mn-cs"/>
                        </a:rPr>
                        <a:t>Daftar Peta </a:t>
                      </a:r>
                      <a:r>
                        <a:rPr lang="en-US" sz="1050" kern="1200" dirty="0" err="1" smtClean="0">
                          <a:solidFill>
                            <a:schemeClr val="dk1"/>
                          </a:solidFill>
                          <a:effectLst/>
                          <a:latin typeface="+mn-lt"/>
                          <a:ea typeface="+mn-ea"/>
                          <a:cs typeface="+mn-cs"/>
                        </a:rPr>
                        <a:t>Risiko</a:t>
                      </a:r>
                      <a:r>
                        <a:rPr lang="en-US" sz="1050" kern="1200" dirty="0" smtClean="0">
                          <a:solidFill>
                            <a:schemeClr val="dk1"/>
                          </a:solidFill>
                          <a:effectLst/>
                          <a:latin typeface="+mn-lt"/>
                          <a:ea typeface="+mn-ea"/>
                          <a:cs typeface="+mn-cs"/>
                        </a:rPr>
                        <a:t> </a:t>
                      </a:r>
                      <a:r>
                        <a:rPr lang="en-US" sz="1050" kern="1200" dirty="0" err="1" smtClean="0">
                          <a:solidFill>
                            <a:schemeClr val="dk1"/>
                          </a:solidFill>
                          <a:effectLst/>
                          <a:latin typeface="+mn-lt"/>
                          <a:ea typeface="+mn-ea"/>
                          <a:cs typeface="+mn-cs"/>
                        </a:rPr>
                        <a:t>dan</a:t>
                      </a:r>
                      <a:r>
                        <a:rPr lang="en-US" sz="1050" kern="1200" dirty="0" smtClean="0">
                          <a:solidFill>
                            <a:schemeClr val="dk1"/>
                          </a:solidFill>
                          <a:effectLst/>
                          <a:latin typeface="+mn-lt"/>
                          <a:ea typeface="+mn-ea"/>
                          <a:cs typeface="+mn-cs"/>
                        </a:rPr>
                        <a:t> </a:t>
                      </a:r>
                      <a:r>
                        <a:rPr lang="en-US" sz="1050" kern="1200" dirty="0" err="1" smtClean="0">
                          <a:solidFill>
                            <a:schemeClr val="dk1"/>
                          </a:solidFill>
                          <a:effectLst/>
                          <a:latin typeface="+mn-lt"/>
                          <a:ea typeface="+mn-ea"/>
                          <a:cs typeface="+mn-cs"/>
                        </a:rPr>
                        <a:t>kegiatan</a:t>
                      </a:r>
                      <a:r>
                        <a:rPr lang="en-US" sz="1050" kern="1200" dirty="0" smtClean="0">
                          <a:solidFill>
                            <a:schemeClr val="dk1"/>
                          </a:solidFill>
                          <a:effectLst/>
                          <a:latin typeface="+mn-lt"/>
                          <a:ea typeface="+mn-ea"/>
                          <a:cs typeface="+mn-cs"/>
                        </a:rPr>
                        <a:t> </a:t>
                      </a:r>
                      <a:r>
                        <a:rPr lang="en-US" sz="1050" kern="1200" baseline="0" dirty="0" smtClean="0">
                          <a:solidFill>
                            <a:schemeClr val="dk1"/>
                          </a:solidFill>
                          <a:effectLst/>
                          <a:latin typeface="+mn-lt"/>
                          <a:ea typeface="+mn-ea"/>
                          <a:cs typeface="+mn-cs"/>
                        </a:rPr>
                        <a:t> </a:t>
                      </a:r>
                      <a:r>
                        <a:rPr lang="en-US" sz="1050" kern="1200" baseline="0" dirty="0" err="1" smtClean="0">
                          <a:solidFill>
                            <a:schemeClr val="dk1"/>
                          </a:solidFill>
                          <a:effectLst/>
                          <a:latin typeface="+mn-lt"/>
                          <a:ea typeface="+mn-ea"/>
                          <a:cs typeface="+mn-cs"/>
                        </a:rPr>
                        <a:t>Pengendalian</a:t>
                      </a:r>
                      <a:r>
                        <a:rPr lang="id-ID" sz="1050" kern="1200" dirty="0" smtClean="0">
                          <a:solidFill>
                            <a:schemeClr val="dk1"/>
                          </a:solidFill>
                          <a:effectLst/>
                          <a:latin typeface="+mn-lt"/>
                          <a:ea typeface="+mn-ea"/>
                          <a:cs typeface="+mn-cs"/>
                        </a:rPr>
                        <a:t> di masing-masing </a:t>
                      </a:r>
                      <a:r>
                        <a:rPr lang="en-US" sz="1050" kern="1200" dirty="0" smtClean="0">
                          <a:solidFill>
                            <a:schemeClr val="dk1"/>
                          </a:solidFill>
                          <a:effectLst/>
                          <a:latin typeface="+mn-lt"/>
                          <a:ea typeface="+mn-ea"/>
                          <a:cs typeface="+mn-cs"/>
                        </a:rPr>
                        <a:t>UKE</a:t>
                      </a:r>
                      <a:r>
                        <a:rPr lang="en-US" sz="1050" kern="1200" baseline="0" dirty="0" smtClean="0">
                          <a:solidFill>
                            <a:schemeClr val="dk1"/>
                          </a:solidFill>
                          <a:effectLst/>
                          <a:latin typeface="+mn-lt"/>
                          <a:ea typeface="+mn-ea"/>
                          <a:cs typeface="+mn-cs"/>
                        </a:rPr>
                        <a:t> 1</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Data dukung pengendalian</a:t>
                      </a:r>
                      <a:r>
                        <a:rPr lang="id-ID" sz="1050" kern="1200" baseline="0" dirty="0" smtClean="0">
                          <a:solidFill>
                            <a:schemeClr val="dk1"/>
                          </a:solidFill>
                          <a:effectLst/>
                          <a:latin typeface="+mn-lt"/>
                          <a:ea typeface="+mn-ea"/>
                          <a:cs typeface="+mn-cs"/>
                        </a:rPr>
                        <a:t> di setiap UKE-1</a:t>
                      </a:r>
                      <a:endParaRPr lang="en-US" sz="1050" dirty="0"/>
                    </a:p>
                  </a:txBody>
                  <a:tcPr marL="91445" marR="91445" marT="45717" marB="45717" anchor="ctr"/>
                </a:tc>
              </a:tr>
              <a:tr h="853446">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SPI telah diinformasikan dan dikomunikasikan kepada seluruh pihak terkait</a:t>
                      </a:r>
                      <a:endParaRPr lang="id-ID" sz="1050" kern="1200" dirty="0">
                        <a:solidFill>
                          <a:schemeClr val="dk1"/>
                        </a:solidFill>
                        <a:effectLst/>
                        <a:latin typeface="Candara" pitchFamily="34" charset="0"/>
                        <a:ea typeface="+mn-ea"/>
                        <a:cs typeface="+mn-cs"/>
                      </a:endParaRPr>
                    </a:p>
                  </a:txBody>
                  <a:tcPr marT="45741" marB="45741" anchor="ctr"/>
                </a:tc>
                <a:tc>
                  <a:txBody>
                    <a:bodyPr/>
                    <a:lstStyle/>
                    <a:p>
                      <a:r>
                        <a:rPr lang="id-ID" sz="1050" dirty="0" smtClean="0">
                          <a:solidFill>
                            <a:srgbClr val="FF0000"/>
                          </a:solidFill>
                          <a:latin typeface="Candara" pitchFamily="34" charset="0"/>
                        </a:rPr>
                        <a:t>SPI telah diinformasikan dan dikomunikasikan kepada seluruh </a:t>
                      </a:r>
                      <a:r>
                        <a:rPr lang="id-ID" sz="1050" dirty="0" smtClean="0">
                          <a:latin typeface="Candara" pitchFamily="34" charset="0"/>
                        </a:rPr>
                        <a:t>pihak terkait (A)</a:t>
                      </a:r>
                      <a:endParaRPr lang="id-ID" sz="1050" dirty="0">
                        <a:latin typeface="Candara" pitchFamily="34" charset="0"/>
                      </a:endParaRPr>
                    </a:p>
                  </a:txBody>
                  <a:tcPr marT="45741" marB="45741" anchor="ctr"/>
                </a:tc>
                <a:tc>
                  <a:txBody>
                    <a:bodyPr/>
                    <a:lstStyle/>
                    <a:p>
                      <a:r>
                        <a:rPr lang="id-ID" sz="1050" dirty="0" smtClean="0">
                          <a:latin typeface="Candara" pitchFamily="34" charset="0"/>
                        </a:rPr>
                        <a:t> SPI telah diinformasikan dan dikomunikasikan kepada </a:t>
                      </a:r>
                      <a:r>
                        <a:rPr lang="id-ID" sz="1050" dirty="0" smtClean="0">
                          <a:solidFill>
                            <a:srgbClr val="FF0000"/>
                          </a:solidFill>
                          <a:latin typeface="Candara" pitchFamily="34" charset="0"/>
                        </a:rPr>
                        <a:t>sebagian besar </a:t>
                      </a:r>
                      <a:r>
                        <a:rPr lang="id-ID" sz="1050" dirty="0" smtClean="0">
                          <a:latin typeface="Candara" pitchFamily="34" charset="0"/>
                        </a:rPr>
                        <a:t>pihak terkait  (B)</a:t>
                      </a:r>
                      <a:endParaRPr lang="id-ID" sz="1050" dirty="0">
                        <a:latin typeface="Candara" pitchFamily="34" charset="0"/>
                      </a:endParaRPr>
                    </a:p>
                  </a:txBody>
                  <a:tcPr marT="45741" marB="4574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dirty="0" smtClean="0">
                          <a:solidFill>
                            <a:srgbClr val="FF0000"/>
                          </a:solidFill>
                          <a:latin typeface="Candara" pitchFamily="34" charset="0"/>
                        </a:rPr>
                        <a:t>SPI telah diinformasikan dan dikomunikasikan kepada seluruh </a:t>
                      </a:r>
                      <a:r>
                        <a:rPr lang="id-ID" sz="1050" dirty="0" smtClean="0">
                          <a:latin typeface="Candara" pitchFamily="34" charset="0"/>
                        </a:rPr>
                        <a:t>pihak terkait </a:t>
                      </a:r>
                    </a:p>
                  </a:txBody>
                  <a:tcPr marT="45741" marB="45741" anchor="ctr"/>
                </a:tc>
                <a:tc>
                  <a:txBody>
                    <a:bodyPr/>
                    <a:lstStyle/>
                    <a:p>
                      <a:pPr marL="228600" lvl="0" indent="-228600">
                        <a:buFont typeface="+mj-lt"/>
                        <a:buAutoNum type="arabicPeriod"/>
                      </a:pPr>
                      <a:r>
                        <a:rPr lang="id-ID" sz="1050" kern="1200" dirty="0" smtClean="0">
                          <a:solidFill>
                            <a:schemeClr val="dk1"/>
                          </a:solidFill>
                          <a:effectLst/>
                          <a:latin typeface="Candara" pitchFamily="34" charset="0"/>
                          <a:ea typeface="+mn-ea"/>
                          <a:cs typeface="+mn-cs"/>
                        </a:rPr>
                        <a:t>N</a:t>
                      </a:r>
                      <a:r>
                        <a:rPr lang="en-US" sz="1050" kern="1200" dirty="0" err="1" smtClean="0">
                          <a:solidFill>
                            <a:schemeClr val="dk1"/>
                          </a:solidFill>
                          <a:effectLst/>
                          <a:latin typeface="Candara" pitchFamily="34" charset="0"/>
                          <a:ea typeface="+mn-ea"/>
                          <a:cs typeface="+mn-cs"/>
                        </a:rPr>
                        <a:t>ota</a:t>
                      </a:r>
                      <a:r>
                        <a:rPr lang="en-US" sz="1050" kern="1200" baseline="0" dirty="0" smtClean="0">
                          <a:solidFill>
                            <a:schemeClr val="dk1"/>
                          </a:solidFill>
                          <a:effectLst/>
                          <a:latin typeface="Candara" pitchFamily="34" charset="0"/>
                          <a:ea typeface="+mn-ea"/>
                          <a:cs typeface="+mn-cs"/>
                        </a:rPr>
                        <a:t> </a:t>
                      </a:r>
                      <a:r>
                        <a:rPr lang="en-US" sz="1050" kern="1200" baseline="0" dirty="0" err="1" smtClean="0">
                          <a:solidFill>
                            <a:schemeClr val="dk1"/>
                          </a:solidFill>
                          <a:effectLst/>
                          <a:latin typeface="Candara" pitchFamily="34" charset="0"/>
                          <a:ea typeface="+mn-ea"/>
                          <a:cs typeface="+mn-cs"/>
                        </a:rPr>
                        <a:t>Dinas</a:t>
                      </a:r>
                      <a:r>
                        <a:rPr lang="id-ID" sz="1050" kern="1200" dirty="0" smtClean="0">
                          <a:solidFill>
                            <a:schemeClr val="dk1"/>
                          </a:solidFill>
                          <a:effectLst/>
                          <a:latin typeface="Candara" pitchFamily="34" charset="0"/>
                          <a:ea typeface="+mn-ea"/>
                          <a:cs typeface="+mn-cs"/>
                        </a:rPr>
                        <a:t> penerapan SPIP</a:t>
                      </a:r>
                      <a:endParaRPr lang="en-US" sz="105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050" kern="1200" dirty="0" smtClean="0">
                          <a:solidFill>
                            <a:schemeClr val="dk1"/>
                          </a:solidFill>
                          <a:effectLst/>
                          <a:latin typeface="Candara" pitchFamily="34" charset="0"/>
                          <a:ea typeface="+mn-ea"/>
                          <a:cs typeface="+mn-cs"/>
                        </a:rPr>
                        <a:t>Paparan penerapan SPIP</a:t>
                      </a:r>
                      <a:endParaRPr lang="en-US" sz="105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050" kern="1200" dirty="0" smtClean="0">
                          <a:solidFill>
                            <a:schemeClr val="dk1"/>
                          </a:solidFill>
                          <a:effectLst/>
                          <a:latin typeface="Candara" pitchFamily="34" charset="0"/>
                          <a:ea typeface="+mn-ea"/>
                          <a:cs typeface="+mn-cs"/>
                        </a:rPr>
                        <a:t>Dokumentasi sosialisasi SPIP 2016</a:t>
                      </a:r>
                      <a:endParaRPr lang="en-US" sz="105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050" kern="1200" dirty="0" smtClean="0">
                          <a:solidFill>
                            <a:schemeClr val="dk1"/>
                          </a:solidFill>
                          <a:effectLst/>
                          <a:latin typeface="Candara" pitchFamily="34" charset="0"/>
                          <a:ea typeface="+mn-ea"/>
                          <a:cs typeface="+mn-cs"/>
                        </a:rPr>
                        <a:t>Laporan Penerapan SPIP 2015</a:t>
                      </a:r>
                      <a:endParaRPr lang="en-US" sz="1050" kern="1200" dirty="0" smtClean="0">
                        <a:solidFill>
                          <a:schemeClr val="dk1"/>
                        </a:solidFill>
                        <a:effectLst/>
                        <a:latin typeface="Candara" pitchFamily="34" charset="0"/>
                        <a:ea typeface="+mn-ea"/>
                        <a:cs typeface="+mn-cs"/>
                      </a:endParaRPr>
                    </a:p>
                  </a:txBody>
                  <a:tcPr marT="45741" marB="45741" anchor="ctr"/>
                </a:tc>
              </a:tr>
              <a:tr h="1524000">
                <a:tc>
                  <a:txBody>
                    <a:bodyPr/>
                    <a:lstStyle/>
                    <a:p>
                      <a:pPr marL="0" algn="l" defTabSz="914400" rtl="0" eaLnBrk="1" latinLnBrk="0" hangingPunct="1">
                        <a:lnSpc>
                          <a:spcPct val="80000"/>
                        </a:lnSpc>
                      </a:pPr>
                      <a:r>
                        <a:rPr lang="fi-FI" sz="1050" kern="1200" dirty="0" smtClean="0">
                          <a:solidFill>
                            <a:schemeClr val="dk1"/>
                          </a:solidFill>
                          <a:effectLst/>
                          <a:latin typeface="Candara" pitchFamily="34" charset="0"/>
                          <a:ea typeface="+mn-ea"/>
                          <a:cs typeface="+mn-cs"/>
                        </a:rPr>
                        <a:t>Telah dilakukan pemantauan pengendalian intern</a:t>
                      </a:r>
                      <a:endParaRPr lang="id-ID" sz="1050" kern="1200" dirty="0">
                        <a:solidFill>
                          <a:schemeClr val="dk1"/>
                        </a:solidFill>
                        <a:effectLst/>
                        <a:latin typeface="Candara" pitchFamily="34" charset="0"/>
                        <a:ea typeface="+mn-ea"/>
                        <a:cs typeface="+mn-cs"/>
                      </a:endParaRPr>
                    </a:p>
                  </a:txBody>
                  <a:tcPr marT="45741" marB="45741" anchor="ctr"/>
                </a:tc>
                <a:tc>
                  <a:txBody>
                    <a:bodyPr/>
                    <a:lstStyle/>
                    <a:p>
                      <a:r>
                        <a:rPr lang="it-IT" sz="1050" dirty="0" smtClean="0">
                          <a:latin typeface="Candara" pitchFamily="34" charset="0"/>
                        </a:rPr>
                        <a:t> Sistem pengendalian intern dimonitoring dan evaluasi </a:t>
                      </a:r>
                      <a:r>
                        <a:rPr lang="it-IT" sz="1050" dirty="0" smtClean="0">
                          <a:solidFill>
                            <a:srgbClr val="FF0000"/>
                          </a:solidFill>
                          <a:latin typeface="Candara" pitchFamily="34" charset="0"/>
                        </a:rPr>
                        <a:t>secara berkala </a:t>
                      </a:r>
                      <a:r>
                        <a:rPr lang="id-ID" sz="1050" dirty="0" smtClean="0">
                          <a:solidFill>
                            <a:srgbClr val="FF0000"/>
                          </a:solidFill>
                          <a:latin typeface="Candara" pitchFamily="34" charset="0"/>
                        </a:rPr>
                        <a:t> </a:t>
                      </a:r>
                      <a:r>
                        <a:rPr lang="id-ID" sz="1050" dirty="0" smtClean="0">
                          <a:solidFill>
                            <a:schemeClr val="tx1"/>
                          </a:solidFill>
                          <a:latin typeface="Candara" pitchFamily="34" charset="0"/>
                        </a:rPr>
                        <a:t>(A)</a:t>
                      </a:r>
                      <a:endParaRPr lang="id-ID" sz="1050" dirty="0">
                        <a:solidFill>
                          <a:schemeClr val="tx1"/>
                        </a:solidFill>
                        <a:latin typeface="Candara" pitchFamily="34" charset="0"/>
                      </a:endParaRPr>
                    </a:p>
                  </a:txBody>
                  <a:tcPr marT="45741" marB="4574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dirty="0" smtClean="0">
                          <a:latin typeface="Candara" pitchFamily="34" charset="0"/>
                        </a:rPr>
                        <a:t> Sistem pengendalian intern dimonitoring dan evaluasi </a:t>
                      </a:r>
                      <a:r>
                        <a:rPr lang="id-ID" sz="1050" dirty="0" smtClean="0">
                          <a:solidFill>
                            <a:srgbClr val="FF0000"/>
                          </a:solidFill>
                          <a:latin typeface="Candara" pitchFamily="34" charset="0"/>
                        </a:rPr>
                        <a:t>tidak secara berkala</a:t>
                      </a:r>
                      <a:r>
                        <a:rPr lang="id-ID" sz="1050" dirty="0" smtClean="0">
                          <a:latin typeface="Candara" pitchFamily="34" charset="0"/>
                        </a:rPr>
                        <a:t> (B)</a:t>
                      </a:r>
                    </a:p>
                  </a:txBody>
                  <a:tcPr marT="45741" marB="4574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050" dirty="0" smtClean="0">
                          <a:latin typeface="Candara" pitchFamily="34" charset="0"/>
                        </a:rPr>
                        <a:t>Sistem pengendalian intern dimonitoring dan evaluasi </a:t>
                      </a:r>
                      <a:r>
                        <a:rPr lang="it-IT" sz="1050" dirty="0" smtClean="0">
                          <a:solidFill>
                            <a:srgbClr val="FF0000"/>
                          </a:solidFill>
                          <a:latin typeface="Candara" pitchFamily="34" charset="0"/>
                        </a:rPr>
                        <a:t>secara berkala </a:t>
                      </a:r>
                      <a:endParaRPr lang="id-ID" sz="1050" dirty="0" smtClean="0">
                        <a:latin typeface="Candara" pitchFamily="34" charset="0"/>
                      </a:endParaRPr>
                    </a:p>
                  </a:txBody>
                  <a:tcPr marT="45741" marB="45741" anchor="ctr"/>
                </a:tc>
                <a:tc>
                  <a:txBody>
                    <a:bodyPr/>
                    <a:lstStyle/>
                    <a:p>
                      <a:pPr marL="228600" lvl="0" indent="-228600">
                        <a:buFont typeface="+mj-lt"/>
                        <a:buAutoNum type="arabicPeriod"/>
                      </a:pPr>
                      <a:r>
                        <a:rPr lang="id-ID" sz="1050" kern="1200" dirty="0" smtClean="0">
                          <a:solidFill>
                            <a:schemeClr val="dk1"/>
                          </a:solidFill>
                          <a:effectLst/>
                          <a:latin typeface="Candara" pitchFamily="34" charset="0"/>
                          <a:ea typeface="+mn-ea"/>
                          <a:cs typeface="+mn-cs"/>
                        </a:rPr>
                        <a:t>Laporan Monev Penerapan SPIP 2014</a:t>
                      </a:r>
                      <a:endParaRPr lang="en-US" sz="105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050" kern="1200" dirty="0" smtClean="0">
                          <a:solidFill>
                            <a:schemeClr val="dk1"/>
                          </a:solidFill>
                          <a:effectLst/>
                          <a:latin typeface="Candara" pitchFamily="34" charset="0"/>
                          <a:ea typeface="+mn-ea"/>
                          <a:cs typeface="+mn-cs"/>
                        </a:rPr>
                        <a:t>Laporan Monev Penerapan SPIP 2015</a:t>
                      </a:r>
                      <a:endParaRPr lang="en-US" sz="1050" kern="1200" dirty="0" smtClean="0">
                        <a:solidFill>
                          <a:schemeClr val="dk1"/>
                        </a:solidFill>
                        <a:effectLst/>
                        <a:latin typeface="Candara" pitchFamily="34" charset="0"/>
                        <a:ea typeface="+mn-ea"/>
                        <a:cs typeface="+mn-cs"/>
                      </a:endParaRPr>
                    </a:p>
                    <a:p>
                      <a:pPr marL="228600" indent="-228600">
                        <a:buFont typeface="+mj-lt"/>
                        <a:buAutoNum type="arabicPeriod"/>
                      </a:pPr>
                      <a:r>
                        <a:rPr lang="id-ID" sz="1050" kern="1200" dirty="0" smtClean="0">
                          <a:solidFill>
                            <a:schemeClr val="dk1"/>
                          </a:solidFill>
                          <a:effectLst/>
                          <a:latin typeface="Candara" pitchFamily="34" charset="0"/>
                          <a:ea typeface="+mn-ea"/>
                          <a:cs typeface="+mn-cs"/>
                        </a:rPr>
                        <a:t>Laporan Hasil TL Rekomendasi Hasil Pengawasan</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id-ID" sz="1050" dirty="0" smtClean="0">
                          <a:latin typeface="Candara" pitchFamily="34" charset="0"/>
                        </a:rPr>
                        <a:t>Laporan Akhir Pengawasan IBAU </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id-ID" sz="1050" dirty="0" smtClean="0">
                          <a:latin typeface="Candara" pitchFamily="34" charset="0"/>
                        </a:rPr>
                        <a:t>Laporan Akhir Pengawasan IBKK</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id-ID" sz="1050" kern="1200" dirty="0" smtClean="0">
                          <a:solidFill>
                            <a:schemeClr val="dk1"/>
                          </a:solidFill>
                          <a:effectLst/>
                          <a:latin typeface="Candara" pitchFamily="34" charset="0"/>
                          <a:ea typeface="+mn-ea"/>
                          <a:cs typeface="+mn-cs"/>
                        </a:rPr>
                        <a:t>Road Map SPIP</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id-ID" sz="1050" kern="1200" dirty="0" smtClean="0">
                          <a:solidFill>
                            <a:schemeClr val="dk1"/>
                          </a:solidFill>
                          <a:effectLst/>
                          <a:latin typeface="Candara" pitchFamily="34" charset="0"/>
                          <a:ea typeface="+mn-ea"/>
                          <a:cs typeface="+mn-cs"/>
                        </a:rPr>
                        <a:t>Laporan Ikhtisar Pengawasan IBAU</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id-ID" sz="1050" kern="1200" smtClean="0">
                          <a:solidFill>
                            <a:schemeClr val="dk1"/>
                          </a:solidFill>
                          <a:effectLst/>
                          <a:latin typeface="Candara" pitchFamily="34" charset="0"/>
                          <a:ea typeface="+mn-ea"/>
                          <a:cs typeface="+mn-cs"/>
                        </a:rPr>
                        <a:t>Laporan Ikhtisar Pengawasan IBAU</a:t>
                      </a:r>
                      <a:endParaRPr lang="en-US" sz="1050" dirty="0" smtClean="0">
                        <a:latin typeface="Candara" pitchFamily="34" charset="0"/>
                      </a:endParaRPr>
                    </a:p>
                  </a:txBody>
                  <a:tcPr marT="45741" marB="45741" anchor="ctr"/>
                </a:tc>
              </a:tr>
              <a:tr h="313154">
                <a:tc gridSpan="5">
                  <a:txBody>
                    <a:bodyPr/>
                    <a:lstStyle/>
                    <a:p>
                      <a:pPr marL="0" algn="l" defTabSz="914400" rtl="0" eaLnBrk="1" latinLnBrk="0" hangingPunct="1">
                        <a:lnSpc>
                          <a:spcPct val="80000"/>
                        </a:lnSpc>
                      </a:pPr>
                      <a:r>
                        <a:rPr lang="id-ID" sz="1100" b="1" kern="1200" dirty="0" smtClean="0">
                          <a:solidFill>
                            <a:schemeClr val="dk1"/>
                          </a:solidFill>
                          <a:effectLst/>
                          <a:latin typeface="Candara" pitchFamily="34" charset="0"/>
                          <a:ea typeface="+mn-ea"/>
                          <a:cs typeface="+mn-cs"/>
                        </a:rPr>
                        <a:t>Pengaduan Masyarakat</a:t>
                      </a:r>
                      <a:r>
                        <a:rPr lang="id-ID" sz="1100" b="1" kern="1200" baseline="0" dirty="0" smtClean="0">
                          <a:solidFill>
                            <a:schemeClr val="dk1"/>
                          </a:solidFill>
                          <a:effectLst/>
                          <a:latin typeface="Candara" pitchFamily="34" charset="0"/>
                          <a:ea typeface="+mn-ea"/>
                          <a:cs typeface="+mn-cs"/>
                        </a:rPr>
                        <a:t> (2)</a:t>
                      </a:r>
                      <a:endParaRPr lang="id-ID" sz="1100" b="1" kern="1200" dirty="0">
                        <a:solidFill>
                          <a:schemeClr val="dk1"/>
                        </a:solidFill>
                        <a:effectLst/>
                        <a:latin typeface="Candara" pitchFamily="34" charset="0"/>
                        <a:ea typeface="+mn-ea"/>
                        <a:cs typeface="+mn-cs"/>
                      </a:endParaRPr>
                    </a:p>
                  </a:txBody>
                  <a:tcPr marT="45741" marB="45741" anchor="ctr"/>
                </a:tc>
                <a:tc hMerge="1">
                  <a:txBody>
                    <a:bodyPr/>
                    <a:lstStyle/>
                    <a:p>
                      <a:endParaRPr lang="id-ID" sz="1100" dirty="0">
                        <a:solidFill>
                          <a:schemeClr val="tx1"/>
                        </a:solidFill>
                        <a:latin typeface="Candara" pitchFamily="34" charset="0"/>
                      </a:endParaRPr>
                    </a:p>
                  </a:txBody>
                  <a:tcPr marT="45741" marB="45741"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100" dirty="0" smtClean="0">
                        <a:latin typeface="Candara" pitchFamily="34" charset="0"/>
                      </a:endParaRPr>
                    </a:p>
                  </a:txBody>
                  <a:tcPr marT="45741" marB="45741" anchor="ctr"/>
                </a:tc>
                <a:tc hMerge="1">
                  <a:txBody>
                    <a:bodyPr/>
                    <a:lstStyle/>
                    <a:p>
                      <a:endParaRPr lang="id-ID"/>
                    </a:p>
                  </a:txBody>
                  <a:tcPr/>
                </a:tc>
                <a:tc hMerge="1">
                  <a:txBody>
                    <a:bodyPr/>
                    <a:lstStyle/>
                    <a:p>
                      <a:endParaRPr lang="id-ID"/>
                    </a:p>
                  </a:txBody>
                  <a:tcPr/>
                </a:tc>
              </a:tr>
              <a:tr h="997450">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050" kern="1200" dirty="0" smtClean="0">
                          <a:solidFill>
                            <a:schemeClr val="dk1"/>
                          </a:solidFill>
                          <a:effectLst/>
                          <a:latin typeface="Candara" pitchFamily="34" charset="0"/>
                          <a:ea typeface="+mn-ea"/>
                          <a:cs typeface="+mn-cs"/>
                        </a:rPr>
                        <a:t>Penanganan pengaduan masyarakat telah diimplementasikan</a:t>
                      </a:r>
                    </a:p>
                  </a:txBody>
                  <a:tcPr marT="45741" marB="4574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dirty="0" smtClean="0">
                          <a:solidFill>
                            <a:srgbClr val="FF0000"/>
                          </a:solidFill>
                          <a:latin typeface="Candara" pitchFamily="34" charset="0"/>
                        </a:rPr>
                        <a:t>Seluruh unit organisasi </a:t>
                      </a:r>
                      <a:r>
                        <a:rPr lang="id-ID" sz="1050" dirty="0" smtClean="0">
                          <a:latin typeface="Candara" pitchFamily="34" charset="0"/>
                        </a:rPr>
                        <a:t>mengimplementasikan penanganan pengaduan masyarakat (A)</a:t>
                      </a:r>
                    </a:p>
                  </a:txBody>
                  <a:tcPr marT="45741" marB="4574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dirty="0" smtClean="0">
                          <a:solidFill>
                            <a:srgbClr val="FF0000"/>
                          </a:solidFill>
                          <a:latin typeface="Candara" pitchFamily="34" charset="0"/>
                        </a:rPr>
                        <a:t>Sebagian besar unit organisasi </a:t>
                      </a:r>
                      <a:r>
                        <a:rPr lang="id-ID" sz="1050" dirty="0" smtClean="0">
                          <a:latin typeface="Candara" pitchFamily="34" charset="0"/>
                        </a:rPr>
                        <a:t>mengimplementasikan penanganan pengaduan masyarakat (B)</a:t>
                      </a:r>
                    </a:p>
                  </a:txBody>
                  <a:tcPr marT="45741" marB="4574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dirty="0" smtClean="0">
                          <a:solidFill>
                            <a:srgbClr val="FF0000"/>
                          </a:solidFill>
                          <a:latin typeface="Candara" pitchFamily="34" charset="0"/>
                        </a:rPr>
                        <a:t>Seluruh unit organisasi </a:t>
                      </a:r>
                      <a:r>
                        <a:rPr lang="id-ID" sz="1050" dirty="0" smtClean="0">
                          <a:latin typeface="Candara" pitchFamily="34" charset="0"/>
                        </a:rPr>
                        <a:t>mengimplementasikan penanganan pengaduan masyarakat </a:t>
                      </a:r>
                    </a:p>
                  </a:txBody>
                  <a:tcPr marT="45741" marB="45741" anchor="ctr"/>
                </a:tc>
                <a:tc>
                  <a:txBody>
                    <a:bodyPr/>
                    <a:lstStyle/>
                    <a:p>
                      <a:pPr marL="228600" lvl="0" indent="-228600">
                        <a:buFont typeface="+mj-lt"/>
                        <a:buAutoNum type="arabicPeriod"/>
                      </a:pPr>
                      <a:r>
                        <a:rPr lang="id-ID" sz="1050" kern="1200" dirty="0" smtClean="0">
                          <a:solidFill>
                            <a:schemeClr val="tx1"/>
                          </a:solidFill>
                          <a:effectLst/>
                          <a:latin typeface="Candara" pitchFamily="34" charset="0"/>
                          <a:ea typeface="+mn-ea"/>
                          <a:cs typeface="+mn-cs"/>
                        </a:rPr>
                        <a:t>S</a:t>
                      </a:r>
                      <a:r>
                        <a:rPr lang="en-US" sz="1050" kern="1200" dirty="0" smtClean="0">
                          <a:solidFill>
                            <a:schemeClr val="tx1"/>
                          </a:solidFill>
                          <a:effectLst/>
                          <a:latin typeface="Candara" pitchFamily="34" charset="0"/>
                          <a:ea typeface="+mn-ea"/>
                          <a:cs typeface="+mn-cs"/>
                        </a:rPr>
                        <a:t>OP</a:t>
                      </a:r>
                      <a:r>
                        <a:rPr lang="en-US" sz="1050" kern="1200" baseline="0" dirty="0" smtClean="0">
                          <a:solidFill>
                            <a:schemeClr val="tx1"/>
                          </a:solidFill>
                          <a:effectLst/>
                          <a:latin typeface="Candara" pitchFamily="34" charset="0"/>
                          <a:ea typeface="+mn-ea"/>
                          <a:cs typeface="+mn-cs"/>
                        </a:rPr>
                        <a:t> </a:t>
                      </a:r>
                      <a:r>
                        <a:rPr lang="en-US" sz="1050" kern="1200" baseline="0" dirty="0" err="1" smtClean="0">
                          <a:solidFill>
                            <a:schemeClr val="tx1"/>
                          </a:solidFill>
                          <a:effectLst/>
                          <a:latin typeface="Candara" pitchFamily="34" charset="0"/>
                          <a:ea typeface="+mn-ea"/>
                          <a:cs typeface="+mn-cs"/>
                        </a:rPr>
                        <a:t>Penanganan</a:t>
                      </a:r>
                      <a:r>
                        <a:rPr lang="en-US" sz="1050" kern="1200" baseline="0" dirty="0" smtClean="0">
                          <a:solidFill>
                            <a:schemeClr val="tx1"/>
                          </a:solidFill>
                          <a:effectLst/>
                          <a:latin typeface="Candara" pitchFamily="34" charset="0"/>
                          <a:ea typeface="+mn-ea"/>
                          <a:cs typeface="+mn-cs"/>
                        </a:rPr>
                        <a:t> </a:t>
                      </a:r>
                      <a:r>
                        <a:rPr lang="en-US" sz="1050" kern="1200" baseline="0" dirty="0" err="1" smtClean="0">
                          <a:solidFill>
                            <a:schemeClr val="tx1"/>
                          </a:solidFill>
                          <a:effectLst/>
                          <a:latin typeface="Candara" pitchFamily="34" charset="0"/>
                          <a:ea typeface="+mn-ea"/>
                          <a:cs typeface="+mn-cs"/>
                        </a:rPr>
                        <a:t>Pengaduan</a:t>
                      </a:r>
                      <a:r>
                        <a:rPr lang="en-US" sz="1050" kern="1200" baseline="0" dirty="0" smtClean="0">
                          <a:solidFill>
                            <a:schemeClr val="tx1"/>
                          </a:solidFill>
                          <a:effectLst/>
                          <a:latin typeface="Candara" pitchFamily="34" charset="0"/>
                          <a:ea typeface="+mn-ea"/>
                          <a:cs typeface="+mn-cs"/>
                        </a:rPr>
                        <a:t> </a:t>
                      </a:r>
                      <a:r>
                        <a:rPr lang="en-US" sz="1050" kern="1200" baseline="0" dirty="0" err="1" smtClean="0">
                          <a:solidFill>
                            <a:schemeClr val="tx1"/>
                          </a:solidFill>
                          <a:effectLst/>
                          <a:latin typeface="Candara" pitchFamily="34" charset="0"/>
                          <a:ea typeface="+mn-ea"/>
                          <a:cs typeface="+mn-cs"/>
                        </a:rPr>
                        <a:t>Masyarakat</a:t>
                      </a:r>
                      <a:endParaRPr lang="en-US" sz="1050" kern="1200" dirty="0" smtClean="0">
                        <a:solidFill>
                          <a:schemeClr val="tx1"/>
                        </a:solidFill>
                        <a:effectLst/>
                        <a:latin typeface="Candara" pitchFamily="34" charset="0"/>
                        <a:ea typeface="+mn-ea"/>
                        <a:cs typeface="+mn-cs"/>
                      </a:endParaRPr>
                    </a:p>
                    <a:p>
                      <a:pPr marL="228600" lvl="0" indent="-228600">
                        <a:buFont typeface="+mj-lt"/>
                        <a:buAutoNum type="arabicPeriod"/>
                      </a:pPr>
                      <a:r>
                        <a:rPr lang="en-US" sz="1050" kern="1200" dirty="0" err="1" smtClean="0">
                          <a:solidFill>
                            <a:schemeClr val="tx1"/>
                          </a:solidFill>
                          <a:effectLst/>
                          <a:latin typeface="Candara" pitchFamily="34" charset="0"/>
                          <a:ea typeface="+mn-ea"/>
                          <a:cs typeface="+mn-cs"/>
                        </a:rPr>
                        <a:t>Rekapitulasi</a:t>
                      </a:r>
                      <a:r>
                        <a:rPr lang="en-US" sz="1050" kern="1200" dirty="0" smtClean="0">
                          <a:solidFill>
                            <a:schemeClr val="tx1"/>
                          </a:solidFill>
                          <a:effectLst/>
                          <a:latin typeface="Candara" pitchFamily="34" charset="0"/>
                          <a:ea typeface="+mn-ea"/>
                          <a:cs typeface="+mn-cs"/>
                        </a:rPr>
                        <a:t> </a:t>
                      </a:r>
                      <a:r>
                        <a:rPr lang="en-US" sz="1050" kern="1200" baseline="0" dirty="0" smtClean="0">
                          <a:solidFill>
                            <a:schemeClr val="tx1"/>
                          </a:solidFill>
                          <a:effectLst/>
                          <a:latin typeface="Candara" pitchFamily="34" charset="0"/>
                          <a:ea typeface="+mn-ea"/>
                          <a:cs typeface="+mn-cs"/>
                        </a:rPr>
                        <a:t> </a:t>
                      </a:r>
                      <a:r>
                        <a:rPr lang="en-US" sz="1050" kern="1200" baseline="0" dirty="0" err="1" smtClean="0">
                          <a:solidFill>
                            <a:schemeClr val="tx1"/>
                          </a:solidFill>
                          <a:effectLst/>
                          <a:latin typeface="Candara" pitchFamily="34" charset="0"/>
                          <a:ea typeface="+mn-ea"/>
                          <a:cs typeface="+mn-cs"/>
                        </a:rPr>
                        <a:t>Penanganan</a:t>
                      </a:r>
                      <a:r>
                        <a:rPr lang="en-US" sz="1050" kern="1200" baseline="0" dirty="0" smtClean="0">
                          <a:solidFill>
                            <a:schemeClr val="tx1"/>
                          </a:solidFill>
                          <a:effectLst/>
                          <a:latin typeface="Candara" pitchFamily="34" charset="0"/>
                          <a:ea typeface="+mn-ea"/>
                          <a:cs typeface="+mn-cs"/>
                        </a:rPr>
                        <a:t> </a:t>
                      </a:r>
                      <a:r>
                        <a:rPr lang="en-US" sz="1050" kern="1200" baseline="0" dirty="0" err="1" smtClean="0">
                          <a:solidFill>
                            <a:schemeClr val="tx1"/>
                          </a:solidFill>
                          <a:effectLst/>
                          <a:latin typeface="Candara" pitchFamily="34" charset="0"/>
                          <a:ea typeface="+mn-ea"/>
                          <a:cs typeface="+mn-cs"/>
                        </a:rPr>
                        <a:t>Pengaduan</a:t>
                      </a:r>
                      <a:r>
                        <a:rPr lang="en-US" sz="1050" kern="1200" baseline="0" dirty="0" smtClean="0">
                          <a:solidFill>
                            <a:schemeClr val="tx1"/>
                          </a:solidFill>
                          <a:effectLst/>
                          <a:latin typeface="Candara" pitchFamily="34" charset="0"/>
                          <a:ea typeface="+mn-ea"/>
                          <a:cs typeface="+mn-cs"/>
                        </a:rPr>
                        <a:t> </a:t>
                      </a:r>
                      <a:r>
                        <a:rPr lang="en-US" sz="1050" kern="1200" baseline="0" dirty="0" err="1" smtClean="0">
                          <a:solidFill>
                            <a:schemeClr val="tx1"/>
                          </a:solidFill>
                          <a:effectLst/>
                          <a:latin typeface="Candara" pitchFamily="34" charset="0"/>
                          <a:ea typeface="+mn-ea"/>
                          <a:cs typeface="+mn-cs"/>
                        </a:rPr>
                        <a:t>Masyarakat</a:t>
                      </a:r>
                      <a:endParaRPr lang="id-ID" sz="1050" kern="1200" dirty="0" smtClean="0">
                        <a:solidFill>
                          <a:schemeClr val="tx1"/>
                        </a:solidFill>
                        <a:effectLst/>
                        <a:latin typeface="Candara" pitchFamily="34" charset="0"/>
                        <a:ea typeface="+mn-ea"/>
                        <a:cs typeface="+mn-cs"/>
                      </a:endParaRPr>
                    </a:p>
                  </a:txBody>
                  <a:tcPr marT="45741" marB="45741" anchor="ctr"/>
                </a:tc>
              </a:tr>
            </a:tbl>
          </a:graphicData>
        </a:graphic>
      </p:graphicFrame>
      <p:sp>
        <p:nvSpPr>
          <p:cNvPr id="6" name="Rounded Rectangle 5"/>
          <p:cNvSpPr/>
          <p:nvPr/>
        </p:nvSpPr>
        <p:spPr>
          <a:xfrm>
            <a:off x="8333096" y="644856"/>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2/6</a:t>
            </a:r>
            <a:endParaRPr lang="id-ID" sz="1600" dirty="0">
              <a:solidFill>
                <a:schemeClr val="tx1"/>
              </a:solidFill>
            </a:endParaRPr>
          </a:p>
        </p:txBody>
      </p:sp>
    </p:spTree>
    <p:extLst>
      <p:ext uri="{BB962C8B-B14F-4D97-AF65-F5344CB8AC3E}">
        <p14:creationId xmlns:p14="http://schemas.microsoft.com/office/powerpoint/2010/main" val="2862040810"/>
      </p:ext>
    </p:extLst>
  </p:cSld>
  <p:clrMapOvr>
    <a:masterClrMapping/>
  </p:clrMapOvr>
  <p:transition>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90600" y="381000"/>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PENGUATAN PENGAWASAN</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756344848"/>
              </p:ext>
            </p:extLst>
          </p:nvPr>
        </p:nvGraphicFramePr>
        <p:xfrm>
          <a:off x="76200" y="1164608"/>
          <a:ext cx="8991600" cy="5654040"/>
        </p:xfrm>
        <a:graphic>
          <a:graphicData uri="http://schemas.openxmlformats.org/drawingml/2006/table">
            <a:tbl>
              <a:tblPr firstRow="1" bandRow="1">
                <a:tableStyleId>{6E25E649-3F16-4E02-A733-19D2CDBF48F0}</a:tableStyleId>
              </a:tblPr>
              <a:tblGrid>
                <a:gridCol w="1396342"/>
                <a:gridCol w="1649776"/>
                <a:gridCol w="2062220"/>
                <a:gridCol w="1732265"/>
                <a:gridCol w="2150997"/>
              </a:tblGrid>
              <a:tr h="611051">
                <a:tc>
                  <a:txBody>
                    <a:bodyPr/>
                    <a:lstStyle/>
                    <a:p>
                      <a:pPr algn="ctr"/>
                      <a:r>
                        <a:rPr lang="id-ID" sz="1100" dirty="0" smtClean="0">
                          <a:latin typeface="Candara" pitchFamily="34" charset="0"/>
                        </a:rPr>
                        <a:t>Area Perubahan</a:t>
                      </a:r>
                      <a:endParaRPr lang="id-ID" sz="1100" dirty="0">
                        <a:latin typeface="Candara" pitchFamily="34" charset="0"/>
                      </a:endParaRPr>
                    </a:p>
                  </a:txBody>
                  <a:tcPr marT="45741" marB="45741" anchor="ctr"/>
                </a:tc>
                <a:tc>
                  <a:txBody>
                    <a:bodyPr/>
                    <a:lstStyle/>
                    <a:p>
                      <a:pPr algn="ctr"/>
                      <a:r>
                        <a:rPr lang="id-ID" sz="1100" dirty="0" smtClean="0">
                          <a:latin typeface="Candara" pitchFamily="34" charset="0"/>
                        </a:rPr>
                        <a:t>Hasil Self Assessment</a:t>
                      </a:r>
                    </a:p>
                    <a:p>
                      <a:pPr algn="ctr"/>
                      <a:r>
                        <a:rPr lang="id-ID" sz="1100" dirty="0" smtClean="0">
                          <a:latin typeface="Candara" pitchFamily="34" charset="0"/>
                        </a:rPr>
                        <a:t>2016</a:t>
                      </a:r>
                      <a:endParaRPr lang="id-ID" sz="1100" dirty="0">
                        <a:latin typeface="Candara" pitchFamily="34" charset="0"/>
                      </a:endParaRPr>
                    </a:p>
                  </a:txBody>
                  <a:tcPr marT="45741" marB="4574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Hasil Penilaian</a:t>
                      </a:r>
                      <a:r>
                        <a:rPr lang="id-ID" sz="110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100" baseline="0" dirty="0" smtClean="0">
                          <a:latin typeface="Candara" pitchFamily="34" charset="0"/>
                        </a:rPr>
                        <a:t>Tim Menpan </a:t>
                      </a:r>
                      <a:r>
                        <a:rPr lang="id-ID" sz="1100" dirty="0" smtClean="0">
                          <a:latin typeface="Candara" pitchFamily="34" charset="0"/>
                        </a:rPr>
                        <a:t>2015</a:t>
                      </a:r>
                      <a:endParaRPr lang="id-ID" sz="1100" dirty="0">
                        <a:latin typeface="Candara" pitchFamily="34" charset="0"/>
                      </a:endParaRPr>
                    </a:p>
                  </a:txBody>
                  <a:tcPr marT="45741" marB="45741" anchor="ctr"/>
                </a:tc>
                <a:tc>
                  <a:txBody>
                    <a:bodyPr/>
                    <a:lstStyle/>
                    <a:p>
                      <a:pPr algn="ctr"/>
                      <a:r>
                        <a:rPr lang="id-ID" sz="1100" dirty="0" smtClean="0">
                          <a:latin typeface="Candara" pitchFamily="34" charset="0"/>
                        </a:rPr>
                        <a:t>Gap Penilaian</a:t>
                      </a:r>
                      <a:endParaRPr lang="id-ID" sz="1100" dirty="0">
                        <a:latin typeface="Candara" pitchFamily="34" charset="0"/>
                      </a:endParaRPr>
                    </a:p>
                  </a:txBody>
                  <a:tcPr marT="45741" marB="45741" anchor="ctr"/>
                </a:tc>
                <a:tc>
                  <a:txBody>
                    <a:bodyPr/>
                    <a:lstStyle/>
                    <a:p>
                      <a:pPr algn="ctr"/>
                      <a:r>
                        <a:rPr lang="id-ID" sz="1100" dirty="0" smtClean="0">
                          <a:latin typeface="Candara" pitchFamily="34" charset="0"/>
                        </a:rPr>
                        <a:t>Dokumen yang</a:t>
                      </a:r>
                      <a:r>
                        <a:rPr lang="id-ID" sz="1100" baseline="0" dirty="0" smtClean="0">
                          <a:latin typeface="Candara" pitchFamily="34" charset="0"/>
                        </a:rPr>
                        <a:t> sudah disubmit</a:t>
                      </a:r>
                      <a:endParaRPr lang="id-ID" sz="1100" dirty="0">
                        <a:latin typeface="Candara" pitchFamily="34" charset="0"/>
                      </a:endParaRPr>
                    </a:p>
                  </a:txBody>
                  <a:tcPr marT="45741" marB="45741" anchor="ctr"/>
                </a:tc>
              </a:tr>
              <a:tr h="334652">
                <a:tc gridSpan="5">
                  <a:txBody>
                    <a:bodyPr/>
                    <a:lstStyle/>
                    <a:p>
                      <a:pPr marL="0" algn="l" defTabSz="914400" rtl="0" eaLnBrk="1" latinLnBrk="0" hangingPunct="1">
                        <a:lnSpc>
                          <a:spcPct val="80000"/>
                        </a:lnSpc>
                      </a:pPr>
                      <a:r>
                        <a:rPr lang="id-ID" sz="1200" b="1" kern="1200" dirty="0" smtClean="0">
                          <a:solidFill>
                            <a:schemeClr val="dk1"/>
                          </a:solidFill>
                          <a:effectLst/>
                          <a:latin typeface="Candara" pitchFamily="34" charset="0"/>
                          <a:ea typeface="+mn-ea"/>
                          <a:cs typeface="+mn-cs"/>
                        </a:rPr>
                        <a:t>Pengaduan Masyarakat (2)</a:t>
                      </a:r>
                      <a:endParaRPr lang="id-ID" sz="1200" b="1" kern="1200" dirty="0">
                        <a:solidFill>
                          <a:schemeClr val="dk1"/>
                        </a:solidFill>
                        <a:effectLst/>
                        <a:latin typeface="Candara" pitchFamily="34" charset="0"/>
                        <a:ea typeface="+mn-ea"/>
                        <a:cs typeface="+mn-cs"/>
                      </a:endParaRPr>
                    </a:p>
                  </a:txBody>
                  <a:tcPr marT="45741" marB="45741" anchor="ctr"/>
                </a:tc>
                <a:tc hMerge="1">
                  <a:txBody>
                    <a:bodyPr/>
                    <a:lstStyle/>
                    <a:p>
                      <a:endParaRPr lang="id-ID" sz="900" dirty="0" smtClean="0">
                        <a:latin typeface="Calibri" panose="020F0502020204030204" pitchFamily="34" charset="0"/>
                      </a:endParaRPr>
                    </a:p>
                  </a:txBody>
                  <a:tcPr marT="45726" marB="45726" anchor="ctr"/>
                </a:tc>
                <a:tc hMerge="1">
                  <a:txBody>
                    <a:bodyPr/>
                    <a:lstStyle/>
                    <a:p>
                      <a:endParaRPr lang="id-ID" sz="900" dirty="0">
                        <a:latin typeface="Candara" pitchFamily="34" charset="0"/>
                      </a:endParaRPr>
                    </a:p>
                  </a:txBody>
                  <a:tcPr marT="45726" marB="45726"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900" dirty="0" smtClean="0">
                        <a:latin typeface="Calibri" panose="020F0502020204030204" pitchFamily="34" charset="0"/>
                      </a:endParaRPr>
                    </a:p>
                  </a:txBody>
                  <a:tcPr marT="45726" marB="45726" anchor="ctr"/>
                </a:tc>
                <a:tc hMerge="1">
                  <a:txBody>
                    <a:bodyPr/>
                    <a:lstStyle/>
                    <a:p>
                      <a:endParaRPr lang="id-ID"/>
                    </a:p>
                  </a:txBody>
                  <a:tcPr/>
                </a:tc>
              </a:tr>
              <a:tr h="806897">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Hasil penanganan pengaduan masyarakat telah ditindaklanjuti </a:t>
                      </a:r>
                      <a:endParaRPr lang="id-ID" sz="1100" kern="1200" dirty="0">
                        <a:solidFill>
                          <a:schemeClr val="dk1"/>
                        </a:solidFill>
                        <a:effectLst/>
                        <a:latin typeface="Candara" pitchFamily="34" charset="0"/>
                        <a:ea typeface="+mn-ea"/>
                        <a:cs typeface="+mn-cs"/>
                      </a:endParaRPr>
                    </a:p>
                  </a:txBody>
                  <a:tcPr marT="45741" marB="45741" anchor="ctr"/>
                </a:tc>
                <a:tc>
                  <a:txBody>
                    <a:bodyPr/>
                    <a:lstStyle/>
                    <a:p>
                      <a:r>
                        <a:rPr lang="id-ID" sz="1100" dirty="0" smtClean="0">
                          <a:latin typeface="Candara" pitchFamily="34" charset="0"/>
                        </a:rPr>
                        <a:t> </a:t>
                      </a:r>
                      <a:r>
                        <a:rPr lang="id-ID" sz="1100" dirty="0" smtClean="0">
                          <a:solidFill>
                            <a:srgbClr val="FF0000"/>
                          </a:solidFill>
                          <a:latin typeface="Candara" pitchFamily="34" charset="0"/>
                        </a:rPr>
                        <a:t>Seluruh hasil </a:t>
                      </a:r>
                      <a:r>
                        <a:rPr lang="id-ID" sz="1100" dirty="0" smtClean="0">
                          <a:latin typeface="Candara" pitchFamily="34" charset="0"/>
                        </a:rPr>
                        <a:t>penanganan pengaduan masyarakat ditindaklanjuti (A)</a:t>
                      </a:r>
                    </a:p>
                  </a:txBody>
                  <a:tcPr marT="45741" marB="45741" anchor="ctr"/>
                </a:tc>
                <a:tc>
                  <a:txBody>
                    <a:bodyPr/>
                    <a:lstStyle/>
                    <a:p>
                      <a:r>
                        <a:rPr lang="id-ID" sz="1100" dirty="0" smtClean="0">
                          <a:solidFill>
                            <a:srgbClr val="FF0000"/>
                          </a:solidFill>
                          <a:latin typeface="Candara" pitchFamily="34" charset="0"/>
                        </a:rPr>
                        <a:t>Sebagian besar Hasil </a:t>
                      </a:r>
                      <a:r>
                        <a:rPr lang="id-ID" sz="1100" dirty="0" smtClean="0">
                          <a:latin typeface="Candara" pitchFamily="34" charset="0"/>
                        </a:rPr>
                        <a:t>penanganan pengaduan masyarakat ditindaklanjuti (B)</a:t>
                      </a:r>
                      <a:endParaRPr lang="id-ID" sz="1100" dirty="0">
                        <a:latin typeface="Candara" pitchFamily="34" charset="0"/>
                      </a:endParaRPr>
                    </a:p>
                  </a:txBody>
                  <a:tcPr marT="45741" marB="4574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solidFill>
                            <a:srgbClr val="FF0000"/>
                          </a:solidFill>
                          <a:latin typeface="Candara" pitchFamily="34" charset="0"/>
                        </a:rPr>
                        <a:t>Seluruh hasil </a:t>
                      </a:r>
                      <a:r>
                        <a:rPr lang="id-ID" sz="1100" dirty="0" smtClean="0">
                          <a:latin typeface="Candara" pitchFamily="34" charset="0"/>
                        </a:rPr>
                        <a:t>penanganan pengaduan masyarakat ditindaklanjuti </a:t>
                      </a:r>
                    </a:p>
                  </a:txBody>
                  <a:tcPr marT="45741" marB="45741" anchor="ct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id-ID" sz="1100" kern="1200" dirty="0" smtClean="0">
                          <a:solidFill>
                            <a:schemeClr val="dk1"/>
                          </a:solidFill>
                          <a:effectLst/>
                          <a:latin typeface="Candara" pitchFamily="34" charset="0"/>
                          <a:ea typeface="+mn-ea"/>
                          <a:cs typeface="+mn-cs"/>
                        </a:rPr>
                        <a:t>Laporan Penanganan Pengaduan Masyarakat 2016</a:t>
                      </a:r>
                      <a:endParaRPr lang="en-US" sz="1100" kern="1200" dirty="0" smtClean="0">
                        <a:solidFill>
                          <a:schemeClr val="dk1"/>
                        </a:solidFill>
                        <a:effectLst/>
                        <a:latin typeface="Candara" pitchFamily="34" charset="0"/>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id-ID" sz="1100" kern="1200" dirty="0" smtClean="0">
                          <a:solidFill>
                            <a:schemeClr val="tx1"/>
                          </a:solidFill>
                          <a:effectLst/>
                          <a:latin typeface="Candara" pitchFamily="34" charset="0"/>
                          <a:ea typeface="+mn-ea"/>
                          <a:cs typeface="+mn-cs"/>
                        </a:rPr>
                        <a:t>Laporan Evaluasi Konsultan</a:t>
                      </a:r>
                      <a:endParaRPr lang="en-US" sz="1100" dirty="0" smtClean="0">
                        <a:solidFill>
                          <a:schemeClr val="tx1"/>
                        </a:solidFill>
                        <a:latin typeface="Candara" pitchFamily="34" charset="0"/>
                      </a:endParaRPr>
                    </a:p>
                    <a:p>
                      <a:pPr marL="228600" lvl="0" indent="-228600">
                        <a:buFont typeface="+mj-lt"/>
                        <a:buAutoNum type="arabicPeriod"/>
                      </a:pPr>
                      <a:endParaRPr lang="id-ID" sz="1100" kern="1200" dirty="0">
                        <a:solidFill>
                          <a:schemeClr val="dk1"/>
                        </a:solidFill>
                        <a:effectLst/>
                        <a:latin typeface="Candara" pitchFamily="34" charset="0"/>
                        <a:ea typeface="+mn-ea"/>
                        <a:cs typeface="+mn-cs"/>
                      </a:endParaRPr>
                    </a:p>
                  </a:txBody>
                  <a:tcPr marT="45741" marB="45741" anchor="ctr"/>
                </a:tc>
              </a:tr>
              <a:tr h="979921">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Telah dilakukan evaluasi atas penanganan pengaduan masyarakat</a:t>
                      </a:r>
                      <a:endParaRPr lang="id-ID" sz="1100" kern="1200" dirty="0">
                        <a:solidFill>
                          <a:schemeClr val="dk1"/>
                        </a:solidFill>
                        <a:effectLst/>
                        <a:latin typeface="Candara" pitchFamily="34" charset="0"/>
                        <a:ea typeface="+mn-ea"/>
                        <a:cs typeface="+mn-cs"/>
                      </a:endParaRPr>
                    </a:p>
                  </a:txBody>
                  <a:tcPr marT="45741" marB="45741" anchor="ctr"/>
                </a:tc>
                <a:tc>
                  <a:txBody>
                    <a:bodyPr/>
                    <a:lstStyle/>
                    <a:p>
                      <a:r>
                        <a:rPr lang="id-ID" sz="1100" dirty="0" smtClean="0">
                          <a:latin typeface="Candara" pitchFamily="34" charset="0"/>
                        </a:rPr>
                        <a:t> Penanganan pengaduan masyarakat dimonitoring dan evaluasi</a:t>
                      </a:r>
                      <a:r>
                        <a:rPr lang="id-ID" sz="1100" dirty="0" smtClean="0">
                          <a:solidFill>
                            <a:srgbClr val="FF0000"/>
                          </a:solidFill>
                          <a:latin typeface="Candara" pitchFamily="34" charset="0"/>
                        </a:rPr>
                        <a:t> secara berkala  </a:t>
                      </a:r>
                      <a:r>
                        <a:rPr lang="id-ID" sz="1100" dirty="0" smtClean="0">
                          <a:latin typeface="Candara" pitchFamily="34" charset="0"/>
                        </a:rPr>
                        <a:t>(A)</a:t>
                      </a:r>
                    </a:p>
                  </a:txBody>
                  <a:tcPr marT="45741" marB="45741" anchor="ctr"/>
                </a:tc>
                <a:tc>
                  <a:txBody>
                    <a:bodyPr/>
                    <a:lstStyle/>
                    <a:p>
                      <a:r>
                        <a:rPr lang="id-ID" sz="1100" dirty="0" smtClean="0">
                          <a:latin typeface="Candara" pitchFamily="34" charset="0"/>
                        </a:rPr>
                        <a:t>Penanganan pengaduan masyarakat dimonitoring dan evaluasi </a:t>
                      </a:r>
                      <a:r>
                        <a:rPr lang="id-ID" sz="1100" dirty="0" smtClean="0">
                          <a:solidFill>
                            <a:srgbClr val="FF0000"/>
                          </a:solidFill>
                          <a:latin typeface="Candara" pitchFamily="34" charset="0"/>
                        </a:rPr>
                        <a:t>tidak secara berkala</a:t>
                      </a:r>
                      <a:r>
                        <a:rPr lang="id-ID" sz="1100" dirty="0" smtClean="0">
                          <a:solidFill>
                            <a:schemeClr val="tx1"/>
                          </a:solidFill>
                          <a:latin typeface="Candara" pitchFamily="34" charset="0"/>
                        </a:rPr>
                        <a:t> (B)</a:t>
                      </a:r>
                      <a:endParaRPr lang="id-ID" sz="1100" dirty="0">
                        <a:solidFill>
                          <a:schemeClr val="tx1"/>
                        </a:solidFill>
                        <a:latin typeface="Candara" pitchFamily="34" charset="0"/>
                      </a:endParaRPr>
                    </a:p>
                  </a:txBody>
                  <a:tcPr marT="45741" marB="4574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Penanganan pengaduan masyarakat dimonitoring dan evaluasi</a:t>
                      </a:r>
                      <a:r>
                        <a:rPr lang="id-ID" sz="1100" dirty="0" smtClean="0">
                          <a:solidFill>
                            <a:srgbClr val="FF0000"/>
                          </a:solidFill>
                          <a:latin typeface="Candara" pitchFamily="34" charset="0"/>
                        </a:rPr>
                        <a:t> secara berkala </a:t>
                      </a:r>
                      <a:endParaRPr lang="id-ID" sz="1100" dirty="0" smtClean="0">
                        <a:latin typeface="Candara" pitchFamily="34" charset="0"/>
                      </a:endParaRPr>
                    </a:p>
                  </a:txBody>
                  <a:tcPr marT="45741" marB="45741" anchor="ctr"/>
                </a:tc>
                <a:tc>
                  <a:txBody>
                    <a:bodyPr/>
                    <a:lstStyle/>
                    <a:p>
                      <a:pPr marL="228600" indent="-228600">
                        <a:buAutoNum type="arabicPeriod"/>
                      </a:pPr>
                      <a:r>
                        <a:rPr lang="id-ID" sz="1100" baseline="0" dirty="0" smtClean="0">
                          <a:latin typeface="Candara" pitchFamily="34" charset="0"/>
                        </a:rPr>
                        <a:t>Memo penyampaian kesioner </a:t>
                      </a:r>
                    </a:p>
                    <a:p>
                      <a:pPr marL="228600" indent="-228600">
                        <a:buAutoNum type="arabicPeriod"/>
                      </a:pPr>
                      <a:r>
                        <a:rPr lang="id-ID" sz="1100" baseline="0" dirty="0" smtClean="0">
                          <a:latin typeface="Candara" pitchFamily="34" charset="0"/>
                        </a:rPr>
                        <a:t>Form kuesioner Pengaduan Masyarakat </a:t>
                      </a:r>
                    </a:p>
                    <a:p>
                      <a:pPr marL="228600" lvl="0" indent="-228600">
                        <a:buFont typeface="+mj-lt"/>
                        <a:buAutoNum type="arabicPeriod"/>
                      </a:pPr>
                      <a:r>
                        <a:rPr lang="id-ID" sz="1100" kern="1200" dirty="0" smtClean="0">
                          <a:solidFill>
                            <a:schemeClr val="dk1"/>
                          </a:solidFill>
                          <a:effectLst/>
                          <a:latin typeface="Candara" pitchFamily="34" charset="0"/>
                          <a:ea typeface="+mn-ea"/>
                          <a:cs typeface="+mn-cs"/>
                        </a:rPr>
                        <a:t>Hasil rekap kuesioner</a:t>
                      </a:r>
                      <a:endParaRPr lang="en-US" sz="110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100" kern="1200" dirty="0" smtClean="0">
                          <a:solidFill>
                            <a:schemeClr val="dk1"/>
                          </a:solidFill>
                          <a:effectLst/>
                          <a:latin typeface="Candara" pitchFamily="34" charset="0"/>
                          <a:ea typeface="+mn-ea"/>
                          <a:cs typeface="+mn-cs"/>
                        </a:rPr>
                        <a:t>Laporan Monev Pengaduan Masyarakat Juni 2015</a:t>
                      </a:r>
                      <a:endParaRPr lang="en-US" sz="110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100" kern="1200" dirty="0" smtClean="0">
                          <a:solidFill>
                            <a:schemeClr val="dk1"/>
                          </a:solidFill>
                          <a:effectLst/>
                          <a:latin typeface="Candara" pitchFamily="34" charset="0"/>
                          <a:ea typeface="+mn-ea"/>
                          <a:cs typeface="+mn-cs"/>
                        </a:rPr>
                        <a:t>Laporan Monev Pengaduan Masyarakat Desember 2015</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id-ID" sz="1100" dirty="0" smtClean="0">
                          <a:latin typeface="Candara" pitchFamily="34" charset="0"/>
                        </a:rPr>
                        <a:t>Laporan Monev Pengaduan Masyarakat Juni 2016</a:t>
                      </a:r>
                    </a:p>
                  </a:txBody>
                  <a:tcPr marT="45741" marB="45741" anchor="ctr"/>
                </a:tc>
              </a:tr>
              <a:tr h="289518">
                <a:tc gridSpan="2">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200" b="1" kern="1200" dirty="0" smtClean="0">
                          <a:solidFill>
                            <a:schemeClr val="dk1"/>
                          </a:solidFill>
                          <a:effectLst/>
                          <a:latin typeface="Candara" pitchFamily="34" charset="0"/>
                          <a:ea typeface="+mn-ea"/>
                          <a:cs typeface="+mn-cs"/>
                        </a:rPr>
                        <a:t>Whistle-Blowing System (1,5)</a:t>
                      </a:r>
                    </a:p>
                  </a:txBody>
                  <a:tcPr marT="45741" marB="45741" anchor="ctr"/>
                </a:tc>
                <a:tc hMerge="1">
                  <a:txBody>
                    <a:bodyPr/>
                    <a:lstStyle/>
                    <a:p>
                      <a:endParaRPr lang="id-ID" sz="1100" dirty="0" smtClean="0">
                        <a:latin typeface="Candara" pitchFamily="34" charset="0"/>
                      </a:endParaRPr>
                    </a:p>
                  </a:txBody>
                  <a:tcPr marT="45741" marB="45741" anchor="ctr"/>
                </a:tc>
                <a:tc>
                  <a:txBody>
                    <a:bodyPr/>
                    <a:lstStyle/>
                    <a:p>
                      <a:endParaRPr lang="id-ID" sz="1100" dirty="0">
                        <a:solidFill>
                          <a:schemeClr val="tx1"/>
                        </a:solidFill>
                        <a:latin typeface="Candara" pitchFamily="34" charset="0"/>
                      </a:endParaRPr>
                    </a:p>
                  </a:txBody>
                  <a:tcPr marT="45741" marB="4574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100" dirty="0" smtClean="0">
                        <a:latin typeface="Candara" pitchFamily="34" charset="0"/>
                      </a:endParaRPr>
                    </a:p>
                  </a:txBody>
                  <a:tcPr marT="45741" marB="45741" anchor="ct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id-ID" sz="1100" dirty="0" smtClean="0">
                        <a:latin typeface="Candara" pitchFamily="34" charset="0"/>
                      </a:endParaRPr>
                    </a:p>
                  </a:txBody>
                  <a:tcPr marT="45741" marB="45741" anchor="ctr"/>
                </a:tc>
              </a:tr>
              <a:tr h="838200">
                <a:tc>
                  <a:txBody>
                    <a:bodyPr/>
                    <a:lstStyle/>
                    <a:p>
                      <a:pPr marL="0" algn="l" defTabSz="914400" rtl="0" eaLnBrk="1" latinLnBrk="0" hangingPunct="1"/>
                      <a:r>
                        <a:rPr lang="id-ID" sz="1050" i="0" kern="1200" dirty="0" smtClean="0">
                          <a:solidFill>
                            <a:schemeClr val="dk1"/>
                          </a:solidFill>
                          <a:effectLst/>
                          <a:latin typeface="Candara" pitchFamily="34" charset="0"/>
                          <a:ea typeface="+mn-ea"/>
                          <a:cs typeface="+mn-cs"/>
                        </a:rPr>
                        <a:t>Telah dilakukan evaluasi atas Whistle Blowing System</a:t>
                      </a:r>
                      <a:endParaRPr lang="id-ID" sz="1050" i="0" kern="1200" dirty="0">
                        <a:solidFill>
                          <a:schemeClr val="dk1"/>
                        </a:solidFill>
                        <a:effectLst/>
                        <a:latin typeface="Candara" pitchFamily="34" charset="0"/>
                        <a:ea typeface="+mn-ea"/>
                        <a:cs typeface="+mn-cs"/>
                      </a:endParaRPr>
                    </a:p>
                  </a:txBody>
                  <a:tcPr marL="91446" marR="91446" marT="45729" marB="45729"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i="0" kern="1200" dirty="0" smtClean="0">
                          <a:solidFill>
                            <a:schemeClr val="dk1"/>
                          </a:solidFill>
                          <a:effectLst/>
                          <a:latin typeface="Candara" pitchFamily="34" charset="0"/>
                          <a:ea typeface="+mn-ea"/>
                          <a:cs typeface="+mn-cs"/>
                        </a:rPr>
                        <a:t>Whistle Blowing System dimonitoring dan evaluasi </a:t>
                      </a:r>
                      <a:r>
                        <a:rPr lang="id-ID" sz="1050" b="1" i="0" kern="1200" dirty="0" smtClean="0">
                          <a:solidFill>
                            <a:srgbClr val="FF0000"/>
                          </a:solidFill>
                          <a:effectLst/>
                          <a:latin typeface="Candara" pitchFamily="34" charset="0"/>
                          <a:ea typeface="+mn-ea"/>
                          <a:cs typeface="+mn-cs"/>
                        </a:rPr>
                        <a:t>secara berkala  </a:t>
                      </a:r>
                      <a:r>
                        <a:rPr lang="id-ID" sz="1050" i="0" dirty="0" smtClean="0">
                          <a:solidFill>
                            <a:schemeClr val="tx1"/>
                          </a:solidFill>
                          <a:latin typeface="Candara" pitchFamily="34" charset="0"/>
                          <a:cs typeface="Calibri" pitchFamily="34" charset="0"/>
                        </a:rPr>
                        <a:t> </a:t>
                      </a:r>
                      <a:r>
                        <a:rPr lang="id-ID" sz="1050" b="1" i="0" dirty="0" smtClean="0">
                          <a:solidFill>
                            <a:schemeClr val="tx1"/>
                          </a:solidFill>
                          <a:latin typeface="Candara" pitchFamily="34" charset="0"/>
                          <a:cs typeface="Calibri" pitchFamily="34" charset="0"/>
                        </a:rPr>
                        <a:t>(A)</a:t>
                      </a:r>
                    </a:p>
                  </a:txBody>
                  <a:tcPr marL="91446" marR="91446" marT="45729" marB="45729"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i="0" dirty="0" smtClean="0">
                          <a:solidFill>
                            <a:schemeClr val="tx1"/>
                          </a:solidFill>
                          <a:latin typeface="Candara" pitchFamily="34" charset="0"/>
                          <a:cs typeface="Calibri" pitchFamily="34" charset="0"/>
                        </a:rPr>
                        <a:t>Whistle Blowing System dimonitoring dan evaluasi </a:t>
                      </a:r>
                      <a:r>
                        <a:rPr lang="id-ID" sz="1050" b="0" i="0" dirty="0" smtClean="0">
                          <a:solidFill>
                            <a:srgbClr val="FF0000"/>
                          </a:solidFill>
                          <a:latin typeface="Candara" pitchFamily="34" charset="0"/>
                          <a:cs typeface="Calibri" pitchFamily="34" charset="0"/>
                        </a:rPr>
                        <a:t>tidak secara berkala</a:t>
                      </a:r>
                      <a:r>
                        <a:rPr lang="id-ID" sz="1050" b="0" i="0" dirty="0" smtClean="0">
                          <a:solidFill>
                            <a:schemeClr val="tx1"/>
                          </a:solidFill>
                          <a:latin typeface="Candara" pitchFamily="34" charset="0"/>
                          <a:cs typeface="Calibri" pitchFamily="34" charset="0"/>
                        </a:rPr>
                        <a:t> (B)</a:t>
                      </a:r>
                    </a:p>
                  </a:txBody>
                  <a:tcPr marL="91446" marR="91446" marT="45729" marB="45729"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i="0" kern="1200" dirty="0" smtClean="0">
                          <a:solidFill>
                            <a:schemeClr val="dk1"/>
                          </a:solidFill>
                          <a:effectLst/>
                          <a:latin typeface="Candara" pitchFamily="34" charset="0"/>
                          <a:ea typeface="+mn-ea"/>
                          <a:cs typeface="+mn-cs"/>
                        </a:rPr>
                        <a:t>Whistle Blowing System dimonitoring dan evaluasi </a:t>
                      </a:r>
                      <a:r>
                        <a:rPr lang="id-ID" sz="1050" b="1" i="0" kern="1200" dirty="0" smtClean="0">
                          <a:solidFill>
                            <a:srgbClr val="FF0000"/>
                          </a:solidFill>
                          <a:effectLst/>
                          <a:latin typeface="Candara" pitchFamily="34" charset="0"/>
                          <a:ea typeface="+mn-ea"/>
                          <a:cs typeface="+mn-cs"/>
                        </a:rPr>
                        <a:t>secara berkala </a:t>
                      </a:r>
                      <a:endParaRPr lang="id-ID" sz="1050" b="1" i="0" dirty="0" smtClean="0">
                        <a:solidFill>
                          <a:srgbClr val="FF0000"/>
                        </a:solidFill>
                        <a:latin typeface="Candara" pitchFamily="34" charset="0"/>
                        <a:cs typeface="Calibri" pitchFamily="34" charset="0"/>
                      </a:endParaRPr>
                    </a:p>
                  </a:txBody>
                  <a:tcPr marL="91446" marR="91446" marT="45729" marB="45729" anchor="ctr"/>
                </a:tc>
                <a:tc>
                  <a:txBody>
                    <a:bodyPr/>
                    <a:lstStyle/>
                    <a:p>
                      <a:pPr marL="228600" lvl="0" indent="-228600">
                        <a:buFont typeface="+mj-lt"/>
                        <a:buAutoNum type="arabicPeriod"/>
                      </a:pPr>
                      <a:r>
                        <a:rPr lang="id-ID" sz="1050" i="0" kern="1200" dirty="0" smtClean="0">
                          <a:solidFill>
                            <a:schemeClr val="dk1"/>
                          </a:solidFill>
                          <a:effectLst/>
                          <a:latin typeface="Candara" pitchFamily="34" charset="0"/>
                          <a:ea typeface="+mn-ea"/>
                          <a:cs typeface="+mn-cs"/>
                        </a:rPr>
                        <a:t>Laporan Monev Pelaksanaan WBS September 2015</a:t>
                      </a:r>
                      <a:endParaRPr lang="en-US" sz="1050" i="0" kern="1200" dirty="0" smtClean="0">
                        <a:solidFill>
                          <a:schemeClr val="dk1"/>
                        </a:solidFill>
                        <a:effectLst/>
                        <a:latin typeface="Candara" pitchFamily="34" charset="0"/>
                        <a:ea typeface="+mn-ea"/>
                        <a:cs typeface="+mn-cs"/>
                      </a:endParaRPr>
                    </a:p>
                    <a:p>
                      <a:pPr marL="228600" indent="-228600">
                        <a:buFont typeface="+mj-lt"/>
                        <a:buAutoNum type="arabicPeriod"/>
                      </a:pPr>
                      <a:r>
                        <a:rPr lang="id-ID" sz="1050" i="0" kern="1200" dirty="0" smtClean="0">
                          <a:solidFill>
                            <a:schemeClr val="dk1"/>
                          </a:solidFill>
                          <a:effectLst/>
                          <a:latin typeface="Candara" pitchFamily="34" charset="0"/>
                          <a:ea typeface="+mn-ea"/>
                          <a:cs typeface="+mn-cs"/>
                        </a:rPr>
                        <a:t>Laporan Monev Pelaksanaan WBS April 2016</a:t>
                      </a:r>
                      <a:endParaRPr lang="en-US" sz="1050" i="0" dirty="0">
                        <a:latin typeface="Candara" pitchFamily="34" charset="0"/>
                      </a:endParaRPr>
                    </a:p>
                  </a:txBody>
                  <a:tcPr marL="91446" marR="91446" marT="45729" marB="45729" anchor="ctr"/>
                </a:tc>
              </a:tr>
              <a:tr h="838200">
                <a:tc>
                  <a:txBody>
                    <a:bodyPr/>
                    <a:lstStyle/>
                    <a:p>
                      <a:pPr marL="0" algn="l" defTabSz="914400" rtl="0" eaLnBrk="1" latinLnBrk="0" hangingPunct="1"/>
                      <a:r>
                        <a:rPr lang="id-ID" sz="1100" i="0" kern="1200" dirty="0" smtClean="0">
                          <a:solidFill>
                            <a:schemeClr val="dk1"/>
                          </a:solidFill>
                          <a:effectLst/>
                          <a:latin typeface="Candara" pitchFamily="34" charset="0"/>
                          <a:ea typeface="+mn-ea"/>
                          <a:cs typeface="+mn-cs"/>
                        </a:rPr>
                        <a:t>Hasil evaluasi atas Whistle Blowing System telah ditindaklanjuti </a:t>
                      </a:r>
                      <a:endParaRPr lang="id-ID" sz="1100" i="0" kern="1200" dirty="0">
                        <a:solidFill>
                          <a:schemeClr val="dk1"/>
                        </a:solidFill>
                        <a:effectLst/>
                        <a:latin typeface="Candara" pitchFamily="34" charset="0"/>
                        <a:ea typeface="+mn-ea"/>
                        <a:cs typeface="+mn-cs"/>
                      </a:endParaRPr>
                    </a:p>
                  </a:txBody>
                  <a:tcPr marL="91446" marR="91446" marT="45729" marB="45729"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b="1" i="0" dirty="0" smtClean="0">
                          <a:solidFill>
                            <a:srgbClr val="FF0000"/>
                          </a:solidFill>
                          <a:latin typeface="Candara" pitchFamily="34" charset="0"/>
                          <a:cs typeface="Calibri" pitchFamily="34" charset="0"/>
                        </a:rPr>
                        <a:t>Seluruh Hasil evaluasi  </a:t>
                      </a:r>
                      <a:r>
                        <a:rPr lang="id-ID" sz="1100" i="0" dirty="0" smtClean="0">
                          <a:latin typeface="Candara" pitchFamily="34" charset="0"/>
                          <a:cs typeface="Calibri" pitchFamily="34" charset="0"/>
                        </a:rPr>
                        <a:t>atas Whistle Blowing System telah ditindaklanjuti  </a:t>
                      </a:r>
                      <a:r>
                        <a:rPr lang="id-ID" sz="1100" i="0" dirty="0" smtClean="0">
                          <a:solidFill>
                            <a:schemeClr val="tx1"/>
                          </a:solidFill>
                          <a:latin typeface="Candara" pitchFamily="34" charset="0"/>
                          <a:cs typeface="Calibri" pitchFamily="34" charset="0"/>
                        </a:rPr>
                        <a:t> </a:t>
                      </a:r>
                      <a:r>
                        <a:rPr lang="id-ID" sz="1100" b="1" i="0" dirty="0" smtClean="0">
                          <a:solidFill>
                            <a:schemeClr val="tx1"/>
                          </a:solidFill>
                          <a:latin typeface="Candara" pitchFamily="34" charset="0"/>
                          <a:cs typeface="Calibri" pitchFamily="34" charset="0"/>
                        </a:rPr>
                        <a:t>(A)</a:t>
                      </a:r>
                    </a:p>
                  </a:txBody>
                  <a:tcPr marL="91446" marR="91446" marT="45729" marB="45729"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b="1" i="0" dirty="0" smtClean="0">
                          <a:solidFill>
                            <a:srgbClr val="FF0000"/>
                          </a:solidFill>
                          <a:latin typeface="Candara" pitchFamily="34" charset="0"/>
                          <a:cs typeface="Calibri" pitchFamily="34" charset="0"/>
                        </a:rPr>
                        <a:t> </a:t>
                      </a:r>
                      <a:r>
                        <a:rPr lang="id-ID" sz="1100" b="0" i="0" dirty="0" smtClean="0">
                          <a:solidFill>
                            <a:srgbClr val="FF0000"/>
                          </a:solidFill>
                          <a:latin typeface="Candara" pitchFamily="34" charset="0"/>
                          <a:cs typeface="Calibri" pitchFamily="34" charset="0"/>
                        </a:rPr>
                        <a:t>Sebagian kecil Hasil evaluasi </a:t>
                      </a:r>
                      <a:r>
                        <a:rPr lang="id-ID" sz="1100" b="0" i="0" dirty="0" smtClean="0">
                          <a:solidFill>
                            <a:schemeClr val="tx1"/>
                          </a:solidFill>
                          <a:latin typeface="Candara" pitchFamily="34" charset="0"/>
                          <a:cs typeface="Calibri" pitchFamily="34" charset="0"/>
                        </a:rPr>
                        <a:t>atas Whistle Blowing System telah ditindaklanjuti (C)</a:t>
                      </a:r>
                    </a:p>
                  </a:txBody>
                  <a:tcPr marL="91446" marR="91446" marT="45729" marB="45729"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b="1" i="0" dirty="0" smtClean="0">
                          <a:solidFill>
                            <a:srgbClr val="FF0000"/>
                          </a:solidFill>
                          <a:latin typeface="Candara" pitchFamily="34" charset="0"/>
                          <a:cs typeface="Calibri" pitchFamily="34" charset="0"/>
                        </a:rPr>
                        <a:t>Seluruh Hasil evaluasi  </a:t>
                      </a:r>
                      <a:r>
                        <a:rPr lang="id-ID" sz="1100" i="0" dirty="0" smtClean="0">
                          <a:latin typeface="Candara" pitchFamily="34" charset="0"/>
                          <a:cs typeface="Calibri" pitchFamily="34" charset="0"/>
                        </a:rPr>
                        <a:t>atas Whistle Blowing System telah ditindaklanjuti </a:t>
                      </a:r>
                      <a:endParaRPr lang="id-ID" sz="1100" b="1" i="0" dirty="0" smtClean="0">
                        <a:solidFill>
                          <a:srgbClr val="FF0000"/>
                        </a:solidFill>
                        <a:latin typeface="Candara" pitchFamily="34" charset="0"/>
                        <a:cs typeface="Calibri" pitchFamily="34" charset="0"/>
                      </a:endParaRPr>
                    </a:p>
                  </a:txBody>
                  <a:tcPr marL="91446" marR="91446" marT="45729" marB="45729" anchor="ctr"/>
                </a:tc>
                <a:tc>
                  <a:txBody>
                    <a:bodyPr/>
                    <a:lstStyle/>
                    <a:p>
                      <a:pPr marL="228600" lvl="0" indent="-228600">
                        <a:buFont typeface="+mj-lt"/>
                        <a:buAutoNum type="arabicPeriod"/>
                      </a:pPr>
                      <a:r>
                        <a:rPr lang="id-ID" sz="1100" i="0" kern="1200" dirty="0" smtClean="0">
                          <a:solidFill>
                            <a:schemeClr val="dk1"/>
                          </a:solidFill>
                          <a:effectLst/>
                          <a:latin typeface="Candara" pitchFamily="34" charset="0"/>
                          <a:ea typeface="+mn-ea"/>
                          <a:cs typeface="+mn-cs"/>
                        </a:rPr>
                        <a:t>Laporan TL Hasil Evaluasi Desember 2015</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id-ID" sz="1100" i="0" kern="1200" dirty="0" smtClean="0">
                          <a:solidFill>
                            <a:schemeClr val="dk1"/>
                          </a:solidFill>
                          <a:effectLst/>
                          <a:latin typeface="Candara" pitchFamily="34" charset="0"/>
                          <a:ea typeface="+mn-ea"/>
                          <a:cs typeface="+mn-cs"/>
                        </a:rPr>
                        <a:t>Laporan TL Hasil Evaluasi Juni 2016</a:t>
                      </a:r>
                    </a:p>
                  </a:txBody>
                  <a:tcPr marL="91446" marR="91446" marT="45729" marB="45729" anchor="ctr"/>
                </a:tc>
              </a:tr>
            </a:tbl>
          </a:graphicData>
        </a:graphic>
      </p:graphicFrame>
      <p:sp>
        <p:nvSpPr>
          <p:cNvPr id="6" name="Rounded Rectangle 5"/>
          <p:cNvSpPr/>
          <p:nvPr/>
        </p:nvSpPr>
        <p:spPr>
          <a:xfrm>
            <a:off x="8333096" y="617560"/>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3/6</a:t>
            </a:r>
            <a:endParaRPr lang="id-ID" sz="1600" dirty="0">
              <a:solidFill>
                <a:schemeClr val="tx1"/>
              </a:solidFill>
            </a:endParaRPr>
          </a:p>
        </p:txBody>
      </p:sp>
    </p:spTree>
    <p:extLst>
      <p:ext uri="{BB962C8B-B14F-4D97-AF65-F5344CB8AC3E}">
        <p14:creationId xmlns:p14="http://schemas.microsoft.com/office/powerpoint/2010/main" val="1302058229"/>
      </p:ext>
    </p:extLst>
  </p:cSld>
  <p:clrMapOvr>
    <a:masterClrMapping/>
  </p:clrMapOvr>
  <p:transition>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086550176"/>
              </p:ext>
            </p:extLst>
          </p:nvPr>
        </p:nvGraphicFramePr>
        <p:xfrm>
          <a:off x="89848" y="1093280"/>
          <a:ext cx="8985248" cy="5743112"/>
        </p:xfrm>
        <a:graphic>
          <a:graphicData uri="http://schemas.openxmlformats.org/drawingml/2006/table">
            <a:tbl>
              <a:tblPr firstRow="1" bandRow="1">
                <a:tableStyleId>{6E25E649-3F16-4E02-A733-19D2CDBF48F0}</a:tableStyleId>
              </a:tblPr>
              <a:tblGrid>
                <a:gridCol w="1595608"/>
                <a:gridCol w="1641388"/>
                <a:gridCol w="1641388"/>
                <a:gridCol w="1432568"/>
                <a:gridCol w="2674296"/>
              </a:tblGrid>
              <a:tr h="513881">
                <a:tc>
                  <a:txBody>
                    <a:bodyPr/>
                    <a:lstStyle/>
                    <a:p>
                      <a:pPr algn="ctr"/>
                      <a:r>
                        <a:rPr lang="id-ID" sz="1050" dirty="0" smtClean="0">
                          <a:latin typeface="Candara" pitchFamily="34" charset="0"/>
                        </a:rPr>
                        <a:t>Area Perubahan</a:t>
                      </a:r>
                      <a:endParaRPr lang="id-ID" sz="1050" dirty="0">
                        <a:latin typeface="Candara" pitchFamily="34" charset="0"/>
                      </a:endParaRPr>
                    </a:p>
                  </a:txBody>
                  <a:tcPr marL="91446" marR="91446" marT="45727" marB="45727" anchor="ctr"/>
                </a:tc>
                <a:tc>
                  <a:txBody>
                    <a:bodyPr/>
                    <a:lstStyle/>
                    <a:p>
                      <a:pPr algn="ctr"/>
                      <a:r>
                        <a:rPr lang="id-ID" sz="1050" dirty="0" smtClean="0">
                          <a:latin typeface="Candara" pitchFamily="34" charset="0"/>
                        </a:rPr>
                        <a:t>Hasil Self Assessment</a:t>
                      </a:r>
                    </a:p>
                    <a:p>
                      <a:pPr algn="ctr"/>
                      <a:r>
                        <a:rPr lang="id-ID" sz="1050" dirty="0" smtClean="0">
                          <a:latin typeface="Candara" pitchFamily="34" charset="0"/>
                        </a:rPr>
                        <a:t>2016</a:t>
                      </a:r>
                      <a:endParaRPr lang="id-ID" sz="1050" dirty="0">
                        <a:latin typeface="Candara" pitchFamily="34" charset="0"/>
                      </a:endParaRPr>
                    </a:p>
                  </a:txBody>
                  <a:tcPr marL="91446" marR="91446" marT="45727" marB="45727"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50" dirty="0" smtClean="0">
                          <a:latin typeface="Candara" pitchFamily="34" charset="0"/>
                        </a:rPr>
                        <a:t>Hasil Penilaian</a:t>
                      </a:r>
                      <a:r>
                        <a:rPr lang="id-ID" sz="105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050" baseline="0" dirty="0" smtClean="0">
                          <a:latin typeface="Candara" pitchFamily="34" charset="0"/>
                        </a:rPr>
                        <a:t>Tim Menpan </a:t>
                      </a:r>
                      <a:r>
                        <a:rPr lang="id-ID" sz="1050" dirty="0" smtClean="0">
                          <a:latin typeface="Candara" pitchFamily="34" charset="0"/>
                        </a:rPr>
                        <a:t>2015</a:t>
                      </a:r>
                      <a:endParaRPr lang="id-ID" sz="1050" dirty="0">
                        <a:latin typeface="Candara" pitchFamily="34" charset="0"/>
                      </a:endParaRPr>
                    </a:p>
                  </a:txBody>
                  <a:tcPr marL="91446" marR="91446" marT="45733" marB="45733" anchor="ctr"/>
                </a:tc>
                <a:tc>
                  <a:txBody>
                    <a:bodyPr/>
                    <a:lstStyle/>
                    <a:p>
                      <a:pPr algn="ctr"/>
                      <a:r>
                        <a:rPr lang="id-ID" sz="1050" dirty="0" smtClean="0">
                          <a:latin typeface="Candara" pitchFamily="34" charset="0"/>
                        </a:rPr>
                        <a:t>Gap Penilaian</a:t>
                      </a:r>
                      <a:endParaRPr lang="id-ID" sz="1050" dirty="0">
                        <a:latin typeface="Candara" pitchFamily="34" charset="0"/>
                      </a:endParaRPr>
                    </a:p>
                  </a:txBody>
                  <a:tcPr marL="91446" marR="91446" marT="45733" marB="45733" anchor="ctr"/>
                </a:tc>
                <a:tc>
                  <a:txBody>
                    <a:bodyPr/>
                    <a:lstStyle/>
                    <a:p>
                      <a:pPr algn="ctr"/>
                      <a:r>
                        <a:rPr lang="id-ID" sz="1050" dirty="0" smtClean="0">
                          <a:latin typeface="Candara" pitchFamily="34" charset="0"/>
                        </a:rPr>
                        <a:t>Dokumen yang</a:t>
                      </a:r>
                      <a:r>
                        <a:rPr lang="id-ID" sz="1050" baseline="0" dirty="0" smtClean="0">
                          <a:latin typeface="Candara" pitchFamily="34" charset="0"/>
                        </a:rPr>
                        <a:t> sudah disubmit</a:t>
                      </a:r>
                      <a:endParaRPr lang="id-ID" sz="1050" dirty="0">
                        <a:latin typeface="Candara" pitchFamily="34" charset="0"/>
                      </a:endParaRPr>
                    </a:p>
                  </a:txBody>
                  <a:tcPr marL="91446" marR="91446" marT="45727" marB="45727" anchor="ctr"/>
                </a:tc>
              </a:tr>
              <a:tr h="306683">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b="1" kern="1200" dirty="0" smtClean="0">
                          <a:solidFill>
                            <a:schemeClr val="dk1"/>
                          </a:solidFill>
                          <a:effectLst/>
                          <a:latin typeface="Candara" pitchFamily="34" charset="0"/>
                          <a:ea typeface="+mn-ea"/>
                          <a:cs typeface="+mn-cs"/>
                        </a:rPr>
                        <a:t>Penanganan Benturan Kepentingan (1,5)</a:t>
                      </a:r>
                    </a:p>
                  </a:txBody>
                  <a:tcPr marL="91446" marR="91446" marT="45727" marB="45727"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800" b="1" i="1" dirty="0" smtClean="0">
                        <a:solidFill>
                          <a:srgbClr val="FF0000"/>
                        </a:solidFill>
                        <a:latin typeface="Candara" pitchFamily="34" charset="0"/>
                        <a:cs typeface="Calibri" pitchFamily="34" charset="0"/>
                      </a:endParaRPr>
                    </a:p>
                  </a:txBody>
                  <a:tcPr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800" b="1" i="1" dirty="0" smtClean="0">
                        <a:solidFill>
                          <a:srgbClr val="FF0000"/>
                        </a:solidFill>
                        <a:latin typeface="Candara" pitchFamily="34" charset="0"/>
                        <a:cs typeface="Calibri" pitchFamily="34" charset="0"/>
                      </a:endParaRPr>
                    </a:p>
                  </a:txBody>
                  <a:tcPr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800" b="1" i="1" dirty="0" smtClean="0">
                        <a:solidFill>
                          <a:srgbClr val="FF0000"/>
                        </a:solidFill>
                        <a:latin typeface="Candara" pitchFamily="34" charset="0"/>
                        <a:cs typeface="Calibri" pitchFamily="34" charset="0"/>
                      </a:endParaRPr>
                    </a:p>
                  </a:txBody>
                  <a:tcPr anchor="ctr"/>
                </a:tc>
                <a:tc hMerge="1">
                  <a:txBody>
                    <a:bodyPr/>
                    <a:lstStyle/>
                    <a:p>
                      <a:endParaRPr lang="id-ID"/>
                    </a:p>
                  </a:txBody>
                  <a:tcPr/>
                </a:tc>
              </a:tr>
              <a:tr h="990600">
                <a:tc>
                  <a:txBody>
                    <a:bodyPr/>
                    <a:lstStyle/>
                    <a:p>
                      <a:pPr marL="0" algn="l" defTabSz="914400" rtl="0" eaLnBrk="1" latinLnBrk="0" hangingPunct="1"/>
                      <a:r>
                        <a:rPr lang="id-ID" sz="1200" i="0" kern="1200" dirty="0" smtClean="0">
                          <a:solidFill>
                            <a:schemeClr val="dk1"/>
                          </a:solidFill>
                          <a:effectLst/>
                          <a:latin typeface="Candara" pitchFamily="34" charset="0"/>
                          <a:ea typeface="+mn-ea"/>
                          <a:cs typeface="+mn-cs"/>
                        </a:rPr>
                        <a:t>Penanganan Benturan Kepentingan telah disosialisasikan</a:t>
                      </a:r>
                      <a:endParaRPr lang="id-ID" sz="1200" i="0" kern="1200" dirty="0">
                        <a:solidFill>
                          <a:schemeClr val="dk1"/>
                        </a:solidFill>
                        <a:effectLst/>
                        <a:latin typeface="Candara" pitchFamily="34" charset="0"/>
                        <a:ea typeface="+mn-ea"/>
                        <a:cs typeface="+mn-cs"/>
                      </a:endParaRP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i="0" kern="1200" dirty="0" smtClean="0">
                          <a:solidFill>
                            <a:schemeClr val="dk1"/>
                          </a:solidFill>
                          <a:effectLst/>
                          <a:latin typeface="Candara" pitchFamily="34" charset="0"/>
                          <a:ea typeface="+mn-ea"/>
                          <a:cs typeface="+mn-cs"/>
                        </a:rPr>
                        <a:t>Penanganan Benturan Kepentingan disosialiasikan ke </a:t>
                      </a:r>
                      <a:r>
                        <a:rPr lang="id-ID" sz="1200" b="1" i="0" kern="1200" dirty="0" smtClean="0">
                          <a:solidFill>
                            <a:srgbClr val="FF0000"/>
                          </a:solidFill>
                          <a:effectLst/>
                          <a:latin typeface="Candara" pitchFamily="34" charset="0"/>
                          <a:ea typeface="+mn-ea"/>
                          <a:cs typeface="+mn-cs"/>
                        </a:rPr>
                        <a:t>seluruh unit organisasi  </a:t>
                      </a:r>
                      <a:r>
                        <a:rPr lang="id-ID" sz="1200" i="0" dirty="0" smtClean="0">
                          <a:latin typeface="Candara" pitchFamily="34" charset="0"/>
                          <a:cs typeface="Calibri" pitchFamily="34" charset="0"/>
                        </a:rPr>
                        <a:t> </a:t>
                      </a:r>
                      <a:r>
                        <a:rPr lang="id-ID" sz="1200" b="1" i="0" dirty="0" smtClean="0">
                          <a:solidFill>
                            <a:schemeClr val="tx1"/>
                          </a:solidFill>
                          <a:latin typeface="Candara" pitchFamily="34" charset="0"/>
                          <a:cs typeface="Calibri" pitchFamily="34" charset="0"/>
                        </a:rPr>
                        <a:t>(A)</a:t>
                      </a: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b="0" i="0" dirty="0" smtClean="0">
                          <a:solidFill>
                            <a:schemeClr val="tx1"/>
                          </a:solidFill>
                          <a:latin typeface="Candara" pitchFamily="34" charset="0"/>
                          <a:cs typeface="Calibri" pitchFamily="34" charset="0"/>
                        </a:rPr>
                        <a:t>Penanganan Benturan Kepentingan disosialiasikan ke </a:t>
                      </a:r>
                      <a:r>
                        <a:rPr lang="id-ID" sz="1200" b="0" i="0" dirty="0" smtClean="0">
                          <a:solidFill>
                            <a:srgbClr val="FF0000"/>
                          </a:solidFill>
                          <a:latin typeface="Candara" pitchFamily="34" charset="0"/>
                          <a:cs typeface="Calibri" pitchFamily="34" charset="0"/>
                        </a:rPr>
                        <a:t>sebagian besar unit organisasi </a:t>
                      </a:r>
                      <a:r>
                        <a:rPr lang="id-ID" sz="1200" b="0" i="0" dirty="0" smtClean="0">
                          <a:solidFill>
                            <a:schemeClr val="tx1"/>
                          </a:solidFill>
                          <a:latin typeface="Candara" pitchFamily="34" charset="0"/>
                          <a:cs typeface="Calibri" pitchFamily="34" charset="0"/>
                        </a:rPr>
                        <a:t>(B)</a:t>
                      </a: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i="0" kern="1200" dirty="0" smtClean="0">
                          <a:solidFill>
                            <a:schemeClr val="dk1"/>
                          </a:solidFill>
                          <a:effectLst/>
                          <a:latin typeface="Candara" pitchFamily="34" charset="0"/>
                          <a:ea typeface="+mn-ea"/>
                          <a:cs typeface="+mn-cs"/>
                        </a:rPr>
                        <a:t>Penanganan Benturan Kepentingan disosialiasikan ke </a:t>
                      </a:r>
                      <a:r>
                        <a:rPr lang="id-ID" sz="1200" b="1" i="0" kern="1200" dirty="0" smtClean="0">
                          <a:solidFill>
                            <a:srgbClr val="FF0000"/>
                          </a:solidFill>
                          <a:effectLst/>
                          <a:latin typeface="Candara" pitchFamily="34" charset="0"/>
                          <a:ea typeface="+mn-ea"/>
                          <a:cs typeface="+mn-cs"/>
                        </a:rPr>
                        <a:t>seluruh unit organisasi </a:t>
                      </a:r>
                      <a:endParaRPr lang="id-ID" sz="1200" b="1" i="0" dirty="0" smtClean="0">
                        <a:solidFill>
                          <a:srgbClr val="FF0000"/>
                        </a:solidFill>
                        <a:latin typeface="Candara" pitchFamily="34" charset="0"/>
                        <a:cs typeface="Calibri" pitchFamily="34" charset="0"/>
                      </a:endParaRPr>
                    </a:p>
                  </a:txBody>
                  <a:tcPr marL="91446" marR="91446" marT="45727" marB="45727" anchor="ct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id-ID" sz="1200" i="0" kern="1200" dirty="0" smtClean="0">
                          <a:solidFill>
                            <a:schemeClr val="dk1"/>
                          </a:solidFill>
                          <a:effectLst/>
                          <a:latin typeface="Candara" pitchFamily="34" charset="0"/>
                          <a:ea typeface="+mn-ea"/>
                          <a:cs typeface="+mn-cs"/>
                        </a:rPr>
                        <a:t>ND Penyampaian SOP Penanganan Benturan Kepentingan di Kemen.PPN/Bappenas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id-ID" sz="1200" i="0" kern="1200" dirty="0" smtClean="0">
                          <a:solidFill>
                            <a:schemeClr val="dk1"/>
                          </a:solidFill>
                          <a:effectLst/>
                          <a:latin typeface="Candara" pitchFamily="34" charset="0"/>
                          <a:ea typeface="+mn-ea"/>
                          <a:cs typeface="+mn-cs"/>
                        </a:rPr>
                        <a:t>Bukti pelaksanaan sosialisasi (dokumentasi)</a:t>
                      </a:r>
                      <a:endParaRPr lang="en-US" sz="1200" i="0" kern="1200" dirty="0" smtClean="0">
                        <a:solidFill>
                          <a:schemeClr val="dk1"/>
                        </a:solidFill>
                        <a:effectLst/>
                        <a:latin typeface="Candara" pitchFamily="34" charset="0"/>
                        <a:ea typeface="+mn-ea"/>
                        <a:cs typeface="+mn-cs"/>
                      </a:endParaRPr>
                    </a:p>
                  </a:txBody>
                  <a:tcPr marL="91446" marR="91446" marT="45727" marB="45727" anchor="ctr"/>
                </a:tc>
              </a:tr>
              <a:tr h="990600">
                <a:tc>
                  <a:txBody>
                    <a:bodyPr/>
                    <a:lstStyle/>
                    <a:p>
                      <a:pPr marL="0" algn="l" defTabSz="914400" rtl="0" eaLnBrk="1" latinLnBrk="0" hangingPunct="1"/>
                      <a:r>
                        <a:rPr lang="id-ID" sz="1200" i="0" kern="1200" dirty="0" smtClean="0">
                          <a:solidFill>
                            <a:schemeClr val="dk1"/>
                          </a:solidFill>
                          <a:effectLst/>
                          <a:latin typeface="Candara" pitchFamily="34" charset="0"/>
                          <a:ea typeface="+mn-ea"/>
                          <a:cs typeface="+mn-cs"/>
                        </a:rPr>
                        <a:t>Telah dilakukan evaluasi atas Penanganan Benturan Kepentingan</a:t>
                      </a:r>
                      <a:endParaRPr lang="id-ID" sz="1200" i="0" kern="1200" dirty="0">
                        <a:solidFill>
                          <a:schemeClr val="dk1"/>
                        </a:solidFill>
                        <a:effectLst/>
                        <a:latin typeface="Candara" pitchFamily="34" charset="0"/>
                        <a:ea typeface="+mn-ea"/>
                        <a:cs typeface="+mn-cs"/>
                      </a:endParaRP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i="0" kern="1200" dirty="0" smtClean="0">
                          <a:solidFill>
                            <a:schemeClr val="dk1"/>
                          </a:solidFill>
                          <a:effectLst/>
                          <a:latin typeface="Candara" pitchFamily="34" charset="0"/>
                          <a:ea typeface="+mn-ea"/>
                          <a:cs typeface="+mn-cs"/>
                        </a:rPr>
                        <a:t>Penanganan Benturan Kepentingan dimonitoring dan evaluasi </a:t>
                      </a:r>
                      <a:r>
                        <a:rPr lang="id-ID" sz="1200" b="1" i="0" kern="1200" dirty="0" smtClean="0">
                          <a:solidFill>
                            <a:srgbClr val="FF0000"/>
                          </a:solidFill>
                          <a:effectLst/>
                          <a:latin typeface="Candara" pitchFamily="34" charset="0"/>
                          <a:ea typeface="+mn-ea"/>
                          <a:cs typeface="+mn-cs"/>
                        </a:rPr>
                        <a:t>secara berkala </a:t>
                      </a:r>
                      <a:r>
                        <a:rPr lang="id-ID" sz="1200" i="0" dirty="0" smtClean="0">
                          <a:latin typeface="Candara" pitchFamily="34" charset="0"/>
                          <a:cs typeface="Calibri" pitchFamily="34" charset="0"/>
                        </a:rPr>
                        <a:t>   </a:t>
                      </a:r>
                      <a:r>
                        <a:rPr lang="id-ID" sz="1200" b="1" i="0" dirty="0" smtClean="0">
                          <a:solidFill>
                            <a:schemeClr val="tx1"/>
                          </a:solidFill>
                          <a:latin typeface="Candara" pitchFamily="34" charset="0"/>
                          <a:cs typeface="Calibri" pitchFamily="34" charset="0"/>
                        </a:rPr>
                        <a:t>(A)</a:t>
                      </a: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b="1" i="0" dirty="0" smtClean="0">
                          <a:solidFill>
                            <a:schemeClr val="tx1"/>
                          </a:solidFill>
                          <a:latin typeface="Candara" pitchFamily="34" charset="0"/>
                          <a:cs typeface="Calibri" pitchFamily="34" charset="0"/>
                        </a:rPr>
                        <a:t>Penanganan Benturan Kepentingan </a:t>
                      </a:r>
                      <a:r>
                        <a:rPr lang="it-IT" sz="1200" b="1" i="0" dirty="0" smtClean="0">
                          <a:solidFill>
                            <a:srgbClr val="FF0000"/>
                          </a:solidFill>
                          <a:latin typeface="Candara" pitchFamily="34" charset="0"/>
                          <a:cs typeface="Calibri" pitchFamily="34" charset="0"/>
                        </a:rPr>
                        <a:t>belum di monitoring dan evaluasi</a:t>
                      </a:r>
                      <a:r>
                        <a:rPr lang="id-ID" sz="1200" b="1" i="0" dirty="0" smtClean="0">
                          <a:solidFill>
                            <a:srgbClr val="FF0000"/>
                          </a:solidFill>
                          <a:latin typeface="Candara" pitchFamily="34" charset="0"/>
                          <a:cs typeface="Calibri" pitchFamily="34" charset="0"/>
                        </a:rPr>
                        <a:t> </a:t>
                      </a:r>
                      <a:r>
                        <a:rPr lang="id-ID" sz="1200" b="1" i="0" dirty="0" smtClean="0">
                          <a:solidFill>
                            <a:schemeClr val="tx1"/>
                          </a:solidFill>
                          <a:latin typeface="Candara" pitchFamily="34" charset="0"/>
                          <a:cs typeface="Calibri" pitchFamily="34" charset="0"/>
                        </a:rPr>
                        <a:t>(C)</a:t>
                      </a: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i="0" kern="1200" dirty="0" smtClean="0">
                          <a:solidFill>
                            <a:schemeClr val="dk1"/>
                          </a:solidFill>
                          <a:effectLst/>
                          <a:latin typeface="Candara" pitchFamily="34" charset="0"/>
                          <a:ea typeface="+mn-ea"/>
                          <a:cs typeface="+mn-cs"/>
                        </a:rPr>
                        <a:t>Penanganan Benturan Kepentingan dimonitoring dan evaluasi </a:t>
                      </a:r>
                      <a:r>
                        <a:rPr lang="id-ID" sz="1200" b="1" i="0" kern="1200" dirty="0" smtClean="0">
                          <a:solidFill>
                            <a:srgbClr val="FF0000"/>
                          </a:solidFill>
                          <a:effectLst/>
                          <a:latin typeface="Candara" pitchFamily="34" charset="0"/>
                          <a:ea typeface="+mn-ea"/>
                          <a:cs typeface="+mn-cs"/>
                        </a:rPr>
                        <a:t>secara berkala </a:t>
                      </a:r>
                      <a:endParaRPr lang="id-ID" sz="1200" b="1" i="0" dirty="0" smtClean="0">
                        <a:solidFill>
                          <a:srgbClr val="FF0000"/>
                        </a:solidFill>
                        <a:latin typeface="Candara" pitchFamily="34" charset="0"/>
                        <a:cs typeface="Calibri" pitchFamily="34" charset="0"/>
                      </a:endParaRPr>
                    </a:p>
                  </a:txBody>
                  <a:tcPr marL="91446" marR="91446" marT="45727" marB="45727" anchor="ctr"/>
                </a:tc>
                <a:tc>
                  <a:txBody>
                    <a:bodyPr/>
                    <a:lstStyle/>
                    <a:p>
                      <a:pPr marL="228600" lvl="0" indent="-228600">
                        <a:buFont typeface="+mj-lt"/>
                        <a:buAutoNum type="arabicPeriod"/>
                      </a:pPr>
                      <a:r>
                        <a:rPr lang="id-ID" sz="1200" i="0" kern="1200" dirty="0" smtClean="0">
                          <a:solidFill>
                            <a:schemeClr val="dk1"/>
                          </a:solidFill>
                          <a:effectLst/>
                          <a:latin typeface="Candara" pitchFamily="34" charset="0"/>
                          <a:ea typeface="+mn-ea"/>
                          <a:cs typeface="+mn-cs"/>
                        </a:rPr>
                        <a:t>Kuesioner </a:t>
                      </a:r>
                      <a:r>
                        <a:rPr lang="en-US" sz="1200" i="0" kern="1200" dirty="0" err="1" smtClean="0">
                          <a:solidFill>
                            <a:schemeClr val="dk1"/>
                          </a:solidFill>
                          <a:effectLst/>
                          <a:latin typeface="Candara" pitchFamily="34" charset="0"/>
                          <a:ea typeface="+mn-ea"/>
                          <a:cs typeface="+mn-cs"/>
                        </a:rPr>
                        <a:t>Benturan</a:t>
                      </a:r>
                      <a:r>
                        <a:rPr lang="en-US" sz="1200" i="0" kern="1200" baseline="0" dirty="0" smtClean="0">
                          <a:solidFill>
                            <a:schemeClr val="dk1"/>
                          </a:solidFill>
                          <a:effectLst/>
                          <a:latin typeface="Candara" pitchFamily="34" charset="0"/>
                          <a:ea typeface="+mn-ea"/>
                          <a:cs typeface="+mn-cs"/>
                        </a:rPr>
                        <a:t> </a:t>
                      </a:r>
                      <a:r>
                        <a:rPr lang="en-US" sz="1200" i="0" kern="1200" baseline="0" dirty="0" err="1" smtClean="0">
                          <a:solidFill>
                            <a:schemeClr val="dk1"/>
                          </a:solidFill>
                          <a:effectLst/>
                          <a:latin typeface="Candara" pitchFamily="34" charset="0"/>
                          <a:ea typeface="+mn-ea"/>
                          <a:cs typeface="+mn-cs"/>
                        </a:rPr>
                        <a:t>Kepentingan</a:t>
                      </a:r>
                      <a:r>
                        <a:rPr lang="en-US" sz="1200" i="0" kern="1200" baseline="0" dirty="0" smtClean="0">
                          <a:solidFill>
                            <a:schemeClr val="dk1"/>
                          </a:solidFill>
                          <a:effectLst/>
                          <a:latin typeface="Candara" pitchFamily="34" charset="0"/>
                          <a:ea typeface="+mn-ea"/>
                          <a:cs typeface="+mn-cs"/>
                        </a:rPr>
                        <a:t> (COI)</a:t>
                      </a:r>
                      <a:r>
                        <a:rPr lang="id-ID" sz="1200" i="0" kern="1200" dirty="0" smtClean="0">
                          <a:solidFill>
                            <a:schemeClr val="dk1"/>
                          </a:solidFill>
                          <a:effectLst/>
                          <a:latin typeface="Candara" pitchFamily="34" charset="0"/>
                          <a:ea typeface="+mn-ea"/>
                          <a:cs typeface="+mn-cs"/>
                        </a:rPr>
                        <a:t> Kuesioner </a:t>
                      </a:r>
                      <a:r>
                        <a:rPr lang="en-US" sz="1200" i="0" kern="1200" dirty="0" err="1" smtClean="0">
                          <a:solidFill>
                            <a:schemeClr val="dk1"/>
                          </a:solidFill>
                          <a:effectLst/>
                          <a:latin typeface="Candara" pitchFamily="34" charset="0"/>
                          <a:ea typeface="+mn-ea"/>
                          <a:cs typeface="+mn-cs"/>
                        </a:rPr>
                        <a:t>Benturan</a:t>
                      </a:r>
                      <a:r>
                        <a:rPr lang="en-US" sz="1200" i="0" kern="1200" baseline="0" dirty="0" smtClean="0">
                          <a:solidFill>
                            <a:schemeClr val="dk1"/>
                          </a:solidFill>
                          <a:effectLst/>
                          <a:latin typeface="Candara" pitchFamily="34" charset="0"/>
                          <a:ea typeface="+mn-ea"/>
                          <a:cs typeface="+mn-cs"/>
                        </a:rPr>
                        <a:t> </a:t>
                      </a:r>
                      <a:r>
                        <a:rPr lang="en-US" sz="1200" i="0" kern="1200" baseline="0" dirty="0" err="1" smtClean="0">
                          <a:solidFill>
                            <a:schemeClr val="dk1"/>
                          </a:solidFill>
                          <a:effectLst/>
                          <a:latin typeface="Candara" pitchFamily="34" charset="0"/>
                          <a:ea typeface="+mn-ea"/>
                          <a:cs typeface="+mn-cs"/>
                        </a:rPr>
                        <a:t>Kepentingan</a:t>
                      </a:r>
                      <a:r>
                        <a:rPr lang="en-US" sz="1200" i="0" kern="1200" baseline="0" dirty="0" smtClean="0">
                          <a:solidFill>
                            <a:schemeClr val="dk1"/>
                          </a:solidFill>
                          <a:effectLst/>
                          <a:latin typeface="Candara" pitchFamily="34" charset="0"/>
                          <a:ea typeface="+mn-ea"/>
                          <a:cs typeface="+mn-cs"/>
                        </a:rPr>
                        <a:t> (COI)</a:t>
                      </a:r>
                      <a:endParaRPr lang="en-US" sz="1200" i="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200" i="0" kern="1200" dirty="0" smtClean="0">
                          <a:solidFill>
                            <a:schemeClr val="dk1"/>
                          </a:solidFill>
                          <a:effectLst/>
                          <a:latin typeface="Candara" pitchFamily="34" charset="0"/>
                          <a:ea typeface="+mn-ea"/>
                          <a:cs typeface="+mn-cs"/>
                        </a:rPr>
                        <a:t>Laporan Evaluasi September 2015</a:t>
                      </a:r>
                      <a:endParaRPr lang="en-US" sz="1200" i="0" kern="1200" dirty="0" smtClean="0">
                        <a:solidFill>
                          <a:schemeClr val="dk1"/>
                        </a:solidFill>
                        <a:effectLst/>
                        <a:latin typeface="Candara" pitchFamily="34" charset="0"/>
                        <a:ea typeface="+mn-ea"/>
                        <a:cs typeface="+mn-cs"/>
                      </a:endParaRPr>
                    </a:p>
                    <a:p>
                      <a:pPr marL="228600" indent="-228600">
                        <a:buFont typeface="+mj-lt"/>
                        <a:buAutoNum type="arabicPeriod"/>
                      </a:pPr>
                      <a:r>
                        <a:rPr lang="id-ID" sz="1200" i="0" kern="1200" dirty="0" smtClean="0">
                          <a:solidFill>
                            <a:schemeClr val="dk1"/>
                          </a:solidFill>
                          <a:effectLst/>
                          <a:latin typeface="Candara" pitchFamily="34" charset="0"/>
                          <a:ea typeface="+mn-ea"/>
                          <a:cs typeface="+mn-cs"/>
                        </a:rPr>
                        <a:t>Laporan Evaluasi April 2016</a:t>
                      </a:r>
                      <a:endParaRPr lang="en-US" sz="1200" i="0" dirty="0" smtClean="0">
                        <a:latin typeface="Candara" pitchFamily="34" charset="0"/>
                      </a:endParaRPr>
                    </a:p>
                  </a:txBody>
                  <a:tcPr marL="91446" marR="91446" marT="45727" marB="45727" anchor="ctr"/>
                </a:tc>
              </a:tr>
              <a:tr h="1356332">
                <a:tc>
                  <a:txBody>
                    <a:bodyPr/>
                    <a:lstStyle/>
                    <a:p>
                      <a:pPr marL="0" algn="l" defTabSz="914400" rtl="0" eaLnBrk="1" latinLnBrk="0" hangingPunct="1"/>
                      <a:r>
                        <a:rPr lang="id-ID" sz="1200" i="0" kern="1200" dirty="0" smtClean="0">
                          <a:solidFill>
                            <a:schemeClr val="dk1"/>
                          </a:solidFill>
                          <a:effectLst/>
                          <a:latin typeface="Candara" pitchFamily="34" charset="0"/>
                          <a:ea typeface="+mn-ea"/>
                          <a:cs typeface="+mn-cs"/>
                        </a:rPr>
                        <a:t>Hasil evaluasi atas Penanganan Benturan Kepentingan telah ditindaklanjuti</a:t>
                      </a:r>
                      <a:endParaRPr lang="id-ID" sz="1200" i="0" kern="1200" dirty="0">
                        <a:solidFill>
                          <a:schemeClr val="dk1"/>
                        </a:solidFill>
                        <a:effectLst/>
                        <a:latin typeface="Candara" pitchFamily="34" charset="0"/>
                        <a:ea typeface="+mn-ea"/>
                        <a:cs typeface="+mn-cs"/>
                      </a:endParaRP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b="1" i="0" kern="1200" dirty="0" smtClean="0">
                          <a:solidFill>
                            <a:srgbClr val="FF0000"/>
                          </a:solidFill>
                          <a:effectLst/>
                          <a:latin typeface="Candara" pitchFamily="34" charset="0"/>
                          <a:ea typeface="+mn-ea"/>
                          <a:cs typeface="+mn-cs"/>
                        </a:rPr>
                        <a:t>Sebagian besar Hasil evaluasi</a:t>
                      </a:r>
                      <a:r>
                        <a:rPr lang="id-ID" sz="1200" i="0" kern="1200" dirty="0" smtClean="0">
                          <a:solidFill>
                            <a:schemeClr val="dk1"/>
                          </a:solidFill>
                          <a:effectLst/>
                          <a:latin typeface="Candara" pitchFamily="34" charset="0"/>
                          <a:ea typeface="+mn-ea"/>
                          <a:cs typeface="+mn-cs"/>
                        </a:rPr>
                        <a:t> atas Penanganan Benturan Kepentingan telah ditindaklanjut </a:t>
                      </a:r>
                      <a:r>
                        <a:rPr lang="id-ID" sz="1200" i="0" dirty="0" smtClean="0">
                          <a:solidFill>
                            <a:schemeClr val="tx1"/>
                          </a:solidFill>
                          <a:latin typeface="Candara" pitchFamily="34" charset="0"/>
                          <a:cs typeface="Calibri" pitchFamily="34" charset="0"/>
                        </a:rPr>
                        <a:t> </a:t>
                      </a:r>
                      <a:r>
                        <a:rPr lang="id-ID" sz="1200" b="1" i="0" dirty="0" smtClean="0">
                          <a:solidFill>
                            <a:schemeClr val="tx1"/>
                          </a:solidFill>
                          <a:latin typeface="Candara" pitchFamily="34" charset="0"/>
                          <a:cs typeface="Calibri" pitchFamily="34" charset="0"/>
                        </a:rPr>
                        <a:t>(B)</a:t>
                      </a: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b="1" i="0" dirty="0" smtClean="0">
                          <a:solidFill>
                            <a:schemeClr val="tx1"/>
                          </a:solidFill>
                          <a:latin typeface="Candara" pitchFamily="34" charset="0"/>
                          <a:cs typeface="Calibri" pitchFamily="34" charset="0"/>
                        </a:rPr>
                        <a:t>Seluruh Hasil evaluasi atas Penanganan Benturan Kepentingan </a:t>
                      </a:r>
                      <a:r>
                        <a:rPr lang="id-ID" sz="1200" b="1" i="0" dirty="0" smtClean="0">
                          <a:solidFill>
                            <a:srgbClr val="FF0000"/>
                          </a:solidFill>
                          <a:latin typeface="Candara" pitchFamily="34" charset="0"/>
                          <a:cs typeface="Calibri" pitchFamily="34" charset="0"/>
                        </a:rPr>
                        <a:t>belum ditindaklanjuti </a:t>
                      </a:r>
                      <a:r>
                        <a:rPr lang="id-ID" sz="1200" b="1" i="0" dirty="0" smtClean="0">
                          <a:solidFill>
                            <a:schemeClr val="tx1"/>
                          </a:solidFill>
                          <a:latin typeface="Candara" pitchFamily="34" charset="0"/>
                          <a:cs typeface="Calibri" pitchFamily="34" charset="0"/>
                        </a:rPr>
                        <a:t>(D)</a:t>
                      </a: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b="1" i="0" kern="1200" dirty="0" smtClean="0">
                          <a:solidFill>
                            <a:srgbClr val="FF0000"/>
                          </a:solidFill>
                          <a:effectLst/>
                          <a:latin typeface="Candara" pitchFamily="34" charset="0"/>
                          <a:ea typeface="+mn-ea"/>
                          <a:cs typeface="+mn-cs"/>
                        </a:rPr>
                        <a:t>Sebagian besar Hasil evaluasi</a:t>
                      </a:r>
                      <a:r>
                        <a:rPr lang="id-ID" sz="1200" i="0" kern="1200" dirty="0" smtClean="0">
                          <a:solidFill>
                            <a:schemeClr val="dk1"/>
                          </a:solidFill>
                          <a:effectLst/>
                          <a:latin typeface="Candara" pitchFamily="34" charset="0"/>
                          <a:ea typeface="+mn-ea"/>
                          <a:cs typeface="+mn-cs"/>
                        </a:rPr>
                        <a:t> atas Penanganan Benturan Kepentingan telah ditindaklanjut </a:t>
                      </a:r>
                      <a:endParaRPr lang="id-ID" sz="1200" b="1" i="0" dirty="0" smtClean="0">
                        <a:solidFill>
                          <a:srgbClr val="FF0000"/>
                        </a:solidFill>
                        <a:latin typeface="Candara" pitchFamily="34" charset="0"/>
                        <a:cs typeface="Calibri" pitchFamily="34" charset="0"/>
                      </a:endParaRPr>
                    </a:p>
                  </a:txBody>
                  <a:tcPr marL="91446" marR="91446" marT="45727" marB="45727" anchor="ctr"/>
                </a:tc>
                <a:tc>
                  <a:txBody>
                    <a:bodyPr/>
                    <a:lstStyle/>
                    <a:p>
                      <a:pPr marL="228600" lvl="0" indent="-228600">
                        <a:buFont typeface="+mj-lt"/>
                        <a:buAutoNum type="arabicPeriod"/>
                      </a:pPr>
                      <a:r>
                        <a:rPr lang="id-ID" sz="1200" i="0" kern="1200" dirty="0" smtClean="0">
                          <a:solidFill>
                            <a:schemeClr val="dk1"/>
                          </a:solidFill>
                          <a:effectLst/>
                          <a:latin typeface="Candara" pitchFamily="34" charset="0"/>
                          <a:ea typeface="+mn-ea"/>
                          <a:cs typeface="+mn-cs"/>
                        </a:rPr>
                        <a:t>Laporan TL Evaluasi COI Desember 2016</a:t>
                      </a:r>
                    </a:p>
                    <a:p>
                      <a:pPr marL="228600" lvl="0" indent="-228600">
                        <a:buFont typeface="+mj-lt"/>
                        <a:buAutoNum type="arabicPeriod"/>
                      </a:pPr>
                      <a:r>
                        <a:rPr lang="id-ID" sz="1200" i="0" kern="1200" dirty="0" smtClean="0">
                          <a:solidFill>
                            <a:schemeClr val="dk1"/>
                          </a:solidFill>
                          <a:effectLst/>
                          <a:latin typeface="Candara" pitchFamily="34" charset="0"/>
                          <a:ea typeface="+mn-ea"/>
                          <a:cs typeface="+mn-cs"/>
                        </a:rPr>
                        <a:t>Laporan TL Evaluasi COI</a:t>
                      </a:r>
                      <a:r>
                        <a:rPr lang="id-ID" sz="1200" i="0" kern="1200" baseline="0" dirty="0" smtClean="0">
                          <a:solidFill>
                            <a:schemeClr val="dk1"/>
                          </a:solidFill>
                          <a:effectLst/>
                          <a:latin typeface="Candara" pitchFamily="34" charset="0"/>
                          <a:ea typeface="+mn-ea"/>
                          <a:cs typeface="+mn-cs"/>
                        </a:rPr>
                        <a:t> Juni 2016</a:t>
                      </a:r>
                      <a:endParaRPr lang="en-US" sz="1200" i="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200" i="0" kern="1200" dirty="0" smtClean="0">
                          <a:solidFill>
                            <a:schemeClr val="dk1"/>
                          </a:solidFill>
                          <a:effectLst/>
                          <a:latin typeface="Candara" pitchFamily="34" charset="0"/>
                          <a:ea typeface="+mn-ea"/>
                          <a:cs typeface="+mn-cs"/>
                        </a:rPr>
                        <a:t>Legal Drafting Peraturan Menteri</a:t>
                      </a:r>
                      <a:endParaRPr lang="en-US" sz="1200" i="0" kern="1200" dirty="0" smtClean="0">
                        <a:solidFill>
                          <a:schemeClr val="dk1"/>
                        </a:solidFill>
                        <a:effectLst/>
                        <a:latin typeface="Candara" pitchFamily="34" charset="0"/>
                        <a:ea typeface="+mn-ea"/>
                        <a:cs typeface="+mn-cs"/>
                      </a:endParaRPr>
                    </a:p>
                    <a:p>
                      <a:pPr marL="228600" indent="-228600">
                        <a:buFont typeface="+mj-lt"/>
                        <a:buAutoNum type="arabicPeriod"/>
                      </a:pPr>
                      <a:r>
                        <a:rPr lang="id-ID" sz="1200" i="0" kern="1200" dirty="0" smtClean="0">
                          <a:solidFill>
                            <a:schemeClr val="dk1"/>
                          </a:solidFill>
                          <a:effectLst/>
                          <a:latin typeface="Candara" pitchFamily="34" charset="0"/>
                          <a:ea typeface="+mn-ea"/>
                          <a:cs typeface="+mn-cs"/>
                        </a:rPr>
                        <a:t>Permintaan masukan</a:t>
                      </a:r>
                      <a:r>
                        <a:rPr lang="en-US" sz="1200" i="0" kern="1200" dirty="0" smtClean="0">
                          <a:solidFill>
                            <a:schemeClr val="dk1"/>
                          </a:solidFill>
                          <a:effectLst/>
                          <a:latin typeface="Candara" pitchFamily="34" charset="0"/>
                          <a:ea typeface="+mn-ea"/>
                          <a:cs typeface="+mn-cs"/>
                        </a:rPr>
                        <a:t> </a:t>
                      </a:r>
                      <a:r>
                        <a:rPr lang="en-US" sz="1200" i="0" kern="1200" dirty="0" err="1" smtClean="0">
                          <a:solidFill>
                            <a:schemeClr val="dk1"/>
                          </a:solidFill>
                          <a:effectLst/>
                          <a:latin typeface="Candara" pitchFamily="34" charset="0"/>
                          <a:ea typeface="+mn-ea"/>
                          <a:cs typeface="+mn-cs"/>
                        </a:rPr>
                        <a:t>atas</a:t>
                      </a:r>
                      <a:r>
                        <a:rPr lang="en-US" sz="1200" i="0" kern="1200" dirty="0" smtClean="0">
                          <a:solidFill>
                            <a:schemeClr val="dk1"/>
                          </a:solidFill>
                          <a:effectLst/>
                          <a:latin typeface="Candara" pitchFamily="34" charset="0"/>
                          <a:ea typeface="+mn-ea"/>
                          <a:cs typeface="+mn-cs"/>
                        </a:rPr>
                        <a:t> draft</a:t>
                      </a:r>
                      <a:r>
                        <a:rPr lang="id-ID" sz="1200" i="0" kern="1200" dirty="0" smtClean="0">
                          <a:solidFill>
                            <a:schemeClr val="dk1"/>
                          </a:solidFill>
                          <a:effectLst/>
                          <a:latin typeface="Candara" pitchFamily="34" charset="0"/>
                          <a:ea typeface="+mn-ea"/>
                          <a:cs typeface="+mn-cs"/>
                        </a:rPr>
                        <a:t> PerMen</a:t>
                      </a:r>
                      <a:r>
                        <a:rPr lang="en-US" sz="1200" i="0" kern="1200" dirty="0" smtClean="0">
                          <a:solidFill>
                            <a:schemeClr val="dk1"/>
                          </a:solidFill>
                          <a:effectLst/>
                          <a:latin typeface="Candara" pitchFamily="34" charset="0"/>
                          <a:ea typeface="+mn-ea"/>
                          <a:cs typeface="+mn-cs"/>
                        </a:rPr>
                        <a:t> COI</a:t>
                      </a:r>
                      <a:endParaRPr lang="en-US" sz="1200" i="0" dirty="0">
                        <a:latin typeface="Candara" pitchFamily="34" charset="0"/>
                      </a:endParaRPr>
                    </a:p>
                  </a:txBody>
                  <a:tcPr marL="91446" marR="91446" marT="45727" marB="45727" anchor="ctr"/>
                </a:tc>
              </a:tr>
              <a:tr h="25903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b="1" kern="1200" dirty="0" smtClean="0">
                          <a:solidFill>
                            <a:schemeClr val="dk1"/>
                          </a:solidFill>
                          <a:effectLst/>
                          <a:latin typeface="Candara" pitchFamily="34" charset="0"/>
                          <a:ea typeface="+mn-ea"/>
                          <a:cs typeface="+mn-cs"/>
                        </a:rPr>
                        <a:t>Pembangunan Zona Integritas (2,5)</a:t>
                      </a:r>
                    </a:p>
                  </a:txBody>
                  <a:tcPr marL="91446" marR="91446" marT="45727" marB="45727"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100" b="1" i="0" dirty="0" smtClean="0">
                        <a:solidFill>
                          <a:schemeClr val="tx1"/>
                        </a:solidFill>
                        <a:latin typeface="Candara" pitchFamily="34" charset="0"/>
                        <a:cs typeface="Calibri" pitchFamily="34" charset="0"/>
                      </a:endParaRP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100" b="1" i="0" dirty="0" smtClean="0">
                        <a:solidFill>
                          <a:schemeClr val="tx1"/>
                        </a:solidFill>
                        <a:latin typeface="Candara" pitchFamily="34" charset="0"/>
                        <a:cs typeface="Calibri" pitchFamily="34" charset="0"/>
                      </a:endParaRP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100" b="1" i="0" dirty="0" smtClean="0">
                        <a:solidFill>
                          <a:srgbClr val="FF0000"/>
                        </a:solidFill>
                        <a:latin typeface="Candara" pitchFamily="34" charset="0"/>
                        <a:cs typeface="Calibri" pitchFamily="34" charset="0"/>
                      </a:endParaRPr>
                    </a:p>
                  </a:txBody>
                  <a:tcPr marL="91446" marR="91446" marT="45727" marB="45727" anchor="ctr"/>
                </a:tc>
                <a:tc>
                  <a:txBody>
                    <a:bodyPr/>
                    <a:lstStyle/>
                    <a:p>
                      <a:endParaRPr lang="id-ID"/>
                    </a:p>
                  </a:txBody>
                  <a:tcPr marL="91446" marR="91446" marT="45727" marB="45727" anchor="ctr"/>
                </a:tc>
              </a:tr>
              <a:tr h="8229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i="0" kern="1200" dirty="0" err="1" smtClean="0">
                          <a:solidFill>
                            <a:schemeClr val="dk1"/>
                          </a:solidFill>
                          <a:effectLst/>
                          <a:latin typeface="Candara" pitchFamily="34" charset="0"/>
                          <a:ea typeface="+mn-ea"/>
                          <a:cs typeface="+mn-cs"/>
                        </a:rPr>
                        <a:t>Telah</a:t>
                      </a:r>
                      <a:r>
                        <a:rPr lang="es-ES" sz="1200" b="0" i="0" kern="1200" dirty="0" smtClean="0">
                          <a:solidFill>
                            <a:schemeClr val="dk1"/>
                          </a:solidFill>
                          <a:effectLst/>
                          <a:latin typeface="Candara" pitchFamily="34" charset="0"/>
                          <a:ea typeface="+mn-ea"/>
                          <a:cs typeface="+mn-cs"/>
                        </a:rPr>
                        <a:t> </a:t>
                      </a:r>
                      <a:r>
                        <a:rPr lang="es-ES" sz="1200" b="0" i="0" kern="1200" dirty="0" err="1" smtClean="0">
                          <a:solidFill>
                            <a:schemeClr val="dk1"/>
                          </a:solidFill>
                          <a:effectLst/>
                          <a:latin typeface="Candara" pitchFamily="34" charset="0"/>
                          <a:ea typeface="+mn-ea"/>
                          <a:cs typeface="+mn-cs"/>
                        </a:rPr>
                        <a:t>dilakukan</a:t>
                      </a:r>
                      <a:r>
                        <a:rPr lang="es-ES" sz="1200" b="0" i="0" kern="1200" dirty="0" smtClean="0">
                          <a:solidFill>
                            <a:schemeClr val="dk1"/>
                          </a:solidFill>
                          <a:effectLst/>
                          <a:latin typeface="Candara" pitchFamily="34" charset="0"/>
                          <a:ea typeface="+mn-ea"/>
                          <a:cs typeface="+mn-cs"/>
                        </a:rPr>
                        <a:t> </a:t>
                      </a:r>
                      <a:r>
                        <a:rPr lang="es-ES" sz="1200" b="0" i="0" kern="1200" dirty="0" err="1" smtClean="0">
                          <a:solidFill>
                            <a:schemeClr val="dk1"/>
                          </a:solidFill>
                          <a:effectLst/>
                          <a:latin typeface="Candara" pitchFamily="34" charset="0"/>
                          <a:ea typeface="+mn-ea"/>
                          <a:cs typeface="+mn-cs"/>
                        </a:rPr>
                        <a:t>pembangunan</a:t>
                      </a:r>
                      <a:r>
                        <a:rPr lang="es-ES" sz="1200" b="0" i="0" kern="1200" dirty="0" smtClean="0">
                          <a:solidFill>
                            <a:schemeClr val="dk1"/>
                          </a:solidFill>
                          <a:effectLst/>
                          <a:latin typeface="Candara" pitchFamily="34" charset="0"/>
                          <a:ea typeface="+mn-ea"/>
                          <a:cs typeface="+mn-cs"/>
                        </a:rPr>
                        <a:t> zona </a:t>
                      </a:r>
                      <a:r>
                        <a:rPr lang="es-ES" sz="1200" b="0" i="0" kern="1200" dirty="0" err="1" smtClean="0">
                          <a:solidFill>
                            <a:schemeClr val="dk1"/>
                          </a:solidFill>
                          <a:effectLst/>
                          <a:latin typeface="Candara" pitchFamily="34" charset="0"/>
                          <a:ea typeface="+mn-ea"/>
                          <a:cs typeface="+mn-cs"/>
                        </a:rPr>
                        <a:t>integritas</a:t>
                      </a:r>
                      <a:endParaRPr lang="id-ID" sz="1200" b="0" i="0" kern="1200" dirty="0" smtClean="0">
                        <a:solidFill>
                          <a:schemeClr val="dk1"/>
                        </a:solidFill>
                        <a:effectLst/>
                        <a:latin typeface="Candara" pitchFamily="34" charset="0"/>
                        <a:ea typeface="+mn-ea"/>
                        <a:cs typeface="+mn-cs"/>
                      </a:endParaRP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i="0" kern="1200" dirty="0" err="1" smtClean="0">
                          <a:solidFill>
                            <a:schemeClr val="dk1"/>
                          </a:solidFill>
                          <a:effectLst/>
                          <a:latin typeface="Candara" pitchFamily="34" charset="0"/>
                          <a:ea typeface="+mn-ea"/>
                          <a:cs typeface="+mn-cs"/>
                        </a:rPr>
                        <a:t>Pembangunan</a:t>
                      </a:r>
                      <a:r>
                        <a:rPr lang="es-ES" sz="1200" b="0" i="0" kern="1200" dirty="0" smtClean="0">
                          <a:solidFill>
                            <a:schemeClr val="dk1"/>
                          </a:solidFill>
                          <a:effectLst/>
                          <a:latin typeface="Candara" pitchFamily="34" charset="0"/>
                          <a:ea typeface="+mn-ea"/>
                          <a:cs typeface="+mn-cs"/>
                        </a:rPr>
                        <a:t> zona </a:t>
                      </a:r>
                      <a:r>
                        <a:rPr lang="es-ES" sz="1200" b="0" i="0" kern="1200" dirty="0" err="1" smtClean="0">
                          <a:solidFill>
                            <a:schemeClr val="dk1"/>
                          </a:solidFill>
                          <a:effectLst/>
                          <a:latin typeface="Candara" pitchFamily="34" charset="0"/>
                          <a:ea typeface="+mn-ea"/>
                          <a:cs typeface="+mn-cs"/>
                        </a:rPr>
                        <a:t>integritas</a:t>
                      </a:r>
                      <a:r>
                        <a:rPr lang="es-ES" sz="1200" b="0" i="0" kern="1200" dirty="0" smtClean="0">
                          <a:solidFill>
                            <a:schemeClr val="dk1"/>
                          </a:solidFill>
                          <a:effectLst/>
                          <a:latin typeface="Candara" pitchFamily="34" charset="0"/>
                          <a:ea typeface="+mn-ea"/>
                          <a:cs typeface="+mn-cs"/>
                        </a:rPr>
                        <a:t> </a:t>
                      </a:r>
                      <a:r>
                        <a:rPr lang="es-ES" sz="1200" b="0" i="0" kern="1200" dirty="0" err="1" smtClean="0">
                          <a:solidFill>
                            <a:schemeClr val="dk1"/>
                          </a:solidFill>
                          <a:effectLst/>
                          <a:latin typeface="Candara" pitchFamily="34" charset="0"/>
                          <a:ea typeface="+mn-ea"/>
                          <a:cs typeface="+mn-cs"/>
                        </a:rPr>
                        <a:t>dilakukan</a:t>
                      </a:r>
                      <a:r>
                        <a:rPr lang="es-ES" sz="1200" b="0" i="0" kern="1200" dirty="0" smtClean="0">
                          <a:solidFill>
                            <a:schemeClr val="dk1"/>
                          </a:solidFill>
                          <a:effectLst/>
                          <a:latin typeface="Candara" pitchFamily="34" charset="0"/>
                          <a:ea typeface="+mn-ea"/>
                          <a:cs typeface="+mn-cs"/>
                        </a:rPr>
                        <a:t> </a:t>
                      </a:r>
                      <a:r>
                        <a:rPr lang="es-ES" sz="1200" b="0" i="0" kern="1200" dirty="0" smtClean="0">
                          <a:solidFill>
                            <a:srgbClr val="FF0000"/>
                          </a:solidFill>
                          <a:effectLst/>
                          <a:latin typeface="Candara" pitchFamily="34" charset="0"/>
                          <a:ea typeface="+mn-ea"/>
                          <a:cs typeface="+mn-cs"/>
                        </a:rPr>
                        <a:t>secara </a:t>
                      </a:r>
                      <a:r>
                        <a:rPr lang="es-ES" sz="1200" b="0" i="0" kern="1200" dirty="0" err="1" smtClean="0">
                          <a:solidFill>
                            <a:srgbClr val="FF0000"/>
                          </a:solidFill>
                          <a:effectLst/>
                          <a:latin typeface="Candara" pitchFamily="34" charset="0"/>
                          <a:ea typeface="+mn-ea"/>
                          <a:cs typeface="+mn-cs"/>
                        </a:rPr>
                        <a:t>intensif</a:t>
                      </a:r>
                      <a:r>
                        <a:rPr lang="id-ID" sz="1200" b="0" i="0" kern="1200" dirty="0" smtClean="0">
                          <a:solidFill>
                            <a:srgbClr val="FF0000"/>
                          </a:solidFill>
                          <a:effectLst/>
                          <a:latin typeface="Candara" pitchFamily="34" charset="0"/>
                          <a:ea typeface="+mn-ea"/>
                          <a:cs typeface="+mn-cs"/>
                        </a:rPr>
                        <a:t>   </a:t>
                      </a:r>
                      <a:r>
                        <a:rPr lang="id-ID" sz="1200" b="0" i="0" dirty="0" smtClean="0">
                          <a:solidFill>
                            <a:srgbClr val="FF0000"/>
                          </a:solidFill>
                          <a:latin typeface="Candara" pitchFamily="34" charset="0"/>
                          <a:cs typeface="Calibri" pitchFamily="34" charset="0"/>
                        </a:rPr>
                        <a:t> </a:t>
                      </a:r>
                      <a:r>
                        <a:rPr lang="id-ID" sz="1200" b="0" i="0" dirty="0" smtClean="0">
                          <a:solidFill>
                            <a:schemeClr val="tx1"/>
                          </a:solidFill>
                          <a:latin typeface="Candara" pitchFamily="34" charset="0"/>
                          <a:cs typeface="Calibri" pitchFamily="34" charset="0"/>
                        </a:rPr>
                        <a:t>(A)</a:t>
                      </a:r>
                      <a:endParaRPr lang="id-ID" sz="1200" b="1" i="0" dirty="0" smtClean="0">
                        <a:solidFill>
                          <a:schemeClr val="tx1"/>
                        </a:solidFill>
                        <a:latin typeface="Candara" pitchFamily="34" charset="0"/>
                        <a:cs typeface="Calibri" pitchFamily="34" charset="0"/>
                      </a:endParaRP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200" b="0" i="0" dirty="0" smtClean="0">
                          <a:solidFill>
                            <a:schemeClr val="tx1"/>
                          </a:solidFill>
                          <a:latin typeface="Candara" pitchFamily="34" charset="0"/>
                          <a:cs typeface="Calibri" pitchFamily="34" charset="0"/>
                        </a:rPr>
                        <a:t>Pembangunan zona integritas dilakikan </a:t>
                      </a:r>
                      <a:r>
                        <a:rPr lang="id-ID" sz="1200" b="0" i="0" dirty="0" smtClean="0">
                          <a:solidFill>
                            <a:srgbClr val="FF0000"/>
                          </a:solidFill>
                          <a:latin typeface="Candara" pitchFamily="34" charset="0"/>
                          <a:cs typeface="Calibri" pitchFamily="34" charset="0"/>
                        </a:rPr>
                        <a:t>tidak secara intensif </a:t>
                      </a:r>
                      <a:r>
                        <a:rPr lang="id-ID" sz="1200" b="0" i="0" dirty="0" smtClean="0">
                          <a:solidFill>
                            <a:schemeClr val="tx1"/>
                          </a:solidFill>
                          <a:latin typeface="Candara" pitchFamily="34" charset="0"/>
                          <a:cs typeface="Calibri" pitchFamily="34" charset="0"/>
                        </a:rPr>
                        <a:t>(B)</a:t>
                      </a:r>
                      <a:endParaRPr lang="id-ID" sz="1200" b="1" i="0" dirty="0" smtClean="0">
                        <a:solidFill>
                          <a:schemeClr val="tx1"/>
                        </a:solidFill>
                        <a:latin typeface="Candara" pitchFamily="34" charset="0"/>
                        <a:cs typeface="Calibri" pitchFamily="34" charset="0"/>
                      </a:endParaRPr>
                    </a:p>
                  </a:txBody>
                  <a:tcPr marL="91446" marR="9144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i="0" kern="1200" dirty="0" err="1" smtClean="0">
                          <a:solidFill>
                            <a:schemeClr val="dk1"/>
                          </a:solidFill>
                          <a:effectLst/>
                          <a:latin typeface="Candara" pitchFamily="34" charset="0"/>
                          <a:ea typeface="+mn-ea"/>
                          <a:cs typeface="+mn-cs"/>
                        </a:rPr>
                        <a:t>Pembangunan</a:t>
                      </a:r>
                      <a:r>
                        <a:rPr lang="es-ES" sz="1200" b="0" i="0" kern="1200" dirty="0" smtClean="0">
                          <a:solidFill>
                            <a:schemeClr val="dk1"/>
                          </a:solidFill>
                          <a:effectLst/>
                          <a:latin typeface="Candara" pitchFamily="34" charset="0"/>
                          <a:ea typeface="+mn-ea"/>
                          <a:cs typeface="+mn-cs"/>
                        </a:rPr>
                        <a:t> zona </a:t>
                      </a:r>
                      <a:r>
                        <a:rPr lang="es-ES" sz="1200" b="0" i="0" kern="1200" dirty="0" err="1" smtClean="0">
                          <a:solidFill>
                            <a:schemeClr val="dk1"/>
                          </a:solidFill>
                          <a:effectLst/>
                          <a:latin typeface="Candara" pitchFamily="34" charset="0"/>
                          <a:ea typeface="+mn-ea"/>
                          <a:cs typeface="+mn-cs"/>
                        </a:rPr>
                        <a:t>integritas</a:t>
                      </a:r>
                      <a:r>
                        <a:rPr lang="es-ES" sz="1200" b="0" i="0" kern="1200" dirty="0" smtClean="0">
                          <a:solidFill>
                            <a:schemeClr val="dk1"/>
                          </a:solidFill>
                          <a:effectLst/>
                          <a:latin typeface="Candara" pitchFamily="34" charset="0"/>
                          <a:ea typeface="+mn-ea"/>
                          <a:cs typeface="+mn-cs"/>
                        </a:rPr>
                        <a:t> </a:t>
                      </a:r>
                      <a:r>
                        <a:rPr lang="es-ES" sz="1200" b="0" i="0" kern="1200" dirty="0" err="1" smtClean="0">
                          <a:solidFill>
                            <a:schemeClr val="dk1"/>
                          </a:solidFill>
                          <a:effectLst/>
                          <a:latin typeface="Candara" pitchFamily="34" charset="0"/>
                          <a:ea typeface="+mn-ea"/>
                          <a:cs typeface="+mn-cs"/>
                        </a:rPr>
                        <a:t>dilakukan</a:t>
                      </a:r>
                      <a:r>
                        <a:rPr lang="es-ES" sz="1200" b="0" i="0" kern="1200" dirty="0" smtClean="0">
                          <a:solidFill>
                            <a:schemeClr val="dk1"/>
                          </a:solidFill>
                          <a:effectLst/>
                          <a:latin typeface="Candara" pitchFamily="34" charset="0"/>
                          <a:ea typeface="+mn-ea"/>
                          <a:cs typeface="+mn-cs"/>
                        </a:rPr>
                        <a:t> </a:t>
                      </a:r>
                      <a:r>
                        <a:rPr lang="es-ES" sz="1200" b="0" i="0" kern="1200" dirty="0" smtClean="0">
                          <a:solidFill>
                            <a:srgbClr val="FF0000"/>
                          </a:solidFill>
                          <a:effectLst/>
                          <a:latin typeface="Candara" pitchFamily="34" charset="0"/>
                          <a:ea typeface="+mn-ea"/>
                          <a:cs typeface="+mn-cs"/>
                        </a:rPr>
                        <a:t>secara </a:t>
                      </a:r>
                      <a:r>
                        <a:rPr lang="es-ES" sz="1200" b="0" i="0" kern="1200" dirty="0" err="1" smtClean="0">
                          <a:solidFill>
                            <a:srgbClr val="FF0000"/>
                          </a:solidFill>
                          <a:effectLst/>
                          <a:latin typeface="Candara" pitchFamily="34" charset="0"/>
                          <a:ea typeface="+mn-ea"/>
                          <a:cs typeface="+mn-cs"/>
                        </a:rPr>
                        <a:t>intensif</a:t>
                      </a:r>
                      <a:r>
                        <a:rPr lang="id-ID" sz="1200" b="0" i="0" kern="1200" dirty="0" smtClean="0">
                          <a:solidFill>
                            <a:srgbClr val="FF0000"/>
                          </a:solidFill>
                          <a:effectLst/>
                          <a:latin typeface="Candara" pitchFamily="34" charset="0"/>
                          <a:ea typeface="+mn-ea"/>
                          <a:cs typeface="+mn-cs"/>
                        </a:rPr>
                        <a:t> </a:t>
                      </a:r>
                      <a:endParaRPr lang="id-ID" sz="1200" b="0" i="0" dirty="0" smtClean="0">
                        <a:solidFill>
                          <a:srgbClr val="FF0000"/>
                        </a:solidFill>
                        <a:latin typeface="Candara" pitchFamily="34" charset="0"/>
                        <a:cs typeface="Calibri" pitchFamily="34" charset="0"/>
                      </a:endParaRPr>
                    </a:p>
                  </a:txBody>
                  <a:tcPr marL="91446" marR="91446" marT="45727" marB="45727" anchor="ctr"/>
                </a:tc>
                <a:tc>
                  <a:txBody>
                    <a:bodyPr/>
                    <a:lstStyle/>
                    <a:p>
                      <a:pPr marL="228600" lvl="0" indent="-228600">
                        <a:buFont typeface="+mj-lt"/>
                        <a:buAutoNum type="arabicPeriod"/>
                      </a:pPr>
                      <a:r>
                        <a:rPr lang="id-ID" sz="1200" b="0" i="0" kern="1200" dirty="0" smtClean="0">
                          <a:solidFill>
                            <a:schemeClr val="dk1"/>
                          </a:solidFill>
                          <a:effectLst/>
                          <a:latin typeface="Candara" pitchFamily="34" charset="0"/>
                          <a:ea typeface="+mn-ea"/>
                          <a:cs typeface="+mn-cs"/>
                        </a:rPr>
                        <a:t>Laporan Pembangunan ZI TA 2015</a:t>
                      </a:r>
                      <a:endParaRPr lang="en-US" sz="1200" b="0" i="0" kern="1200" dirty="0" smtClean="0">
                        <a:solidFill>
                          <a:schemeClr val="dk1"/>
                        </a:solidFill>
                        <a:effectLst/>
                        <a:latin typeface="Candara" pitchFamily="34" charset="0"/>
                        <a:ea typeface="+mn-ea"/>
                        <a:cs typeface="+mn-cs"/>
                      </a:endParaRPr>
                    </a:p>
                    <a:p>
                      <a:pPr marL="228600" indent="-228600">
                        <a:buFont typeface="+mj-lt"/>
                        <a:buAutoNum type="arabicPeriod"/>
                      </a:pPr>
                      <a:r>
                        <a:rPr lang="id-ID" sz="1200" b="0" i="0" kern="1200" dirty="0" smtClean="0">
                          <a:solidFill>
                            <a:schemeClr val="dk1"/>
                          </a:solidFill>
                          <a:effectLst/>
                          <a:latin typeface="Candara" pitchFamily="34" charset="0"/>
                          <a:ea typeface="+mn-ea"/>
                          <a:cs typeface="+mn-cs"/>
                        </a:rPr>
                        <a:t>Laporan Pembangunan ZI TA 2016</a:t>
                      </a:r>
                      <a:endParaRPr lang="en-US" sz="1200" b="0" i="0" dirty="0" smtClean="0">
                        <a:latin typeface="Candara" pitchFamily="34" charset="0"/>
                      </a:endParaRPr>
                    </a:p>
                    <a:p>
                      <a:pPr marL="0" indent="0">
                        <a:buFont typeface="+mj-lt"/>
                        <a:buNone/>
                      </a:pPr>
                      <a:endParaRPr lang="en-US" sz="1200" i="0" dirty="0">
                        <a:latin typeface="Candara" pitchFamily="34" charset="0"/>
                      </a:endParaRPr>
                    </a:p>
                  </a:txBody>
                  <a:tcPr marL="91446" marR="91446" marT="45727" marB="45727" anchor="ctr"/>
                </a:tc>
              </a:tr>
            </a:tbl>
          </a:graphicData>
        </a:graphic>
      </p:graphicFrame>
      <p:sp>
        <p:nvSpPr>
          <p:cNvPr id="6" name="Title 1"/>
          <p:cNvSpPr>
            <a:spLocks noGrp="1"/>
          </p:cNvSpPr>
          <p:nvPr>
            <p:ph type="title"/>
          </p:nvPr>
        </p:nvSpPr>
        <p:spPr>
          <a:xfrm>
            <a:off x="1098848" y="381000"/>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PENGUATAN PENGAWASAN</a:t>
            </a:r>
            <a:endParaRPr lang="id-ID" sz="2800" dirty="0">
              <a:solidFill>
                <a:schemeClr val="accent3">
                  <a:lumMod val="50000"/>
                </a:schemeClr>
              </a:solidFill>
            </a:endParaRPr>
          </a:p>
        </p:txBody>
      </p:sp>
      <p:sp>
        <p:nvSpPr>
          <p:cNvPr id="7" name="Rounded Rectangle 6"/>
          <p:cNvSpPr/>
          <p:nvPr/>
        </p:nvSpPr>
        <p:spPr>
          <a:xfrm>
            <a:off x="8333096" y="574344"/>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4/6</a:t>
            </a:r>
            <a:endParaRPr lang="id-ID" sz="1600" dirty="0">
              <a:solidFill>
                <a:schemeClr val="tx1"/>
              </a:solidFill>
            </a:endParaRPr>
          </a:p>
        </p:txBody>
      </p:sp>
    </p:spTree>
    <p:extLst>
      <p:ext uri="{BB962C8B-B14F-4D97-AF65-F5344CB8AC3E}">
        <p14:creationId xmlns:p14="http://schemas.microsoft.com/office/powerpoint/2010/main" val="2260474164"/>
      </p:ext>
    </p:extLst>
  </p:cSld>
  <p:clrMapOvr>
    <a:masterClrMapping/>
  </p:clrMapOvr>
  <p:transition>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001964934"/>
              </p:ext>
            </p:extLst>
          </p:nvPr>
        </p:nvGraphicFramePr>
        <p:xfrm>
          <a:off x="76199" y="1004247"/>
          <a:ext cx="8991601" cy="5817196"/>
        </p:xfrm>
        <a:graphic>
          <a:graphicData uri="http://schemas.openxmlformats.org/drawingml/2006/table">
            <a:tbl>
              <a:tblPr firstRow="1" bandRow="1">
                <a:tableStyleId>{6E25E649-3F16-4E02-A733-19D2CDBF48F0}</a:tableStyleId>
              </a:tblPr>
              <a:tblGrid>
                <a:gridCol w="1582147"/>
                <a:gridCol w="1627542"/>
                <a:gridCol w="1438512"/>
                <a:gridCol w="1524000"/>
                <a:gridCol w="2819400"/>
              </a:tblGrid>
              <a:tr h="457201">
                <a:tc>
                  <a:txBody>
                    <a:bodyPr/>
                    <a:lstStyle/>
                    <a:p>
                      <a:pPr algn="ctr"/>
                      <a:r>
                        <a:rPr lang="id-ID" sz="1050" dirty="0" smtClean="0">
                          <a:latin typeface="Candara" pitchFamily="34" charset="0"/>
                        </a:rPr>
                        <a:t>Area Perubahan</a:t>
                      </a:r>
                      <a:endParaRPr lang="id-ID" sz="1050" dirty="0">
                        <a:latin typeface="Candara" pitchFamily="34" charset="0"/>
                      </a:endParaRPr>
                    </a:p>
                  </a:txBody>
                  <a:tcPr marL="91445" marR="91445" marT="45724" marB="45724" anchor="ctr"/>
                </a:tc>
                <a:tc>
                  <a:txBody>
                    <a:bodyPr/>
                    <a:lstStyle/>
                    <a:p>
                      <a:pPr algn="ctr"/>
                      <a:r>
                        <a:rPr lang="id-ID" sz="1050" dirty="0" smtClean="0">
                          <a:latin typeface="Candara" pitchFamily="34" charset="0"/>
                        </a:rPr>
                        <a:t>Hasil Self Assessment</a:t>
                      </a:r>
                    </a:p>
                    <a:p>
                      <a:pPr algn="ctr"/>
                      <a:r>
                        <a:rPr lang="id-ID" sz="1050" dirty="0" smtClean="0">
                          <a:latin typeface="Candara" pitchFamily="34" charset="0"/>
                        </a:rPr>
                        <a:t>2016</a:t>
                      </a:r>
                      <a:endParaRPr lang="id-ID" sz="1050" dirty="0">
                        <a:latin typeface="Candara" pitchFamily="34" charset="0"/>
                      </a:endParaRPr>
                    </a:p>
                  </a:txBody>
                  <a:tcPr marL="91445" marR="91445" marT="45724" marB="45724"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50" dirty="0" smtClean="0">
                          <a:latin typeface="Candara" pitchFamily="34" charset="0"/>
                        </a:rPr>
                        <a:t>Hasil Penilaian</a:t>
                      </a:r>
                      <a:r>
                        <a:rPr lang="id-ID" sz="105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050" baseline="0" dirty="0" smtClean="0">
                          <a:latin typeface="Candara" pitchFamily="34" charset="0"/>
                        </a:rPr>
                        <a:t>Tim Menpan </a:t>
                      </a:r>
                      <a:r>
                        <a:rPr lang="id-ID" sz="1050" dirty="0" smtClean="0">
                          <a:latin typeface="Candara" pitchFamily="34" charset="0"/>
                        </a:rPr>
                        <a:t>2015</a:t>
                      </a:r>
                    </a:p>
                  </a:txBody>
                  <a:tcPr marL="91445" marR="91445" marT="45724" marB="45724"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50" dirty="0" smtClean="0">
                          <a:latin typeface="Candara" pitchFamily="34" charset="0"/>
                        </a:rPr>
                        <a:t>Gap Penilaian</a:t>
                      </a:r>
                    </a:p>
                  </a:txBody>
                  <a:tcPr marL="91445" marR="91445" marT="45724" marB="45724" anchor="ctr"/>
                </a:tc>
                <a:tc>
                  <a:txBody>
                    <a:bodyPr/>
                    <a:lstStyle/>
                    <a:p>
                      <a:pPr algn="ctr"/>
                      <a:r>
                        <a:rPr lang="id-ID" sz="1050" dirty="0" smtClean="0">
                          <a:latin typeface="Candara" pitchFamily="34" charset="0"/>
                        </a:rPr>
                        <a:t>Dokumen yang</a:t>
                      </a:r>
                      <a:r>
                        <a:rPr lang="id-ID" sz="1050" baseline="0" dirty="0" smtClean="0">
                          <a:latin typeface="Candara" pitchFamily="34" charset="0"/>
                        </a:rPr>
                        <a:t> sudah disubmit</a:t>
                      </a:r>
                      <a:endParaRPr lang="id-ID" sz="1050" dirty="0">
                        <a:latin typeface="Candara" pitchFamily="34" charset="0"/>
                      </a:endParaRPr>
                    </a:p>
                  </a:txBody>
                  <a:tcPr marL="91445" marR="91445" marT="45724" marB="45724" anchor="ctr"/>
                </a:tc>
              </a:tr>
              <a:tr h="319732">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1" kern="1200" dirty="0" smtClean="0">
                          <a:solidFill>
                            <a:schemeClr val="dk1"/>
                          </a:solidFill>
                          <a:effectLst/>
                          <a:latin typeface="Candara" pitchFamily="34" charset="0"/>
                          <a:ea typeface="+mn-ea"/>
                          <a:cs typeface="+mn-cs"/>
                        </a:rPr>
                        <a:t>Pembangunan Zona Integritas (2,5)</a:t>
                      </a:r>
                      <a:endParaRPr lang="id-ID" sz="1050" kern="1200" dirty="0">
                        <a:solidFill>
                          <a:schemeClr val="dk1"/>
                        </a:solidFill>
                        <a:effectLst/>
                        <a:latin typeface="Candara" pitchFamily="34" charset="0"/>
                        <a:ea typeface="+mn-ea"/>
                        <a:cs typeface="+mn-cs"/>
                      </a:endParaRPr>
                    </a:p>
                  </a:txBody>
                  <a:tcPr marL="91445" marR="91445" marT="45724" marB="45724"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100" b="1" i="1" dirty="0" smtClean="0">
                        <a:solidFill>
                          <a:srgbClr val="FF0000"/>
                        </a:solidFill>
                        <a:latin typeface="Calibri" pitchFamily="34" charset="0"/>
                        <a:cs typeface="Calibri" pitchFamily="34" charset="0"/>
                      </a:endParaRPr>
                    </a:p>
                  </a:txBody>
                  <a:tcPr anchor="ctr"/>
                </a:tc>
                <a:tc hMerge="1">
                  <a:txBody>
                    <a:bodyPr/>
                    <a:lstStyle/>
                    <a:p>
                      <a:endParaRPr lang="id-ID"/>
                    </a:p>
                  </a:txBody>
                  <a:tcPr/>
                </a:tc>
                <a:tc hMerge="1">
                  <a:txBody>
                    <a:bodyPr/>
                    <a:lstStyle/>
                    <a:p>
                      <a:endParaRPr lang="id-ID"/>
                    </a:p>
                  </a:txBody>
                  <a:tcPr/>
                </a:tc>
                <a:tc hMerge="1">
                  <a:txBody>
                    <a:bodyPr/>
                    <a:lstStyle/>
                    <a:p>
                      <a:endParaRPr lang="id-ID"/>
                    </a:p>
                  </a:txBody>
                  <a:tcPr/>
                </a:tc>
              </a:tr>
              <a:tr h="1353795">
                <a:tc>
                  <a:txBody>
                    <a:bodyPr/>
                    <a:lstStyle/>
                    <a:p>
                      <a:pPr marL="0" algn="l" defTabSz="914400" rtl="0" eaLnBrk="1" latinLnBrk="0" hangingPunct="1"/>
                      <a:r>
                        <a:rPr lang="id-ID" sz="1050" b="0" i="0" kern="1200" dirty="0" smtClean="0">
                          <a:solidFill>
                            <a:schemeClr val="dk1"/>
                          </a:solidFill>
                          <a:effectLst/>
                          <a:latin typeface="Candara" pitchFamily="34" charset="0"/>
                          <a:ea typeface="+mn-ea"/>
                          <a:cs typeface="+mn-cs"/>
                        </a:rPr>
                        <a:t>Telah dilakukan evaluasi atas zona integritas yang telah ditentukan</a:t>
                      </a:r>
                      <a:endParaRPr lang="id-ID" sz="1050" b="0" i="0" kern="1200" dirty="0">
                        <a:solidFill>
                          <a:schemeClr val="dk1"/>
                        </a:solidFill>
                        <a:effectLst/>
                        <a:latin typeface="Candara" pitchFamily="34" charset="0"/>
                        <a:ea typeface="+mn-ea"/>
                        <a:cs typeface="+mn-cs"/>
                      </a:endParaRPr>
                    </a:p>
                  </a:txBody>
                  <a:tcPr marL="91445" marR="91445" marT="45724" marB="4572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i="0" kern="1200" dirty="0" smtClean="0">
                          <a:solidFill>
                            <a:schemeClr val="dk1"/>
                          </a:solidFill>
                          <a:effectLst/>
                          <a:latin typeface="Candara" pitchFamily="34" charset="0"/>
                          <a:ea typeface="+mn-ea"/>
                          <a:cs typeface="+mn-cs"/>
                        </a:rPr>
                        <a:t>Zona integritas yang telah ditentukan dimonitoring dan evaluasi </a:t>
                      </a:r>
                      <a:r>
                        <a:rPr lang="id-ID" sz="1050" b="0" i="0" kern="1200" dirty="0" smtClean="0">
                          <a:solidFill>
                            <a:srgbClr val="FF0000"/>
                          </a:solidFill>
                          <a:effectLst/>
                          <a:latin typeface="Candara" pitchFamily="34" charset="0"/>
                          <a:ea typeface="+mn-ea"/>
                          <a:cs typeface="+mn-cs"/>
                        </a:rPr>
                        <a:t>secara berkala   </a:t>
                      </a:r>
                      <a:r>
                        <a:rPr lang="id-ID" sz="1050" b="0" i="0" dirty="0" smtClean="0">
                          <a:solidFill>
                            <a:srgbClr val="FF0000"/>
                          </a:solidFill>
                          <a:latin typeface="Candara" pitchFamily="34" charset="0"/>
                          <a:cs typeface="Calibri" pitchFamily="34" charset="0"/>
                        </a:rPr>
                        <a:t> </a:t>
                      </a:r>
                      <a:r>
                        <a:rPr lang="id-ID" sz="1050" b="0" i="0" dirty="0" smtClean="0">
                          <a:solidFill>
                            <a:schemeClr val="tx1"/>
                          </a:solidFill>
                          <a:latin typeface="Candara" pitchFamily="34" charset="0"/>
                          <a:cs typeface="Calibri" pitchFamily="34" charset="0"/>
                        </a:rPr>
                        <a:t>(A)</a:t>
                      </a:r>
                    </a:p>
                  </a:txBody>
                  <a:tcPr marL="91445" marR="91445" marT="45724" marB="4572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i="0" dirty="0" smtClean="0">
                          <a:solidFill>
                            <a:schemeClr val="tx1"/>
                          </a:solidFill>
                          <a:latin typeface="Candara" pitchFamily="34" charset="0"/>
                          <a:cs typeface="Calibri" pitchFamily="34" charset="0"/>
                        </a:rPr>
                        <a:t>Zona integritas yang telah ditentukan </a:t>
                      </a:r>
                      <a:r>
                        <a:rPr lang="id-ID" sz="1050" b="0" i="0" dirty="0" smtClean="0">
                          <a:solidFill>
                            <a:srgbClr val="FF0000"/>
                          </a:solidFill>
                          <a:latin typeface="Candara" pitchFamily="34" charset="0"/>
                          <a:cs typeface="Calibri" pitchFamily="34" charset="0"/>
                        </a:rPr>
                        <a:t>belum di monitoring dan evaluasi </a:t>
                      </a:r>
                      <a:r>
                        <a:rPr lang="id-ID" sz="1050" b="0" i="0" dirty="0" smtClean="0">
                          <a:solidFill>
                            <a:schemeClr val="tx1"/>
                          </a:solidFill>
                          <a:latin typeface="Candara" pitchFamily="34" charset="0"/>
                          <a:cs typeface="Calibri" pitchFamily="34" charset="0"/>
                        </a:rPr>
                        <a:t>(C)</a:t>
                      </a:r>
                    </a:p>
                  </a:txBody>
                  <a:tcPr marL="91445" marR="91445" marT="45724" marB="4572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i="0" kern="1200" dirty="0" smtClean="0">
                          <a:solidFill>
                            <a:schemeClr val="dk1"/>
                          </a:solidFill>
                          <a:effectLst/>
                          <a:latin typeface="Candara" pitchFamily="34" charset="0"/>
                          <a:ea typeface="+mn-ea"/>
                          <a:cs typeface="+mn-cs"/>
                        </a:rPr>
                        <a:t>Zona integritas yang telah ditentukan dimonitoring dan evaluasi </a:t>
                      </a:r>
                      <a:r>
                        <a:rPr lang="id-ID" sz="1050" b="0" i="0" kern="1200" dirty="0" smtClean="0">
                          <a:solidFill>
                            <a:srgbClr val="FF0000"/>
                          </a:solidFill>
                          <a:effectLst/>
                          <a:latin typeface="Candara" pitchFamily="34" charset="0"/>
                          <a:ea typeface="+mn-ea"/>
                          <a:cs typeface="+mn-cs"/>
                        </a:rPr>
                        <a:t>secara berkala </a:t>
                      </a:r>
                      <a:endParaRPr lang="id-ID" sz="1050" b="0" i="0" dirty="0" smtClean="0">
                        <a:solidFill>
                          <a:srgbClr val="FF0000"/>
                        </a:solidFill>
                        <a:latin typeface="Candara" pitchFamily="34" charset="0"/>
                        <a:cs typeface="Calibri" pitchFamily="34" charset="0"/>
                      </a:endParaRPr>
                    </a:p>
                  </a:txBody>
                  <a:tcPr marL="91445" marR="91445" marT="45724" marB="45724" anchor="ctr"/>
                </a:tc>
                <a:tc>
                  <a:txBody>
                    <a:bodyPr/>
                    <a:lstStyle/>
                    <a:p>
                      <a:pPr marL="228600" lvl="0" indent="-228600">
                        <a:buFont typeface="+mj-lt"/>
                        <a:buAutoNum type="arabicPeriod"/>
                      </a:pPr>
                      <a:r>
                        <a:rPr lang="id-ID" sz="1050" b="0" i="0" kern="1200" dirty="0" smtClean="0">
                          <a:solidFill>
                            <a:schemeClr val="dk1"/>
                          </a:solidFill>
                          <a:effectLst/>
                          <a:latin typeface="Candara" pitchFamily="34" charset="0"/>
                          <a:ea typeface="+mn-ea"/>
                          <a:cs typeface="+mn-cs"/>
                        </a:rPr>
                        <a:t>Kuesioner ZI WBK</a:t>
                      </a:r>
                      <a:endParaRPr lang="en-US" sz="1050" b="0" i="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050" b="0" i="0" kern="1200" dirty="0" smtClean="0">
                          <a:solidFill>
                            <a:schemeClr val="dk1"/>
                          </a:solidFill>
                          <a:effectLst/>
                          <a:latin typeface="Candara" pitchFamily="34" charset="0"/>
                          <a:ea typeface="+mn-ea"/>
                          <a:cs typeface="+mn-cs"/>
                        </a:rPr>
                        <a:t>Laporan Monev ZI WBK WBBM PTU 2015</a:t>
                      </a:r>
                      <a:endParaRPr lang="en-US" sz="1050" b="0" i="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050" b="0" i="0" kern="1200" dirty="0" smtClean="0">
                          <a:solidFill>
                            <a:schemeClr val="dk1"/>
                          </a:solidFill>
                          <a:effectLst/>
                          <a:latin typeface="Candara" pitchFamily="34" charset="0"/>
                          <a:ea typeface="+mn-ea"/>
                          <a:cs typeface="+mn-cs"/>
                        </a:rPr>
                        <a:t>Survei Persepsi Korupsi</a:t>
                      </a:r>
                      <a:endParaRPr lang="en-US" sz="1050" b="0" i="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050" b="0" i="0" kern="1200" dirty="0" smtClean="0">
                          <a:solidFill>
                            <a:schemeClr val="dk1"/>
                          </a:solidFill>
                          <a:effectLst/>
                          <a:latin typeface="Candara" pitchFamily="34" charset="0"/>
                          <a:ea typeface="+mn-ea"/>
                          <a:cs typeface="+mn-cs"/>
                        </a:rPr>
                        <a:t>Laporan Monev ZI WBK WBBM PTU Juni 2015 </a:t>
                      </a:r>
                      <a:endParaRPr lang="en-US" sz="1050" b="0" i="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050" b="0" i="0" kern="1200" dirty="0" smtClean="0">
                          <a:solidFill>
                            <a:schemeClr val="dk1"/>
                          </a:solidFill>
                          <a:effectLst/>
                          <a:latin typeface="Candara" pitchFamily="34" charset="0"/>
                          <a:ea typeface="+mn-ea"/>
                          <a:cs typeface="+mn-cs"/>
                        </a:rPr>
                        <a:t>Laporan Monev ZI WBK WBBM PTU Desember 2015</a:t>
                      </a:r>
                      <a:endParaRPr lang="en-US" sz="1050" b="0" i="0" kern="1200" dirty="0" smtClean="0">
                        <a:solidFill>
                          <a:schemeClr val="dk1"/>
                        </a:solidFill>
                        <a:effectLst/>
                        <a:latin typeface="Candara" pitchFamily="34" charset="0"/>
                        <a:ea typeface="+mn-ea"/>
                        <a:cs typeface="+mn-cs"/>
                      </a:endParaRPr>
                    </a:p>
                  </a:txBody>
                  <a:tcPr marL="91445" marR="91445" marT="45724" marB="45724" anchor="ctr"/>
                </a:tc>
              </a:tr>
              <a:tr h="1037911">
                <a:tc>
                  <a:txBody>
                    <a:bodyPr/>
                    <a:lstStyle/>
                    <a:p>
                      <a:pPr marL="0" algn="l" defTabSz="914400" rtl="0" eaLnBrk="1" latinLnBrk="0" hangingPunct="1"/>
                      <a:r>
                        <a:rPr lang="id-ID" sz="1050" b="0" i="0" kern="1200" dirty="0" smtClean="0">
                          <a:solidFill>
                            <a:schemeClr val="dk1"/>
                          </a:solidFill>
                          <a:effectLst/>
                          <a:latin typeface="Candara" pitchFamily="34" charset="0"/>
                          <a:ea typeface="+mn-ea"/>
                          <a:cs typeface="+mn-cs"/>
                        </a:rPr>
                        <a:t>Telah terdapat unit kerja yang ditetapkan sebagai “menuju WBK/WBBM”</a:t>
                      </a:r>
                      <a:endParaRPr lang="id-ID" sz="1050" b="0" i="0" kern="1200" dirty="0">
                        <a:solidFill>
                          <a:schemeClr val="dk1"/>
                        </a:solidFill>
                        <a:effectLst/>
                        <a:latin typeface="Candara" pitchFamily="34" charset="0"/>
                        <a:ea typeface="+mn-ea"/>
                        <a:cs typeface="+mn-cs"/>
                      </a:endParaRPr>
                    </a:p>
                  </a:txBody>
                  <a:tcPr marL="91445" marR="91445" marT="45724" marB="4572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i="0" dirty="0" smtClean="0">
                          <a:latin typeface="Candara" pitchFamily="34" charset="0"/>
                          <a:cs typeface="Calibri" pitchFamily="34" charset="0"/>
                        </a:rPr>
                        <a:t>Telah terdapat unit kerja yang berpredikat </a:t>
                      </a:r>
                      <a:r>
                        <a:rPr lang="id-ID" sz="1050" b="0" i="0" dirty="0" smtClean="0">
                          <a:solidFill>
                            <a:srgbClr val="FF0000"/>
                          </a:solidFill>
                          <a:latin typeface="Candara" pitchFamily="34" charset="0"/>
                          <a:cs typeface="Calibri" pitchFamily="34" charset="0"/>
                        </a:rPr>
                        <a:t>menuju WBK </a:t>
                      </a:r>
                      <a:r>
                        <a:rPr lang="id-ID" sz="1050" b="0" i="0" dirty="0" smtClean="0">
                          <a:latin typeface="Candara" pitchFamily="34" charset="0"/>
                          <a:cs typeface="Calibri" pitchFamily="34" charset="0"/>
                        </a:rPr>
                        <a:t> </a:t>
                      </a:r>
                      <a:r>
                        <a:rPr lang="id-ID" sz="1050" b="0" i="0" dirty="0" smtClean="0">
                          <a:solidFill>
                            <a:schemeClr val="tx1"/>
                          </a:solidFill>
                          <a:latin typeface="Candara" pitchFamily="34" charset="0"/>
                          <a:cs typeface="Calibri" pitchFamily="34" charset="0"/>
                        </a:rPr>
                        <a:t> (B)</a:t>
                      </a:r>
                    </a:p>
                  </a:txBody>
                  <a:tcPr marL="91445" marR="91445" marT="45724" marB="4572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i="0" dirty="0" smtClean="0">
                          <a:solidFill>
                            <a:srgbClr val="FF0000"/>
                          </a:solidFill>
                          <a:latin typeface="Candara" pitchFamily="34" charset="0"/>
                          <a:cs typeface="Calibri" pitchFamily="34" charset="0"/>
                        </a:rPr>
                        <a:t>Belum terdapat unit kerja yang berpredikat menuju WBK</a:t>
                      </a:r>
                      <a:r>
                        <a:rPr lang="id-ID" sz="1050" b="0" i="0" dirty="0" smtClean="0">
                          <a:solidFill>
                            <a:schemeClr val="tx1"/>
                          </a:solidFill>
                          <a:latin typeface="Candara" pitchFamily="34" charset="0"/>
                          <a:cs typeface="Calibri" pitchFamily="34" charset="0"/>
                        </a:rPr>
                        <a:t> (C)</a:t>
                      </a:r>
                    </a:p>
                  </a:txBody>
                  <a:tcPr marL="91445" marR="91445" marT="45724" marB="4572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i="0" dirty="0" smtClean="0">
                          <a:latin typeface="Candara" pitchFamily="34" charset="0"/>
                          <a:cs typeface="Calibri" pitchFamily="34" charset="0"/>
                        </a:rPr>
                        <a:t>Telah terdapat unit kerja yang berpredikat </a:t>
                      </a:r>
                      <a:r>
                        <a:rPr lang="id-ID" sz="1050" b="0" i="0" dirty="0" smtClean="0">
                          <a:solidFill>
                            <a:srgbClr val="FF0000"/>
                          </a:solidFill>
                          <a:latin typeface="Candara" pitchFamily="34" charset="0"/>
                          <a:cs typeface="Calibri" pitchFamily="34" charset="0"/>
                        </a:rPr>
                        <a:t>menuju WBK </a:t>
                      </a:r>
                    </a:p>
                  </a:txBody>
                  <a:tcPr marL="91445" marR="91445" marT="45724" marB="45724" anchor="ctr"/>
                </a:tc>
                <a:tc>
                  <a:txBody>
                    <a:bodyPr/>
                    <a:lstStyle/>
                    <a:p>
                      <a:pPr marL="228600" lvl="0" indent="-228600">
                        <a:buFont typeface="+mj-lt"/>
                        <a:buAutoNum type="arabicPeriod"/>
                      </a:pPr>
                      <a:r>
                        <a:rPr lang="id-ID" sz="1050" b="0" i="0" kern="1200" dirty="0" smtClean="0">
                          <a:solidFill>
                            <a:schemeClr val="dk1"/>
                          </a:solidFill>
                          <a:effectLst/>
                          <a:latin typeface="Candara" pitchFamily="34" charset="0"/>
                          <a:ea typeface="+mn-ea"/>
                          <a:cs typeface="+mn-cs"/>
                        </a:rPr>
                        <a:t>KepSes 91/Ses/HK/12/2015 tentang Penetapan Unit Kerja Yang Diusulkan Sebagai Wilayah Bebas Dari Korupsi Dan Wilayah Birokrasi Bersih Dan Melayani </a:t>
                      </a:r>
                      <a:endParaRPr lang="en-US" sz="1050" b="0" i="0" kern="1200" dirty="0" smtClean="0">
                        <a:solidFill>
                          <a:schemeClr val="dk1"/>
                        </a:solidFill>
                        <a:effectLst/>
                        <a:latin typeface="Candara" pitchFamily="34" charset="0"/>
                        <a:ea typeface="+mn-ea"/>
                        <a:cs typeface="+mn-cs"/>
                      </a:endParaRPr>
                    </a:p>
                    <a:p>
                      <a:pPr marL="228600" indent="-228600">
                        <a:buFont typeface="+mj-lt"/>
                        <a:buAutoNum type="arabicPeriod"/>
                      </a:pPr>
                      <a:r>
                        <a:rPr lang="id-ID" sz="1050" b="0" i="0" kern="1200" dirty="0" smtClean="0">
                          <a:solidFill>
                            <a:schemeClr val="dk1"/>
                          </a:solidFill>
                          <a:effectLst/>
                          <a:latin typeface="Candara" pitchFamily="34" charset="0"/>
                          <a:ea typeface="+mn-ea"/>
                          <a:cs typeface="+mn-cs"/>
                        </a:rPr>
                        <a:t>Laporan Pembangunan ZI TA 2015</a:t>
                      </a:r>
                    </a:p>
                  </a:txBody>
                  <a:tcPr marL="91445" marR="91445" marT="45724" marB="45724" anchor="ctr"/>
                </a:tc>
              </a:tr>
              <a:tr h="274018">
                <a:tc gridSpan="5">
                  <a:txBody>
                    <a:bodyPr/>
                    <a:lstStyle/>
                    <a:p>
                      <a:pPr marL="0" algn="l" defTabSz="914400" rtl="0" eaLnBrk="1" latinLnBrk="0" hangingPunct="1"/>
                      <a:r>
                        <a:rPr lang="sv-SE" sz="1050" b="1" i="0" kern="1200" dirty="0" smtClean="0">
                          <a:solidFill>
                            <a:schemeClr val="dk1"/>
                          </a:solidFill>
                          <a:effectLst/>
                          <a:latin typeface="Candara" pitchFamily="34" charset="0"/>
                          <a:ea typeface="+mn-ea"/>
                          <a:cs typeface="+mn-cs"/>
                        </a:rPr>
                        <a:t>Aparat Pengawasan Intern Pemerintah (APIP) (1,5)</a:t>
                      </a:r>
                      <a:endParaRPr lang="id-ID" sz="1050" b="1" i="0" kern="1200" dirty="0">
                        <a:solidFill>
                          <a:schemeClr val="dk1"/>
                        </a:solidFill>
                        <a:effectLst/>
                        <a:latin typeface="Candara" pitchFamily="34" charset="0"/>
                        <a:ea typeface="+mn-ea"/>
                        <a:cs typeface="+mn-cs"/>
                      </a:endParaRPr>
                    </a:p>
                  </a:txBody>
                  <a:tcPr marL="91445" marR="91445" marT="45724" marB="45724"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000" b="0" i="0" dirty="0" smtClean="0">
                        <a:solidFill>
                          <a:schemeClr val="tx1"/>
                        </a:solidFill>
                        <a:latin typeface="Candara" pitchFamily="34" charset="0"/>
                        <a:cs typeface="Calibri" pitchFamily="34" charset="0"/>
                      </a:endParaRPr>
                    </a:p>
                  </a:txBody>
                  <a:tcPr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000" b="0" i="0" dirty="0" smtClean="0">
                        <a:solidFill>
                          <a:schemeClr val="tx1"/>
                        </a:solidFill>
                        <a:latin typeface="Candara" pitchFamily="34" charset="0"/>
                        <a:cs typeface="Calibri" pitchFamily="34" charset="0"/>
                      </a:endParaRPr>
                    </a:p>
                  </a:txBody>
                  <a:tcPr anchor="ctr"/>
                </a:tc>
                <a:tc hMerge="1">
                  <a:txBody>
                    <a:bodyPr/>
                    <a:lstStyle/>
                    <a:p>
                      <a:endParaRPr lang="id-ID"/>
                    </a:p>
                  </a:txBody>
                  <a:tcPr/>
                </a:tc>
                <a:tc hMerge="1">
                  <a:txBody>
                    <a:bodyPr/>
                    <a:lstStyle/>
                    <a:p>
                      <a:endParaRPr lang="id-ID"/>
                    </a:p>
                  </a:txBody>
                  <a:tcPr/>
                </a:tc>
              </a:tr>
              <a:tr h="1191579">
                <a:tc>
                  <a:txBody>
                    <a:bodyPr/>
                    <a:lstStyle/>
                    <a:p>
                      <a:pPr marL="0" algn="l" defTabSz="914400" rtl="0" eaLnBrk="1" latinLnBrk="0" hangingPunct="1"/>
                      <a:r>
                        <a:rPr lang="id-ID" sz="1050" b="0" i="0" kern="1200" dirty="0" smtClean="0">
                          <a:solidFill>
                            <a:schemeClr val="dk1"/>
                          </a:solidFill>
                          <a:effectLst/>
                          <a:latin typeface="Candara" pitchFamily="34" charset="0"/>
                          <a:ea typeface="+mn-ea"/>
                          <a:cs typeface="+mn-cs"/>
                        </a:rPr>
                        <a:t>Rekomendasi APIP didukung dengan komitmen pimpinan</a:t>
                      </a:r>
                      <a:endParaRPr lang="id-ID" sz="1050" b="0" i="0" kern="1200" dirty="0">
                        <a:solidFill>
                          <a:schemeClr val="dk1"/>
                        </a:solidFill>
                        <a:effectLst/>
                        <a:latin typeface="Candara" pitchFamily="34" charset="0"/>
                        <a:ea typeface="+mn-ea"/>
                        <a:cs typeface="+mn-cs"/>
                      </a:endParaRPr>
                    </a:p>
                  </a:txBody>
                  <a:tcPr marL="91445" marR="91445" marT="45724" marB="4572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i="0" dirty="0" smtClean="0">
                          <a:solidFill>
                            <a:srgbClr val="FF0000"/>
                          </a:solidFill>
                          <a:latin typeface="Candara" pitchFamily="34" charset="0"/>
                          <a:cs typeface="Calibri" pitchFamily="34" charset="0"/>
                        </a:rPr>
                        <a:t> Seluruh rekomendasi </a:t>
                      </a:r>
                      <a:r>
                        <a:rPr lang="id-ID" sz="1050" b="0" i="0" dirty="0" smtClean="0">
                          <a:latin typeface="Candara" pitchFamily="34" charset="0"/>
                          <a:cs typeface="Calibri" pitchFamily="34" charset="0"/>
                        </a:rPr>
                        <a:t>yang memerlukan komitmen pimpinan telah ditindaklanjuti dalam 2 tahun terakhir   </a:t>
                      </a:r>
                      <a:r>
                        <a:rPr lang="id-ID" sz="1050" b="0" i="0" dirty="0" smtClean="0">
                          <a:solidFill>
                            <a:schemeClr val="tx1"/>
                          </a:solidFill>
                          <a:latin typeface="Candara" pitchFamily="34" charset="0"/>
                          <a:cs typeface="Calibri" pitchFamily="34" charset="0"/>
                        </a:rPr>
                        <a:t>(A)</a:t>
                      </a:r>
                    </a:p>
                  </a:txBody>
                  <a:tcPr marL="91445" marR="91445" marT="45724" marB="4572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i="0" dirty="0" smtClean="0">
                          <a:solidFill>
                            <a:srgbClr val="FF0000"/>
                          </a:solidFill>
                          <a:latin typeface="Candara" pitchFamily="34" charset="0"/>
                          <a:cs typeface="Calibri" pitchFamily="34" charset="0"/>
                        </a:rPr>
                        <a:t>Sebagian rekomendasi </a:t>
                      </a:r>
                      <a:r>
                        <a:rPr lang="id-ID" sz="1050" b="0" i="0" dirty="0" smtClean="0">
                          <a:solidFill>
                            <a:schemeClr val="tx1"/>
                          </a:solidFill>
                          <a:latin typeface="Candara" pitchFamily="34" charset="0"/>
                          <a:cs typeface="Calibri" pitchFamily="34" charset="0"/>
                        </a:rPr>
                        <a:t>yang memerlukan komitmen pimpinan telah di tindaklanjuti dalam 2 tahun terakhir (B)</a:t>
                      </a:r>
                    </a:p>
                  </a:txBody>
                  <a:tcPr marL="91445" marR="91445" marT="45724" marB="4572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i="0" dirty="0" smtClean="0">
                          <a:solidFill>
                            <a:srgbClr val="FF0000"/>
                          </a:solidFill>
                          <a:latin typeface="Candara" pitchFamily="34" charset="0"/>
                          <a:cs typeface="Calibri" pitchFamily="34" charset="0"/>
                        </a:rPr>
                        <a:t>Seluruh rekomendasi </a:t>
                      </a:r>
                      <a:r>
                        <a:rPr lang="id-ID" sz="1050" b="0" i="0" dirty="0" smtClean="0">
                          <a:latin typeface="Candara" pitchFamily="34" charset="0"/>
                          <a:cs typeface="Calibri" pitchFamily="34" charset="0"/>
                        </a:rPr>
                        <a:t>yang memerlukan komitmen pimpinan telah ditindaklanjuti dalam 2 tahun terakhir </a:t>
                      </a:r>
                      <a:endParaRPr lang="id-ID" sz="1050" b="0" i="0" dirty="0" smtClean="0">
                        <a:solidFill>
                          <a:srgbClr val="FF0000"/>
                        </a:solidFill>
                        <a:latin typeface="Candara" pitchFamily="34" charset="0"/>
                        <a:cs typeface="Calibri" pitchFamily="34" charset="0"/>
                      </a:endParaRPr>
                    </a:p>
                  </a:txBody>
                  <a:tcPr marL="91445" marR="91445" marT="45724" marB="45724" anchor="ctr"/>
                </a:tc>
                <a:tc>
                  <a:txBody>
                    <a:bodyPr/>
                    <a:lstStyle/>
                    <a:p>
                      <a:pPr marL="228600" lvl="0" indent="-228600">
                        <a:buFont typeface="+mj-lt"/>
                        <a:buAutoNum type="arabicPeriod"/>
                      </a:pPr>
                      <a:r>
                        <a:rPr lang="id-ID" sz="1050" b="0" i="0" kern="1200" dirty="0" smtClean="0">
                          <a:solidFill>
                            <a:schemeClr val="dk1"/>
                          </a:solidFill>
                          <a:effectLst/>
                          <a:latin typeface="Candara" pitchFamily="34" charset="0"/>
                          <a:ea typeface="+mn-ea"/>
                          <a:cs typeface="+mn-cs"/>
                        </a:rPr>
                        <a:t>Laporan Hasil TL Rekomendasi APIP sudah 100%</a:t>
                      </a:r>
                      <a:endParaRPr lang="en-US" sz="1050" b="0" i="0" kern="1200" dirty="0" smtClean="0">
                        <a:solidFill>
                          <a:schemeClr val="dk1"/>
                        </a:solidFill>
                        <a:effectLst/>
                        <a:latin typeface="Candara" pitchFamily="34" charset="0"/>
                        <a:ea typeface="+mn-ea"/>
                        <a:cs typeface="+mn-cs"/>
                      </a:endParaRPr>
                    </a:p>
                    <a:p>
                      <a:pPr marL="228600" lvl="0" indent="-228600">
                        <a:buFont typeface="+mj-lt"/>
                        <a:buAutoNum type="arabicPeriod"/>
                      </a:pPr>
                      <a:r>
                        <a:rPr lang="id-ID" sz="1050" b="0" i="0" kern="1200" dirty="0" smtClean="0">
                          <a:solidFill>
                            <a:schemeClr val="dk1"/>
                          </a:solidFill>
                          <a:effectLst/>
                          <a:latin typeface="Candara" pitchFamily="34" charset="0"/>
                          <a:ea typeface="+mn-ea"/>
                          <a:cs typeface="+mn-cs"/>
                        </a:rPr>
                        <a:t>Laporan Monitoring Penyelesaian TL Atas Temuan BPK</a:t>
                      </a:r>
                      <a:endParaRPr lang="en-US" sz="1050" b="0" i="0" kern="1200" dirty="0" smtClean="0">
                        <a:solidFill>
                          <a:schemeClr val="dk1"/>
                        </a:solidFill>
                        <a:effectLst/>
                        <a:latin typeface="Candara" pitchFamily="34" charset="0"/>
                        <a:ea typeface="+mn-ea"/>
                        <a:cs typeface="+mn-cs"/>
                      </a:endParaRPr>
                    </a:p>
                    <a:p>
                      <a:pPr marL="228600" lvl="0" indent="-228600">
                        <a:buFont typeface="+mj-lt"/>
                        <a:buAutoNum type="arabicPeriod"/>
                      </a:pPr>
                      <a:r>
                        <a:rPr lang="en-US" sz="1050" b="0" i="0" kern="1200" dirty="0" err="1" smtClean="0">
                          <a:solidFill>
                            <a:schemeClr val="tx1"/>
                          </a:solidFill>
                          <a:effectLst/>
                          <a:latin typeface="Candara" pitchFamily="34" charset="0"/>
                          <a:ea typeface="+mn-ea"/>
                          <a:cs typeface="+mn-cs"/>
                        </a:rPr>
                        <a:t>Laporan</a:t>
                      </a:r>
                      <a:r>
                        <a:rPr lang="en-US" sz="1050" b="0" i="0" kern="1200" dirty="0" smtClean="0">
                          <a:solidFill>
                            <a:schemeClr val="tx1"/>
                          </a:solidFill>
                          <a:effectLst/>
                          <a:latin typeface="Candara" pitchFamily="34" charset="0"/>
                          <a:ea typeface="+mn-ea"/>
                          <a:cs typeface="+mn-cs"/>
                        </a:rPr>
                        <a:t> TL </a:t>
                      </a:r>
                      <a:r>
                        <a:rPr lang="en-US" sz="1050" b="0" i="0" kern="1200" dirty="0" err="1" smtClean="0">
                          <a:solidFill>
                            <a:schemeClr val="tx1"/>
                          </a:solidFill>
                          <a:effectLst/>
                          <a:latin typeface="Candara" pitchFamily="34" charset="0"/>
                          <a:ea typeface="+mn-ea"/>
                          <a:cs typeface="+mn-cs"/>
                        </a:rPr>
                        <a:t>Rekomendasi</a:t>
                      </a:r>
                      <a:r>
                        <a:rPr lang="en-US" sz="1050" b="0" i="0" kern="1200" dirty="0" smtClean="0">
                          <a:solidFill>
                            <a:schemeClr val="tx1"/>
                          </a:solidFill>
                          <a:effectLst/>
                          <a:latin typeface="Candara" pitchFamily="34" charset="0"/>
                          <a:ea typeface="+mn-ea"/>
                          <a:cs typeface="+mn-cs"/>
                        </a:rPr>
                        <a:t> </a:t>
                      </a:r>
                      <a:r>
                        <a:rPr lang="en-US" sz="1050" b="0" i="0" kern="1200" dirty="0" err="1" smtClean="0">
                          <a:solidFill>
                            <a:schemeClr val="tx1"/>
                          </a:solidFill>
                          <a:effectLst/>
                          <a:latin typeface="Candara" pitchFamily="34" charset="0"/>
                          <a:ea typeface="+mn-ea"/>
                          <a:cs typeface="+mn-cs"/>
                        </a:rPr>
                        <a:t>tahun</a:t>
                      </a:r>
                      <a:r>
                        <a:rPr lang="en-US" sz="1050" b="0" i="0" kern="1200" dirty="0" smtClean="0">
                          <a:solidFill>
                            <a:schemeClr val="tx1"/>
                          </a:solidFill>
                          <a:effectLst/>
                          <a:latin typeface="Candara" pitchFamily="34" charset="0"/>
                          <a:ea typeface="+mn-ea"/>
                          <a:cs typeface="+mn-cs"/>
                        </a:rPr>
                        <a:t> 2016</a:t>
                      </a:r>
                      <a:endParaRPr lang="id-ID" sz="1050" b="0" i="0" kern="1200" dirty="0" smtClean="0">
                        <a:solidFill>
                          <a:schemeClr val="tx1"/>
                        </a:solidFill>
                        <a:effectLst/>
                        <a:latin typeface="Candara" pitchFamily="34" charset="0"/>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id-ID" sz="1050" dirty="0" smtClean="0">
                          <a:latin typeface="Candara" pitchFamily="34" charset="0"/>
                        </a:rPr>
                        <a:t>Berita Acara Klarifikasi</a:t>
                      </a:r>
                      <a:r>
                        <a:rPr lang="id-ID" sz="1050" baseline="0" dirty="0" smtClean="0">
                          <a:latin typeface="Candara" pitchFamily="34" charset="0"/>
                        </a:rPr>
                        <a:t> Temuan Audit IU</a:t>
                      </a:r>
                      <a:endParaRPr lang="id-ID" sz="1050" dirty="0" smtClean="0">
                        <a:latin typeface="Candara" pitchFamily="34" charset="0"/>
                      </a:endParaRPr>
                    </a:p>
                  </a:txBody>
                  <a:tcPr marL="91445" marR="91445" marT="45724" marB="45724" anchor="ctr"/>
                </a:tc>
              </a:tr>
              <a:tr h="1162951">
                <a:tc>
                  <a:txBody>
                    <a:bodyPr/>
                    <a:lstStyle/>
                    <a:p>
                      <a:pPr marL="0" algn="l" defTabSz="914400" rtl="0" eaLnBrk="1" latinLnBrk="0" hangingPunct="1"/>
                      <a:r>
                        <a:rPr lang="id-ID" sz="1050" b="0" i="0" kern="1200" dirty="0" smtClean="0">
                          <a:solidFill>
                            <a:schemeClr val="dk1"/>
                          </a:solidFill>
                          <a:effectLst/>
                          <a:latin typeface="Candara" pitchFamily="34" charset="0"/>
                          <a:ea typeface="+mn-ea"/>
                          <a:cs typeface="+mn-cs"/>
                        </a:rPr>
                        <a:t>APIP didukung dengan SDM yang memadai secara kualitas dan kuantitas.</a:t>
                      </a:r>
                      <a:endParaRPr lang="id-ID" sz="1050" b="0" i="0" kern="1200" dirty="0">
                        <a:solidFill>
                          <a:schemeClr val="dk1"/>
                        </a:solidFill>
                        <a:effectLst/>
                        <a:latin typeface="Candara" pitchFamily="34" charset="0"/>
                        <a:ea typeface="+mn-ea"/>
                        <a:cs typeface="+mn-cs"/>
                      </a:endParaRPr>
                    </a:p>
                  </a:txBody>
                  <a:tcPr marL="91445" marR="91445" marT="45724" marB="4572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sz="1050" b="0" i="0" dirty="0" smtClean="0">
                          <a:solidFill>
                            <a:srgbClr val="FF0000"/>
                          </a:solidFill>
                          <a:latin typeface="Candara" pitchFamily="34" charset="0"/>
                          <a:cs typeface="Calibri" pitchFamily="34" charset="0"/>
                        </a:rPr>
                        <a:t>Seluruh fungsi pengawasan </a:t>
                      </a:r>
                      <a:r>
                        <a:rPr lang="sv-SE" sz="1050" b="0" i="0" dirty="0" smtClean="0">
                          <a:latin typeface="Candara" pitchFamily="34" charset="0"/>
                          <a:cs typeface="Calibri" pitchFamily="34" charset="0"/>
                        </a:rPr>
                        <a:t>internal tertangani oleh SDM yang kompeten baik secara kuantitas maupun kualitas</a:t>
                      </a:r>
                      <a:r>
                        <a:rPr lang="id-ID" sz="1050" b="0" i="0" dirty="0" smtClean="0">
                          <a:latin typeface="Candara" pitchFamily="34" charset="0"/>
                          <a:cs typeface="Calibri" pitchFamily="34" charset="0"/>
                        </a:rPr>
                        <a:t>  </a:t>
                      </a:r>
                      <a:r>
                        <a:rPr lang="id-ID" sz="1050" b="0" i="0" dirty="0" smtClean="0">
                          <a:solidFill>
                            <a:schemeClr val="tx1"/>
                          </a:solidFill>
                          <a:latin typeface="Candara" pitchFamily="34" charset="0"/>
                          <a:cs typeface="Calibri" pitchFamily="34" charset="0"/>
                        </a:rPr>
                        <a:t>(A)</a:t>
                      </a:r>
                    </a:p>
                  </a:txBody>
                  <a:tcPr marL="91445" marR="91445" marT="45724" marB="4572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b="0" i="0" dirty="0" smtClean="0">
                          <a:solidFill>
                            <a:srgbClr val="FF0000"/>
                          </a:solidFill>
                          <a:latin typeface="Candara" pitchFamily="34" charset="0"/>
                          <a:cs typeface="Calibri" pitchFamily="34" charset="0"/>
                        </a:rPr>
                        <a:t>Sebagian besar fungsi pengawasan </a:t>
                      </a:r>
                      <a:r>
                        <a:rPr lang="id-ID" sz="1050" b="0" i="0" dirty="0" smtClean="0">
                          <a:solidFill>
                            <a:schemeClr val="tx1"/>
                          </a:solidFill>
                          <a:latin typeface="Candara" pitchFamily="34" charset="0"/>
                          <a:cs typeface="Calibri" pitchFamily="34" charset="0"/>
                        </a:rPr>
                        <a:t>internal tertangani oleh SDM yang kompeten baik secara kuantitas maupun kualitas (B)</a:t>
                      </a:r>
                    </a:p>
                  </a:txBody>
                  <a:tcPr marL="91445" marR="91445" marT="45724" marB="4572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sz="1050" b="0" i="0" dirty="0" smtClean="0">
                          <a:solidFill>
                            <a:srgbClr val="FF0000"/>
                          </a:solidFill>
                          <a:latin typeface="Candara" pitchFamily="34" charset="0"/>
                          <a:cs typeface="Calibri" pitchFamily="34" charset="0"/>
                        </a:rPr>
                        <a:t>Seluruh fungsi pengawasan </a:t>
                      </a:r>
                      <a:r>
                        <a:rPr lang="sv-SE" sz="1050" b="0" i="0" dirty="0" smtClean="0">
                          <a:latin typeface="Candara" pitchFamily="34" charset="0"/>
                          <a:cs typeface="Calibri" pitchFamily="34" charset="0"/>
                        </a:rPr>
                        <a:t>internal tertangani oleh SDM yang kompeten baik secara kuantitas maupun kualitas</a:t>
                      </a:r>
                      <a:r>
                        <a:rPr lang="id-ID" sz="1050" b="0" i="0" dirty="0" smtClean="0">
                          <a:latin typeface="Candara" pitchFamily="34" charset="0"/>
                          <a:cs typeface="Calibri" pitchFamily="34" charset="0"/>
                        </a:rPr>
                        <a:t> </a:t>
                      </a:r>
                      <a:endParaRPr lang="id-ID" sz="1050" b="0" i="0" dirty="0" smtClean="0">
                        <a:solidFill>
                          <a:srgbClr val="FF0000"/>
                        </a:solidFill>
                        <a:latin typeface="Candara" pitchFamily="34" charset="0"/>
                        <a:cs typeface="Calibri" pitchFamily="34" charset="0"/>
                      </a:endParaRPr>
                    </a:p>
                  </a:txBody>
                  <a:tcPr marL="91445" marR="91445" marT="45724" marB="45724" anchor="ctr"/>
                </a:tc>
                <a:tc>
                  <a:txBody>
                    <a:bodyPr/>
                    <a:lstStyle/>
                    <a:p>
                      <a:pPr marL="228600" lvl="0" indent="-228600">
                        <a:buFont typeface="+mj-lt"/>
                        <a:buAutoNum type="arabicPeriod"/>
                      </a:pPr>
                      <a:r>
                        <a:rPr lang="id-ID" sz="1050" b="0" i="0" kern="1200" dirty="0" smtClean="0">
                          <a:solidFill>
                            <a:schemeClr val="dk1"/>
                          </a:solidFill>
                          <a:effectLst/>
                          <a:latin typeface="Candara" pitchFamily="34" charset="0"/>
                          <a:ea typeface="+mn-ea"/>
                          <a:cs typeface="+mn-cs"/>
                        </a:rPr>
                        <a:t>Pemetaan Fungsi Pengawasan Internal</a:t>
                      </a:r>
                      <a:endParaRPr lang="en-US" sz="1050" b="0" i="0" kern="1200" dirty="0" smtClean="0">
                        <a:solidFill>
                          <a:schemeClr val="dk1"/>
                        </a:solidFill>
                        <a:effectLst/>
                        <a:latin typeface="Candara" pitchFamily="34" charset="0"/>
                        <a:ea typeface="+mn-ea"/>
                        <a:cs typeface="+mn-cs"/>
                      </a:endParaRPr>
                    </a:p>
                    <a:p>
                      <a:pPr marL="228600" lvl="0" indent="-228600">
                        <a:buFont typeface="+mj-lt"/>
                        <a:buAutoNum type="arabicPeriod"/>
                      </a:pPr>
                      <a:r>
                        <a:rPr lang="en-US" sz="1050" b="0" i="0" kern="1200" dirty="0" smtClean="0">
                          <a:solidFill>
                            <a:schemeClr val="tx1"/>
                          </a:solidFill>
                          <a:effectLst/>
                          <a:latin typeface="Candara" pitchFamily="34" charset="0"/>
                          <a:ea typeface="+mn-ea"/>
                          <a:cs typeface="+mn-cs"/>
                        </a:rPr>
                        <a:t>SK </a:t>
                      </a:r>
                      <a:r>
                        <a:rPr lang="en-US" sz="1050" b="0" i="0" kern="1200" dirty="0" err="1" smtClean="0">
                          <a:solidFill>
                            <a:schemeClr val="tx1"/>
                          </a:solidFill>
                          <a:effectLst/>
                          <a:latin typeface="Candara" pitchFamily="34" charset="0"/>
                          <a:ea typeface="+mn-ea"/>
                          <a:cs typeface="+mn-cs"/>
                        </a:rPr>
                        <a:t>Standar</a:t>
                      </a:r>
                      <a:r>
                        <a:rPr lang="en-US" sz="1050" b="0" i="0" kern="1200" baseline="0" dirty="0" smtClean="0">
                          <a:solidFill>
                            <a:schemeClr val="tx1"/>
                          </a:solidFill>
                          <a:effectLst/>
                          <a:latin typeface="Candara" pitchFamily="34" charset="0"/>
                          <a:ea typeface="+mn-ea"/>
                          <a:cs typeface="+mn-cs"/>
                        </a:rPr>
                        <a:t> </a:t>
                      </a:r>
                      <a:r>
                        <a:rPr lang="en-US" sz="1050" b="0" i="0" kern="1200" baseline="0" dirty="0" err="1" smtClean="0">
                          <a:solidFill>
                            <a:schemeClr val="tx1"/>
                          </a:solidFill>
                          <a:effectLst/>
                          <a:latin typeface="Candara" pitchFamily="34" charset="0"/>
                          <a:ea typeface="+mn-ea"/>
                          <a:cs typeface="+mn-cs"/>
                        </a:rPr>
                        <a:t>Kompetensi</a:t>
                      </a:r>
                      <a:r>
                        <a:rPr lang="en-US" sz="1050" b="0" i="0" kern="1200" baseline="0" dirty="0" smtClean="0">
                          <a:solidFill>
                            <a:schemeClr val="tx1"/>
                          </a:solidFill>
                          <a:effectLst/>
                          <a:latin typeface="Candara" pitchFamily="34" charset="0"/>
                          <a:ea typeface="+mn-ea"/>
                          <a:cs typeface="+mn-cs"/>
                        </a:rPr>
                        <a:t> APIP</a:t>
                      </a:r>
                      <a:endParaRPr lang="en-US" sz="1050" b="0" i="0" kern="1200" dirty="0" smtClean="0">
                        <a:solidFill>
                          <a:schemeClr val="tx1"/>
                        </a:solidFill>
                        <a:effectLst/>
                        <a:latin typeface="Candara" pitchFamily="34" charset="0"/>
                        <a:ea typeface="+mn-ea"/>
                        <a:cs typeface="+mn-cs"/>
                      </a:endParaRPr>
                    </a:p>
                    <a:p>
                      <a:pPr marL="228600" lvl="0" indent="-228600">
                        <a:buFont typeface="+mj-lt"/>
                        <a:buAutoNum type="arabicPeriod"/>
                      </a:pPr>
                      <a:r>
                        <a:rPr lang="en-US" sz="1050" b="0" i="0" kern="1200" dirty="0" err="1" smtClean="0">
                          <a:solidFill>
                            <a:schemeClr val="tx1"/>
                          </a:solidFill>
                          <a:effectLst/>
                          <a:latin typeface="Candara" pitchFamily="34" charset="0"/>
                          <a:ea typeface="+mn-ea"/>
                          <a:cs typeface="+mn-cs"/>
                        </a:rPr>
                        <a:t>Hasil</a:t>
                      </a:r>
                      <a:r>
                        <a:rPr lang="en-US" sz="1050" b="0" i="0" kern="1200" dirty="0" smtClean="0">
                          <a:solidFill>
                            <a:schemeClr val="tx1"/>
                          </a:solidFill>
                          <a:effectLst/>
                          <a:latin typeface="Candara" pitchFamily="34" charset="0"/>
                          <a:ea typeface="+mn-ea"/>
                          <a:cs typeface="+mn-cs"/>
                        </a:rPr>
                        <a:t> </a:t>
                      </a:r>
                      <a:r>
                        <a:rPr lang="en-US" sz="1050" b="0" i="0" kern="1200" dirty="0" err="1" smtClean="0">
                          <a:solidFill>
                            <a:schemeClr val="tx1"/>
                          </a:solidFill>
                          <a:effectLst/>
                          <a:latin typeface="Candara" pitchFamily="34" charset="0"/>
                          <a:ea typeface="+mn-ea"/>
                          <a:cs typeface="+mn-cs"/>
                        </a:rPr>
                        <a:t>penilaian</a:t>
                      </a:r>
                      <a:r>
                        <a:rPr lang="en-US" sz="1050" b="0" i="0" kern="1200" dirty="0" smtClean="0">
                          <a:solidFill>
                            <a:schemeClr val="tx1"/>
                          </a:solidFill>
                          <a:effectLst/>
                          <a:latin typeface="Candara" pitchFamily="34" charset="0"/>
                          <a:ea typeface="+mn-ea"/>
                          <a:cs typeface="+mn-cs"/>
                        </a:rPr>
                        <a:t> </a:t>
                      </a:r>
                      <a:r>
                        <a:rPr lang="en-US" sz="1050" b="0" i="0" kern="1200" dirty="0" err="1" smtClean="0">
                          <a:solidFill>
                            <a:schemeClr val="tx1"/>
                          </a:solidFill>
                          <a:effectLst/>
                          <a:latin typeface="Candara" pitchFamily="34" charset="0"/>
                          <a:ea typeface="+mn-ea"/>
                          <a:cs typeface="+mn-cs"/>
                        </a:rPr>
                        <a:t>telaah</a:t>
                      </a:r>
                      <a:r>
                        <a:rPr lang="en-US" sz="1050" b="0" i="0" kern="1200" baseline="0" dirty="0" smtClean="0">
                          <a:solidFill>
                            <a:schemeClr val="tx1"/>
                          </a:solidFill>
                          <a:effectLst/>
                          <a:latin typeface="Candara" pitchFamily="34" charset="0"/>
                          <a:ea typeface="+mn-ea"/>
                          <a:cs typeface="+mn-cs"/>
                        </a:rPr>
                        <a:t> </a:t>
                      </a:r>
                      <a:r>
                        <a:rPr lang="en-US" sz="1050" b="0" i="0" kern="1200" baseline="0" dirty="0" err="1" smtClean="0">
                          <a:solidFill>
                            <a:schemeClr val="tx1"/>
                          </a:solidFill>
                          <a:effectLst/>
                          <a:latin typeface="Candara" pitchFamily="34" charset="0"/>
                          <a:ea typeface="+mn-ea"/>
                          <a:cs typeface="+mn-cs"/>
                        </a:rPr>
                        <a:t>sejawat</a:t>
                      </a:r>
                      <a:endParaRPr lang="en-US" sz="1050" b="0" i="0" kern="1200" baseline="0" dirty="0" smtClean="0">
                        <a:solidFill>
                          <a:schemeClr val="tx1"/>
                        </a:solidFill>
                        <a:effectLst/>
                        <a:latin typeface="Candara" pitchFamily="34" charset="0"/>
                        <a:ea typeface="+mn-ea"/>
                        <a:cs typeface="+mn-cs"/>
                      </a:endParaRPr>
                    </a:p>
                    <a:p>
                      <a:pPr marL="228600" lvl="0" indent="-228600">
                        <a:buFont typeface="+mj-lt"/>
                        <a:buAutoNum type="arabicPeriod"/>
                      </a:pPr>
                      <a:r>
                        <a:rPr lang="en-US" sz="1050" b="0" i="0" kern="1200" baseline="0" dirty="0" err="1" smtClean="0">
                          <a:solidFill>
                            <a:schemeClr val="tx1"/>
                          </a:solidFill>
                          <a:effectLst/>
                          <a:latin typeface="Candara" pitchFamily="34" charset="0"/>
                          <a:ea typeface="+mn-ea"/>
                          <a:cs typeface="+mn-cs"/>
                        </a:rPr>
                        <a:t>Hasil</a:t>
                      </a:r>
                      <a:r>
                        <a:rPr lang="en-US" sz="1050" b="0" i="0" kern="1200" baseline="0" dirty="0" smtClean="0">
                          <a:solidFill>
                            <a:schemeClr val="tx1"/>
                          </a:solidFill>
                          <a:effectLst/>
                          <a:latin typeface="Candara" pitchFamily="34" charset="0"/>
                          <a:ea typeface="+mn-ea"/>
                          <a:cs typeface="+mn-cs"/>
                        </a:rPr>
                        <a:t> </a:t>
                      </a:r>
                      <a:r>
                        <a:rPr lang="en-US" sz="1050" b="0" i="0" kern="1200" baseline="0" dirty="0" err="1" smtClean="0">
                          <a:solidFill>
                            <a:schemeClr val="tx1"/>
                          </a:solidFill>
                          <a:effectLst/>
                          <a:latin typeface="Candara" pitchFamily="34" charset="0"/>
                          <a:ea typeface="+mn-ea"/>
                          <a:cs typeface="+mn-cs"/>
                        </a:rPr>
                        <a:t>penilaian</a:t>
                      </a:r>
                      <a:r>
                        <a:rPr lang="en-US" sz="1050" b="0" i="0" kern="1200" baseline="0" dirty="0" smtClean="0">
                          <a:solidFill>
                            <a:schemeClr val="tx1"/>
                          </a:solidFill>
                          <a:effectLst/>
                          <a:latin typeface="Candara" pitchFamily="34" charset="0"/>
                          <a:ea typeface="+mn-ea"/>
                          <a:cs typeface="+mn-cs"/>
                        </a:rPr>
                        <a:t> IACM</a:t>
                      </a:r>
                    </a:p>
                    <a:p>
                      <a:pPr marL="228600" lvl="0" indent="-228600">
                        <a:buFont typeface="+mj-lt"/>
                        <a:buAutoNum type="arabicPeriod"/>
                      </a:pPr>
                      <a:r>
                        <a:rPr lang="en-US" sz="1050" b="0" i="0" kern="1200" baseline="0" dirty="0" err="1" smtClean="0">
                          <a:solidFill>
                            <a:schemeClr val="tx1"/>
                          </a:solidFill>
                          <a:effectLst/>
                          <a:latin typeface="Candara" pitchFamily="34" charset="0"/>
                          <a:ea typeface="+mn-ea"/>
                          <a:cs typeface="+mn-cs"/>
                        </a:rPr>
                        <a:t>Pemetaan</a:t>
                      </a:r>
                      <a:r>
                        <a:rPr lang="en-US" sz="1050" b="0" i="0" kern="1200" baseline="0" dirty="0" smtClean="0">
                          <a:solidFill>
                            <a:schemeClr val="tx1"/>
                          </a:solidFill>
                          <a:effectLst/>
                          <a:latin typeface="Candara" pitchFamily="34" charset="0"/>
                          <a:ea typeface="+mn-ea"/>
                          <a:cs typeface="+mn-cs"/>
                        </a:rPr>
                        <a:t> SDM &amp; </a:t>
                      </a:r>
                      <a:r>
                        <a:rPr lang="en-US" sz="1050" b="0" i="0" kern="1200" baseline="0" dirty="0" err="1" smtClean="0">
                          <a:solidFill>
                            <a:schemeClr val="tx1"/>
                          </a:solidFill>
                          <a:effectLst/>
                          <a:latin typeface="Candara" pitchFamily="34" charset="0"/>
                          <a:ea typeface="+mn-ea"/>
                          <a:cs typeface="+mn-cs"/>
                        </a:rPr>
                        <a:t>kompetensi</a:t>
                      </a:r>
                      <a:r>
                        <a:rPr lang="en-US" sz="1050" b="0" i="0" kern="1200" baseline="0" dirty="0" smtClean="0">
                          <a:solidFill>
                            <a:schemeClr val="tx1"/>
                          </a:solidFill>
                          <a:effectLst/>
                          <a:latin typeface="Candara" pitchFamily="34" charset="0"/>
                          <a:ea typeface="+mn-ea"/>
                          <a:cs typeface="+mn-cs"/>
                        </a:rPr>
                        <a:t> SDM</a:t>
                      </a:r>
                      <a:endParaRPr lang="en-US" sz="1050" b="0" i="0" kern="1200" dirty="0" smtClean="0">
                        <a:solidFill>
                          <a:schemeClr val="tx1"/>
                        </a:solidFill>
                        <a:effectLst/>
                        <a:latin typeface="Candara" pitchFamily="34" charset="0"/>
                        <a:ea typeface="+mn-ea"/>
                        <a:cs typeface="+mn-cs"/>
                      </a:endParaRPr>
                    </a:p>
                  </a:txBody>
                  <a:tcPr marL="91445" marR="91445" marT="45724" marB="45724" anchor="ctr"/>
                </a:tc>
              </a:tr>
            </a:tbl>
          </a:graphicData>
        </a:graphic>
      </p:graphicFrame>
      <p:sp>
        <p:nvSpPr>
          <p:cNvPr id="6" name="Title 1"/>
          <p:cNvSpPr>
            <a:spLocks noGrp="1"/>
          </p:cNvSpPr>
          <p:nvPr>
            <p:ph type="title"/>
          </p:nvPr>
        </p:nvSpPr>
        <p:spPr>
          <a:xfrm>
            <a:off x="1098848" y="333396"/>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PENGUATAN PENGAWASAN</a:t>
            </a:r>
            <a:endParaRPr lang="id-ID" sz="2800" dirty="0">
              <a:solidFill>
                <a:schemeClr val="accent3">
                  <a:lumMod val="50000"/>
                </a:schemeClr>
              </a:solidFill>
            </a:endParaRPr>
          </a:p>
        </p:txBody>
      </p:sp>
      <p:sp>
        <p:nvSpPr>
          <p:cNvPr id="7" name="Rounded Rectangle 6"/>
          <p:cNvSpPr/>
          <p:nvPr/>
        </p:nvSpPr>
        <p:spPr>
          <a:xfrm>
            <a:off x="8333096" y="519752"/>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5/6</a:t>
            </a:r>
            <a:endParaRPr lang="id-ID" sz="1600" dirty="0">
              <a:solidFill>
                <a:schemeClr val="tx1"/>
              </a:solidFill>
            </a:endParaRPr>
          </a:p>
        </p:txBody>
      </p:sp>
    </p:spTree>
    <p:extLst>
      <p:ext uri="{BB962C8B-B14F-4D97-AF65-F5344CB8AC3E}">
        <p14:creationId xmlns:p14="http://schemas.microsoft.com/office/powerpoint/2010/main" val="85251444"/>
      </p:ext>
    </p:extLst>
  </p:cSld>
  <p:clrMapOvr>
    <a:masterClrMapping/>
  </p:clrMapOvr>
  <p:transition>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235623850"/>
              </p:ext>
            </p:extLst>
          </p:nvPr>
        </p:nvGraphicFramePr>
        <p:xfrm>
          <a:off x="47294" y="1285875"/>
          <a:ext cx="9012546" cy="3031359"/>
        </p:xfrm>
        <a:graphic>
          <a:graphicData uri="http://schemas.openxmlformats.org/drawingml/2006/table">
            <a:tbl>
              <a:tblPr firstRow="1" bandRow="1">
                <a:tableStyleId>{6E25E649-3F16-4E02-A733-19D2CDBF48F0}</a:tableStyleId>
              </a:tblPr>
              <a:tblGrid>
                <a:gridCol w="1585833"/>
                <a:gridCol w="1631333"/>
                <a:gridCol w="1631333"/>
                <a:gridCol w="1775006"/>
                <a:gridCol w="2389041"/>
              </a:tblGrid>
              <a:tr h="681493">
                <a:tc>
                  <a:txBody>
                    <a:bodyPr/>
                    <a:lstStyle/>
                    <a:p>
                      <a:pPr algn="ctr"/>
                      <a:r>
                        <a:rPr lang="id-ID" sz="1400" dirty="0" smtClean="0">
                          <a:latin typeface="Candara" pitchFamily="34" charset="0"/>
                        </a:rPr>
                        <a:t>Area Perubahan</a:t>
                      </a:r>
                      <a:endParaRPr lang="id-ID" sz="1400" dirty="0">
                        <a:latin typeface="Candara" pitchFamily="34" charset="0"/>
                      </a:endParaRPr>
                    </a:p>
                  </a:txBody>
                  <a:tcPr marL="91445" marR="91445" marT="45723" marB="45723" anchor="ctr"/>
                </a:tc>
                <a:tc>
                  <a:txBody>
                    <a:bodyPr/>
                    <a:lstStyle/>
                    <a:p>
                      <a:pPr algn="ctr"/>
                      <a:r>
                        <a:rPr lang="id-ID" sz="1400" dirty="0" smtClean="0">
                          <a:latin typeface="Candara" pitchFamily="34" charset="0"/>
                        </a:rPr>
                        <a:t>Hasil Self Assessment</a:t>
                      </a:r>
                    </a:p>
                    <a:p>
                      <a:pPr algn="ctr"/>
                      <a:r>
                        <a:rPr lang="id-ID" sz="1400" dirty="0" smtClean="0">
                          <a:latin typeface="Candara" pitchFamily="34" charset="0"/>
                        </a:rPr>
                        <a:t>2016</a:t>
                      </a:r>
                      <a:endParaRPr lang="id-ID" sz="1400" dirty="0">
                        <a:latin typeface="Candara" pitchFamily="34" charset="0"/>
                      </a:endParaRPr>
                    </a:p>
                  </a:txBody>
                  <a:tcPr marL="91445" marR="91445" marT="45723" marB="4572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400" dirty="0" smtClean="0">
                          <a:latin typeface="Candara" pitchFamily="34" charset="0"/>
                        </a:rPr>
                        <a:t>Hasil Penilaian</a:t>
                      </a:r>
                      <a:r>
                        <a:rPr lang="id-ID" sz="140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400" baseline="0" dirty="0" smtClean="0">
                          <a:latin typeface="Candara" pitchFamily="34" charset="0"/>
                        </a:rPr>
                        <a:t>Tim Menpan </a:t>
                      </a:r>
                      <a:r>
                        <a:rPr lang="id-ID" sz="1400" dirty="0" smtClean="0">
                          <a:latin typeface="Candara" pitchFamily="34" charset="0"/>
                        </a:rPr>
                        <a:t>2015</a:t>
                      </a:r>
                    </a:p>
                  </a:txBody>
                  <a:tcPr marL="91445" marR="91445" marT="45723" marB="4572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400" dirty="0" smtClean="0">
                          <a:latin typeface="Candara" pitchFamily="34" charset="0"/>
                        </a:rPr>
                        <a:t>Gap Penilaian</a:t>
                      </a:r>
                    </a:p>
                  </a:txBody>
                  <a:tcPr marL="91445" marR="91445" marT="45723" marB="45723" anchor="ctr"/>
                </a:tc>
                <a:tc>
                  <a:txBody>
                    <a:bodyPr/>
                    <a:lstStyle/>
                    <a:p>
                      <a:pPr algn="ctr"/>
                      <a:r>
                        <a:rPr lang="id-ID" sz="1400" dirty="0" smtClean="0">
                          <a:latin typeface="Candara" pitchFamily="34" charset="0"/>
                        </a:rPr>
                        <a:t>Dokumen yang</a:t>
                      </a:r>
                      <a:r>
                        <a:rPr lang="id-ID" sz="1400" baseline="0" dirty="0" smtClean="0">
                          <a:latin typeface="Candara" pitchFamily="34" charset="0"/>
                        </a:rPr>
                        <a:t> sudah disubmit</a:t>
                      </a:r>
                      <a:endParaRPr lang="id-ID" sz="1400" dirty="0">
                        <a:latin typeface="Candara" pitchFamily="34" charset="0"/>
                      </a:endParaRPr>
                    </a:p>
                  </a:txBody>
                  <a:tcPr marL="91445" marR="91445" marT="45723" marB="45723" anchor="ctr"/>
                </a:tc>
              </a:tr>
              <a:tr h="312895">
                <a:tc gridSpan="5">
                  <a:txBody>
                    <a:bodyPr/>
                    <a:lstStyle/>
                    <a:p>
                      <a:pPr marL="0" algn="l" defTabSz="914400" rtl="0" eaLnBrk="1" latinLnBrk="0" hangingPunct="1"/>
                      <a:r>
                        <a:rPr lang="sv-SE" sz="1400" b="1" i="0" kern="1200" dirty="0" smtClean="0">
                          <a:solidFill>
                            <a:schemeClr val="dk1"/>
                          </a:solidFill>
                          <a:effectLst/>
                          <a:latin typeface="Candara" pitchFamily="34" charset="0"/>
                          <a:ea typeface="+mn-ea"/>
                          <a:cs typeface="+mn-cs"/>
                        </a:rPr>
                        <a:t>Aparat Pengawasan Intern Pemerintah (APIP) (1,5)</a:t>
                      </a:r>
                      <a:endParaRPr lang="id-ID" sz="1400" b="1" i="0" kern="1200" dirty="0">
                        <a:solidFill>
                          <a:schemeClr val="dk1"/>
                        </a:solidFill>
                        <a:effectLst/>
                        <a:latin typeface="Candara" pitchFamily="34" charset="0"/>
                        <a:ea typeface="+mn-ea"/>
                        <a:cs typeface="+mn-cs"/>
                      </a:endParaRPr>
                    </a:p>
                  </a:txBody>
                  <a:tcPr marL="91445" marR="91445" marT="45723" marB="45723"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000" b="0" i="0" dirty="0" smtClean="0">
                        <a:solidFill>
                          <a:schemeClr val="tx1"/>
                        </a:solidFill>
                        <a:latin typeface="Candara" pitchFamily="34" charset="0"/>
                        <a:cs typeface="Calibri" pitchFamily="34" charset="0"/>
                      </a:endParaRPr>
                    </a:p>
                  </a:txBody>
                  <a:tcPr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000" b="0" i="0" dirty="0" smtClean="0">
                        <a:solidFill>
                          <a:schemeClr val="tx1"/>
                        </a:solidFill>
                        <a:latin typeface="Candara" pitchFamily="34" charset="0"/>
                        <a:cs typeface="Calibri" pitchFamily="34" charset="0"/>
                      </a:endParaRPr>
                    </a:p>
                  </a:txBody>
                  <a:tcPr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000" b="0" i="0" dirty="0" smtClean="0">
                        <a:solidFill>
                          <a:srgbClr val="FF0000"/>
                        </a:solidFill>
                        <a:latin typeface="Candara" pitchFamily="34" charset="0"/>
                        <a:cs typeface="Calibri" pitchFamily="34" charset="0"/>
                      </a:endParaRPr>
                    </a:p>
                  </a:txBody>
                  <a:tcPr anchor="ctr"/>
                </a:tc>
                <a:tc hMerge="1">
                  <a:txBody>
                    <a:bodyPr/>
                    <a:lstStyle/>
                    <a:p>
                      <a:endParaRPr lang="id-ID"/>
                    </a:p>
                  </a:txBody>
                  <a:tcPr/>
                </a:tc>
              </a:tr>
              <a:tr h="993469">
                <a:tc>
                  <a:txBody>
                    <a:bodyPr/>
                    <a:lstStyle/>
                    <a:p>
                      <a:pPr marL="0" algn="l" defTabSz="914400" rtl="0" eaLnBrk="1" latinLnBrk="0" hangingPunct="1"/>
                      <a:r>
                        <a:rPr lang="sv-SE" sz="1100" b="0" i="0" kern="1200" dirty="0" smtClean="0">
                          <a:solidFill>
                            <a:schemeClr val="dk1"/>
                          </a:solidFill>
                          <a:effectLst/>
                          <a:latin typeface="Candara" pitchFamily="34" charset="0"/>
                          <a:ea typeface="+mn-ea"/>
                          <a:cs typeface="+mn-cs"/>
                        </a:rPr>
                        <a:t>APIP didukung dengan anggaran yang memadai</a:t>
                      </a:r>
                      <a:endParaRPr lang="id-ID" sz="1100" b="0" i="0" kern="1200" dirty="0">
                        <a:solidFill>
                          <a:schemeClr val="dk1"/>
                        </a:solidFill>
                        <a:effectLst/>
                        <a:latin typeface="Candara" pitchFamily="34" charset="0"/>
                        <a:ea typeface="+mn-ea"/>
                        <a:cs typeface="+mn-cs"/>
                      </a:endParaRPr>
                    </a:p>
                  </a:txBody>
                  <a:tcPr marL="91445" marR="91445" marT="45723" marB="4572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b="0" i="0" dirty="0" smtClean="0">
                          <a:solidFill>
                            <a:srgbClr val="FF0000"/>
                          </a:solidFill>
                          <a:latin typeface="Candara" pitchFamily="34" charset="0"/>
                          <a:cs typeface="Calibri" pitchFamily="34" charset="0"/>
                        </a:rPr>
                        <a:t>Seluruh kebutuhan </a:t>
                      </a:r>
                      <a:r>
                        <a:rPr lang="id-ID" sz="1100" b="0" i="0" dirty="0" smtClean="0">
                          <a:latin typeface="Candara" pitchFamily="34" charset="0"/>
                          <a:cs typeface="Calibri" pitchFamily="34" charset="0"/>
                        </a:rPr>
                        <a:t>didukung oleh anggaran </a:t>
                      </a:r>
                      <a:r>
                        <a:rPr lang="id-ID" sz="1100" b="0" i="0" dirty="0" smtClean="0">
                          <a:solidFill>
                            <a:schemeClr val="tx1"/>
                          </a:solidFill>
                          <a:latin typeface="Candara" pitchFamily="34" charset="0"/>
                          <a:cs typeface="Calibri" pitchFamily="34" charset="0"/>
                        </a:rPr>
                        <a:t>  (A)</a:t>
                      </a:r>
                    </a:p>
                  </a:txBody>
                  <a:tcPr marL="91445" marR="91445" marT="45723" marB="4572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b="0" i="0" dirty="0" smtClean="0">
                          <a:solidFill>
                            <a:srgbClr val="FF0000"/>
                          </a:solidFill>
                          <a:latin typeface="Candara" pitchFamily="34" charset="0"/>
                          <a:cs typeface="Calibri" pitchFamily="34" charset="0"/>
                        </a:rPr>
                        <a:t>Sebagian besar kebutuhan </a:t>
                      </a:r>
                      <a:r>
                        <a:rPr lang="id-ID" sz="1100" b="0" i="0" dirty="0" smtClean="0">
                          <a:solidFill>
                            <a:schemeClr val="tx1"/>
                          </a:solidFill>
                          <a:latin typeface="Candara" pitchFamily="34" charset="0"/>
                          <a:cs typeface="Calibri" pitchFamily="34" charset="0"/>
                        </a:rPr>
                        <a:t>didukung oleh anggaran (B)</a:t>
                      </a:r>
                    </a:p>
                  </a:txBody>
                  <a:tcPr marL="91445" marR="91445" marT="45723" marB="4572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100" b="0" i="0" dirty="0" smtClean="0">
                        <a:solidFill>
                          <a:srgbClr val="FF0000"/>
                        </a:solidFill>
                        <a:latin typeface="Candara" pitchFamily="34" charset="0"/>
                        <a:cs typeface="Calibri" pitchFamily="34" charset="0"/>
                      </a:endParaRPr>
                    </a:p>
                  </a:txBody>
                  <a:tcPr marL="91445" marR="91445" marT="45723" marB="45723" anchor="ct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id-ID" sz="1100" b="0" i="0" kern="1200" dirty="0" smtClean="0">
                          <a:solidFill>
                            <a:schemeClr val="tx1"/>
                          </a:solidFill>
                          <a:effectLst/>
                          <a:latin typeface="Candara" pitchFamily="34" charset="0"/>
                          <a:ea typeface="+mn-ea"/>
                          <a:cs typeface="+mn-cs"/>
                        </a:rPr>
                        <a:t>Pemetaan Outcome, Penetapan Kinerja, dan Anggaran</a:t>
                      </a:r>
                      <a:r>
                        <a:rPr lang="en-US" sz="1100" b="0" i="0" kern="1200" dirty="0" smtClean="0">
                          <a:solidFill>
                            <a:schemeClr val="tx1"/>
                          </a:solidFill>
                          <a:effectLst/>
                          <a:latin typeface="Candara" pitchFamily="34" charset="0"/>
                          <a:ea typeface="+mn-ea"/>
                          <a:cs typeface="+mn-cs"/>
                        </a:rPr>
                        <a:t>, RKKL</a:t>
                      </a:r>
                      <a:r>
                        <a:rPr lang="en-US" sz="1100" b="0" i="0" kern="1200" baseline="0" dirty="0" smtClean="0">
                          <a:solidFill>
                            <a:schemeClr val="tx1"/>
                          </a:solidFill>
                          <a:effectLst/>
                          <a:latin typeface="Candara" pitchFamily="34" charset="0"/>
                          <a:ea typeface="+mn-ea"/>
                          <a:cs typeface="+mn-cs"/>
                        </a:rPr>
                        <a:t> </a:t>
                      </a:r>
                      <a:endParaRPr lang="en-US" sz="1100" b="0" i="0" dirty="0" smtClean="0">
                        <a:solidFill>
                          <a:schemeClr val="tx1"/>
                        </a:solidFill>
                        <a:latin typeface="Candara" pitchFamily="34" charset="0"/>
                      </a:endParaRPr>
                    </a:p>
                  </a:txBody>
                  <a:tcPr marL="91445" marR="91445" marT="45723" marB="45723" anchor="ctr"/>
                </a:tc>
              </a:tr>
              <a:tr h="993469">
                <a:tc>
                  <a:txBody>
                    <a:bodyPr/>
                    <a:lstStyle/>
                    <a:p>
                      <a:pPr marL="0" algn="l" defTabSz="914400" rtl="0" eaLnBrk="1" latinLnBrk="0" hangingPunct="1"/>
                      <a:r>
                        <a:rPr lang="id-ID" sz="1100" b="0" i="0" kern="1200" dirty="0" smtClean="0">
                          <a:solidFill>
                            <a:schemeClr val="dk1"/>
                          </a:solidFill>
                          <a:effectLst/>
                          <a:latin typeface="Candara" pitchFamily="34" charset="0"/>
                          <a:ea typeface="+mn-ea"/>
                          <a:cs typeface="+mn-cs"/>
                        </a:rPr>
                        <a:t>APIP berfokus pada client dan audit berbasis risiko</a:t>
                      </a:r>
                      <a:endParaRPr lang="id-ID" sz="1100" b="0" i="0" kern="1200" dirty="0">
                        <a:solidFill>
                          <a:schemeClr val="dk1"/>
                        </a:solidFill>
                        <a:effectLst/>
                        <a:latin typeface="Candara" pitchFamily="34" charset="0"/>
                        <a:ea typeface="+mn-ea"/>
                        <a:cs typeface="+mn-cs"/>
                      </a:endParaRPr>
                    </a:p>
                  </a:txBody>
                  <a:tcPr marL="91445" marR="91445" marT="45723" marB="4572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err="1" smtClean="0">
                          <a:solidFill>
                            <a:srgbClr val="FF0000"/>
                          </a:solidFill>
                          <a:latin typeface="Candara" pitchFamily="34" charset="0"/>
                        </a:rPr>
                        <a:t>Seluruh</a:t>
                      </a:r>
                      <a:r>
                        <a:rPr lang="en-US" sz="1100" b="0" i="0" dirty="0" smtClean="0">
                          <a:solidFill>
                            <a:srgbClr val="FF0000"/>
                          </a:solidFill>
                          <a:latin typeface="Candara" pitchFamily="34" charset="0"/>
                        </a:rPr>
                        <a:t> </a:t>
                      </a:r>
                      <a:r>
                        <a:rPr lang="en-US" sz="1100" b="0" i="0" dirty="0" err="1" smtClean="0">
                          <a:solidFill>
                            <a:srgbClr val="FF0000"/>
                          </a:solidFill>
                          <a:latin typeface="Candara" pitchFamily="34" charset="0"/>
                        </a:rPr>
                        <a:t>fungsi</a:t>
                      </a:r>
                      <a:r>
                        <a:rPr lang="en-US" sz="1100" b="0" i="0" dirty="0" smtClean="0">
                          <a:solidFill>
                            <a:srgbClr val="FF0000"/>
                          </a:solidFill>
                          <a:latin typeface="Candara" pitchFamily="34" charset="0"/>
                        </a:rPr>
                        <a:t> </a:t>
                      </a:r>
                      <a:r>
                        <a:rPr lang="en-US" sz="1100" b="0" i="0" dirty="0" err="1" smtClean="0">
                          <a:solidFill>
                            <a:srgbClr val="FF0000"/>
                          </a:solidFill>
                          <a:latin typeface="Candara" pitchFamily="34" charset="0"/>
                        </a:rPr>
                        <a:t>pengawasan</a:t>
                      </a:r>
                      <a:r>
                        <a:rPr lang="en-US" sz="1100" b="0" i="0" dirty="0" smtClean="0">
                          <a:solidFill>
                            <a:srgbClr val="FF0000"/>
                          </a:solidFill>
                          <a:latin typeface="Candara" pitchFamily="34" charset="0"/>
                        </a:rPr>
                        <a:t> </a:t>
                      </a:r>
                      <a:r>
                        <a:rPr lang="en-US" sz="1100" b="0" i="0" dirty="0" smtClean="0">
                          <a:latin typeface="Candara" pitchFamily="34" charset="0"/>
                        </a:rPr>
                        <a:t>internal </a:t>
                      </a:r>
                      <a:r>
                        <a:rPr lang="en-US" sz="1100" b="0" i="0" dirty="0" err="1" smtClean="0">
                          <a:latin typeface="Candara" pitchFamily="34" charset="0"/>
                        </a:rPr>
                        <a:t>berfokus</a:t>
                      </a:r>
                      <a:r>
                        <a:rPr lang="en-US" sz="1100" b="0" i="0" dirty="0" smtClean="0">
                          <a:latin typeface="Candara" pitchFamily="34" charset="0"/>
                        </a:rPr>
                        <a:t> </a:t>
                      </a:r>
                      <a:r>
                        <a:rPr lang="en-US" sz="1100" b="0" i="0" dirty="0" err="1" smtClean="0">
                          <a:latin typeface="Candara" pitchFamily="34" charset="0"/>
                        </a:rPr>
                        <a:t>pada</a:t>
                      </a:r>
                      <a:r>
                        <a:rPr lang="en-US" sz="1100" b="0" i="0" dirty="0" smtClean="0">
                          <a:latin typeface="Candara" pitchFamily="34" charset="0"/>
                        </a:rPr>
                        <a:t> client </a:t>
                      </a:r>
                      <a:r>
                        <a:rPr lang="en-US" sz="1100" b="0" i="0" dirty="0" err="1" smtClean="0">
                          <a:latin typeface="Candara" pitchFamily="34" charset="0"/>
                        </a:rPr>
                        <a:t>dan</a:t>
                      </a:r>
                      <a:r>
                        <a:rPr lang="en-US" sz="1100" b="0" i="0" dirty="0" smtClean="0">
                          <a:latin typeface="Candara" pitchFamily="34" charset="0"/>
                        </a:rPr>
                        <a:t> audit </a:t>
                      </a:r>
                      <a:r>
                        <a:rPr lang="en-US" sz="1100" b="0" i="0" dirty="0" err="1" smtClean="0">
                          <a:latin typeface="Candara" pitchFamily="34" charset="0"/>
                        </a:rPr>
                        <a:t>berbasis</a:t>
                      </a:r>
                      <a:r>
                        <a:rPr lang="en-US" sz="1100" b="0" i="0" dirty="0" smtClean="0">
                          <a:latin typeface="Candara" pitchFamily="34" charset="0"/>
                        </a:rPr>
                        <a:t> </a:t>
                      </a:r>
                      <a:r>
                        <a:rPr lang="en-US" sz="1100" b="0" i="0" dirty="0" err="1" smtClean="0">
                          <a:latin typeface="Candara" pitchFamily="34" charset="0"/>
                        </a:rPr>
                        <a:t>risiko</a:t>
                      </a:r>
                      <a:r>
                        <a:rPr lang="id-ID" sz="1100" b="0" i="0" dirty="0" smtClean="0">
                          <a:latin typeface="Candara" pitchFamily="34" charset="0"/>
                        </a:rPr>
                        <a:t> </a:t>
                      </a:r>
                      <a:r>
                        <a:rPr lang="id-ID" sz="1100" b="0" i="0" dirty="0" smtClean="0">
                          <a:latin typeface="Candara" pitchFamily="34" charset="0"/>
                          <a:cs typeface="Calibri" pitchFamily="34" charset="0"/>
                        </a:rPr>
                        <a:t> </a:t>
                      </a:r>
                      <a:r>
                        <a:rPr lang="id-ID" sz="1100" b="0" i="0" dirty="0" smtClean="0">
                          <a:solidFill>
                            <a:schemeClr val="tx1"/>
                          </a:solidFill>
                          <a:latin typeface="Candara" pitchFamily="34" charset="0"/>
                          <a:cs typeface="Calibri" pitchFamily="34" charset="0"/>
                        </a:rPr>
                        <a:t> (A)</a:t>
                      </a:r>
                    </a:p>
                  </a:txBody>
                  <a:tcPr marL="91445" marR="91445" marT="45723" marB="4572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b="0" i="0" dirty="0" smtClean="0">
                          <a:solidFill>
                            <a:srgbClr val="FF0000"/>
                          </a:solidFill>
                          <a:latin typeface="Candara" pitchFamily="34" charset="0"/>
                          <a:cs typeface="Calibri" pitchFamily="34" charset="0"/>
                        </a:rPr>
                        <a:t>Sebagian besar fungsi pengawasan </a:t>
                      </a:r>
                      <a:r>
                        <a:rPr lang="id-ID" sz="1100" b="0" i="0" dirty="0" smtClean="0">
                          <a:solidFill>
                            <a:schemeClr val="tx1"/>
                          </a:solidFill>
                          <a:latin typeface="Candara" pitchFamily="34" charset="0"/>
                          <a:cs typeface="Calibri" pitchFamily="34" charset="0"/>
                        </a:rPr>
                        <a:t>internal berfokus pada client dan audit berbasis risiko (B)</a:t>
                      </a:r>
                    </a:p>
                  </a:txBody>
                  <a:tcPr marL="91445" marR="91445" marT="45723" marB="4572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err="1" smtClean="0">
                          <a:solidFill>
                            <a:srgbClr val="FF0000"/>
                          </a:solidFill>
                          <a:latin typeface="Candara" pitchFamily="34" charset="0"/>
                        </a:rPr>
                        <a:t>Seluruh</a:t>
                      </a:r>
                      <a:r>
                        <a:rPr lang="en-US" sz="1100" b="0" i="0" dirty="0" smtClean="0">
                          <a:solidFill>
                            <a:srgbClr val="FF0000"/>
                          </a:solidFill>
                          <a:latin typeface="Candara" pitchFamily="34" charset="0"/>
                        </a:rPr>
                        <a:t> </a:t>
                      </a:r>
                      <a:r>
                        <a:rPr lang="en-US" sz="1100" b="0" i="0" dirty="0" err="1" smtClean="0">
                          <a:solidFill>
                            <a:srgbClr val="FF0000"/>
                          </a:solidFill>
                          <a:latin typeface="Candara" pitchFamily="34" charset="0"/>
                        </a:rPr>
                        <a:t>fungsi</a:t>
                      </a:r>
                      <a:r>
                        <a:rPr lang="en-US" sz="1100" b="0" i="0" dirty="0" smtClean="0">
                          <a:solidFill>
                            <a:srgbClr val="FF0000"/>
                          </a:solidFill>
                          <a:latin typeface="Candara" pitchFamily="34" charset="0"/>
                        </a:rPr>
                        <a:t> </a:t>
                      </a:r>
                      <a:r>
                        <a:rPr lang="en-US" sz="1100" b="0" i="0" dirty="0" err="1" smtClean="0">
                          <a:solidFill>
                            <a:srgbClr val="FF0000"/>
                          </a:solidFill>
                          <a:latin typeface="Candara" pitchFamily="34" charset="0"/>
                        </a:rPr>
                        <a:t>pengawasan</a:t>
                      </a:r>
                      <a:r>
                        <a:rPr lang="en-US" sz="1100" b="0" i="0" dirty="0" smtClean="0">
                          <a:solidFill>
                            <a:srgbClr val="FF0000"/>
                          </a:solidFill>
                          <a:latin typeface="Candara" pitchFamily="34" charset="0"/>
                        </a:rPr>
                        <a:t> </a:t>
                      </a:r>
                      <a:r>
                        <a:rPr lang="en-US" sz="1100" b="0" i="0" dirty="0" smtClean="0">
                          <a:latin typeface="Candara" pitchFamily="34" charset="0"/>
                        </a:rPr>
                        <a:t>internal </a:t>
                      </a:r>
                      <a:r>
                        <a:rPr lang="en-US" sz="1100" b="0" i="0" dirty="0" err="1" smtClean="0">
                          <a:latin typeface="Candara" pitchFamily="34" charset="0"/>
                        </a:rPr>
                        <a:t>berfokus</a:t>
                      </a:r>
                      <a:r>
                        <a:rPr lang="en-US" sz="1100" b="0" i="0" dirty="0" smtClean="0">
                          <a:latin typeface="Candara" pitchFamily="34" charset="0"/>
                        </a:rPr>
                        <a:t> </a:t>
                      </a:r>
                      <a:r>
                        <a:rPr lang="en-US" sz="1100" b="0" i="0" dirty="0" err="1" smtClean="0">
                          <a:latin typeface="Candara" pitchFamily="34" charset="0"/>
                        </a:rPr>
                        <a:t>pada</a:t>
                      </a:r>
                      <a:r>
                        <a:rPr lang="en-US" sz="1100" b="0" i="0" dirty="0" smtClean="0">
                          <a:latin typeface="Candara" pitchFamily="34" charset="0"/>
                        </a:rPr>
                        <a:t> client </a:t>
                      </a:r>
                      <a:r>
                        <a:rPr lang="en-US" sz="1100" b="0" i="0" dirty="0" err="1" smtClean="0">
                          <a:latin typeface="Candara" pitchFamily="34" charset="0"/>
                        </a:rPr>
                        <a:t>dan</a:t>
                      </a:r>
                      <a:r>
                        <a:rPr lang="en-US" sz="1100" b="0" i="0" dirty="0" smtClean="0">
                          <a:latin typeface="Candara" pitchFamily="34" charset="0"/>
                        </a:rPr>
                        <a:t> audit </a:t>
                      </a:r>
                      <a:r>
                        <a:rPr lang="en-US" sz="1100" b="0" i="0" dirty="0" err="1" smtClean="0">
                          <a:latin typeface="Candara" pitchFamily="34" charset="0"/>
                        </a:rPr>
                        <a:t>berbasis</a:t>
                      </a:r>
                      <a:r>
                        <a:rPr lang="en-US" sz="1100" b="0" i="0" dirty="0" smtClean="0">
                          <a:latin typeface="Candara" pitchFamily="34" charset="0"/>
                        </a:rPr>
                        <a:t> </a:t>
                      </a:r>
                      <a:r>
                        <a:rPr lang="en-US" sz="1100" b="0" i="0" dirty="0" err="1" smtClean="0">
                          <a:latin typeface="Candara" pitchFamily="34" charset="0"/>
                        </a:rPr>
                        <a:t>risiko</a:t>
                      </a:r>
                      <a:r>
                        <a:rPr lang="id-ID" sz="1100" b="0" i="0" dirty="0" smtClean="0">
                          <a:latin typeface="Candara" pitchFamily="34" charset="0"/>
                        </a:rPr>
                        <a:t> </a:t>
                      </a:r>
                      <a:endParaRPr lang="id-ID" sz="1100" b="0" i="0" dirty="0" smtClean="0">
                        <a:solidFill>
                          <a:srgbClr val="FF0000"/>
                        </a:solidFill>
                        <a:latin typeface="Candara" pitchFamily="34" charset="0"/>
                        <a:cs typeface="Calibri" pitchFamily="34" charset="0"/>
                      </a:endParaRPr>
                    </a:p>
                  </a:txBody>
                  <a:tcPr marL="91445" marR="91445" marT="45723" marB="45723" anchor="ct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id-ID" sz="1100" b="0" i="0" kern="1200" dirty="0" smtClean="0">
                          <a:solidFill>
                            <a:schemeClr val="tx1"/>
                          </a:solidFill>
                          <a:effectLst/>
                          <a:latin typeface="Candara" pitchFamily="34" charset="0"/>
                          <a:ea typeface="+mn-ea"/>
                          <a:cs typeface="+mn-cs"/>
                        </a:rPr>
                        <a:t>PKPT 2016</a:t>
                      </a:r>
                      <a:r>
                        <a:rPr lang="en-US" sz="1100" b="0" i="0" kern="1200" dirty="0" smtClean="0">
                          <a:solidFill>
                            <a:schemeClr val="tx1"/>
                          </a:solidFill>
                          <a:effectLst/>
                          <a:latin typeface="Candara" pitchFamily="34" charset="0"/>
                          <a:ea typeface="+mn-ea"/>
                          <a:cs typeface="+mn-cs"/>
                        </a:rPr>
                        <a:t>, Risk</a:t>
                      </a:r>
                      <a:r>
                        <a:rPr lang="en-US" sz="1100" b="0" i="0" kern="1200" baseline="0" dirty="0" smtClean="0">
                          <a:solidFill>
                            <a:schemeClr val="tx1"/>
                          </a:solidFill>
                          <a:effectLst/>
                          <a:latin typeface="Candara" pitchFamily="34" charset="0"/>
                          <a:ea typeface="+mn-ea"/>
                          <a:cs typeface="+mn-cs"/>
                        </a:rPr>
                        <a:t> base, audit universe</a:t>
                      </a:r>
                      <a:endParaRPr lang="en-US" sz="1100" b="0" i="0" dirty="0" smtClean="0">
                        <a:solidFill>
                          <a:schemeClr val="tx1"/>
                        </a:solidFill>
                        <a:latin typeface="Candara" pitchFamily="34" charset="0"/>
                      </a:endParaRPr>
                    </a:p>
                  </a:txBody>
                  <a:tcPr marL="91445" marR="91445" marT="45723" marB="45723" anchor="ctr"/>
                </a:tc>
              </a:tr>
            </a:tbl>
          </a:graphicData>
        </a:graphic>
      </p:graphicFrame>
      <p:sp>
        <p:nvSpPr>
          <p:cNvPr id="6" name="Rounded Rectangle 5"/>
          <p:cNvSpPr/>
          <p:nvPr/>
        </p:nvSpPr>
        <p:spPr>
          <a:xfrm>
            <a:off x="8333096" y="616427"/>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6/6</a:t>
            </a:r>
            <a:endParaRPr lang="id-ID" sz="1600" dirty="0">
              <a:solidFill>
                <a:schemeClr val="tx1"/>
              </a:solidFill>
            </a:endParaRPr>
          </a:p>
        </p:txBody>
      </p:sp>
      <p:sp>
        <p:nvSpPr>
          <p:cNvPr id="7" name="Title 1"/>
          <p:cNvSpPr>
            <a:spLocks noGrp="1"/>
          </p:cNvSpPr>
          <p:nvPr>
            <p:ph type="title"/>
          </p:nvPr>
        </p:nvSpPr>
        <p:spPr>
          <a:xfrm>
            <a:off x="1098848" y="374340"/>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PENGUATAN PENGAWASAN</a:t>
            </a:r>
            <a:endParaRPr lang="id-ID" sz="2800" dirty="0">
              <a:solidFill>
                <a:schemeClr val="accent3">
                  <a:lumMod val="50000"/>
                </a:schemeClr>
              </a:solidFill>
            </a:endParaRPr>
          </a:p>
        </p:txBody>
      </p:sp>
    </p:spTree>
    <p:extLst>
      <p:ext uri="{BB962C8B-B14F-4D97-AF65-F5344CB8AC3E}">
        <p14:creationId xmlns:p14="http://schemas.microsoft.com/office/powerpoint/2010/main" val="903602645"/>
      </p:ext>
    </p:extLst>
  </p:cSld>
  <p:clrMapOvr>
    <a:masterClrMapping/>
  </p:clrMapOvr>
  <p:transition>
    <p:wipe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14400" y="457200"/>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PENINGKATAN KUALITAS PELAYANAN PUBLIK </a:t>
            </a:r>
            <a:endParaRPr lang="id-ID" sz="2800" dirty="0">
              <a:solidFill>
                <a:schemeClr val="accent3">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029244610"/>
              </p:ext>
            </p:extLst>
          </p:nvPr>
        </p:nvGraphicFramePr>
        <p:xfrm>
          <a:off x="140009" y="1220223"/>
          <a:ext cx="8878887" cy="5485377"/>
        </p:xfrm>
        <a:graphic>
          <a:graphicData uri="http://schemas.openxmlformats.org/drawingml/2006/table">
            <a:tbl>
              <a:tblPr firstRow="1" bandRow="1">
                <a:tableStyleId>{6E25E649-3F16-4E02-A733-19D2CDBF48F0}</a:tableStyleId>
              </a:tblPr>
              <a:tblGrid>
                <a:gridCol w="1320926"/>
                <a:gridCol w="1385761"/>
                <a:gridCol w="1676400"/>
                <a:gridCol w="1600200"/>
                <a:gridCol w="2895600"/>
              </a:tblGrid>
              <a:tr h="452568">
                <a:tc>
                  <a:txBody>
                    <a:bodyPr/>
                    <a:lstStyle/>
                    <a:p>
                      <a:pPr algn="ctr"/>
                      <a:r>
                        <a:rPr lang="id-ID" sz="1100" dirty="0" smtClean="0">
                          <a:latin typeface="Candara" pitchFamily="34" charset="0"/>
                        </a:rPr>
                        <a:t>Area Perubahan</a:t>
                      </a:r>
                      <a:endParaRPr lang="id-ID" sz="1100" dirty="0">
                        <a:latin typeface="Candara" pitchFamily="34" charset="0"/>
                      </a:endParaRPr>
                    </a:p>
                  </a:txBody>
                  <a:tcPr marT="45731" marB="45731" anchor="ctr"/>
                </a:tc>
                <a:tc>
                  <a:txBody>
                    <a:bodyPr/>
                    <a:lstStyle/>
                    <a:p>
                      <a:pPr algn="ctr"/>
                      <a:r>
                        <a:rPr lang="id-ID" sz="1100" dirty="0" smtClean="0">
                          <a:latin typeface="Candara" pitchFamily="34" charset="0"/>
                        </a:rPr>
                        <a:t>Hasil Self Assessment 2016</a:t>
                      </a:r>
                      <a:endParaRPr lang="id-ID" sz="1100" dirty="0">
                        <a:latin typeface="Candara" pitchFamily="34" charset="0"/>
                      </a:endParaRPr>
                    </a:p>
                  </a:txBody>
                  <a:tcPr marT="45731" marB="4573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Hasil Penilaian</a:t>
                      </a:r>
                      <a:r>
                        <a:rPr lang="id-ID" sz="110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100" baseline="0" dirty="0" smtClean="0">
                          <a:latin typeface="Candara" pitchFamily="34" charset="0"/>
                        </a:rPr>
                        <a:t>Tim Menpan </a:t>
                      </a:r>
                      <a:r>
                        <a:rPr lang="id-ID" sz="1100" dirty="0" smtClean="0">
                          <a:latin typeface="Candara" pitchFamily="34" charset="0"/>
                        </a:rPr>
                        <a:t>2015</a:t>
                      </a:r>
                      <a:endParaRPr lang="id-ID" sz="1100" dirty="0">
                        <a:latin typeface="Candara" pitchFamily="34" charset="0"/>
                      </a:endParaRPr>
                    </a:p>
                  </a:txBody>
                  <a:tcPr marT="45731" marB="45731" anchor="ctr"/>
                </a:tc>
                <a:tc>
                  <a:txBody>
                    <a:bodyPr/>
                    <a:lstStyle/>
                    <a:p>
                      <a:pPr algn="ctr"/>
                      <a:r>
                        <a:rPr lang="id-ID" sz="1100" dirty="0" smtClean="0">
                          <a:latin typeface="Candara" pitchFamily="34" charset="0"/>
                        </a:rPr>
                        <a:t>Gap Penilaian</a:t>
                      </a:r>
                      <a:endParaRPr lang="id-ID" sz="1100" dirty="0">
                        <a:latin typeface="Candara" pitchFamily="34" charset="0"/>
                      </a:endParaRPr>
                    </a:p>
                  </a:txBody>
                  <a:tcPr marT="45731" marB="45731" anchor="ctr"/>
                </a:tc>
                <a:tc>
                  <a:txBody>
                    <a:bodyPr/>
                    <a:lstStyle/>
                    <a:p>
                      <a:pPr algn="ctr"/>
                      <a:r>
                        <a:rPr lang="id-ID" sz="1100" dirty="0" smtClean="0">
                          <a:latin typeface="Candara" pitchFamily="34" charset="0"/>
                        </a:rPr>
                        <a:t>Dokumen yang</a:t>
                      </a:r>
                      <a:r>
                        <a:rPr lang="id-ID" sz="1100" baseline="0" dirty="0" smtClean="0">
                          <a:latin typeface="Candara" pitchFamily="34" charset="0"/>
                        </a:rPr>
                        <a:t> sudah disubmit</a:t>
                      </a:r>
                      <a:endParaRPr lang="id-ID" sz="1100" dirty="0">
                        <a:latin typeface="Candara" pitchFamily="34" charset="0"/>
                      </a:endParaRPr>
                    </a:p>
                  </a:txBody>
                  <a:tcPr marT="45731" marB="45731" anchor="ctr"/>
                </a:tc>
              </a:tr>
              <a:tr h="331181">
                <a:tc gridSpan="5">
                  <a:txBody>
                    <a:bodyPr/>
                    <a:lstStyle/>
                    <a:p>
                      <a:pPr marL="0" algn="l" defTabSz="914400" rtl="0" eaLnBrk="1" latinLnBrk="0" hangingPunct="1">
                        <a:lnSpc>
                          <a:spcPct val="80000"/>
                        </a:lnSpc>
                      </a:pPr>
                      <a:r>
                        <a:rPr lang="id-ID" sz="1600" b="1" kern="1200" dirty="0" smtClean="0">
                          <a:solidFill>
                            <a:schemeClr val="dk1"/>
                          </a:solidFill>
                          <a:effectLst/>
                          <a:latin typeface="Candara" pitchFamily="34" charset="0"/>
                          <a:ea typeface="+mn-ea"/>
                          <a:cs typeface="+mn-cs"/>
                        </a:rPr>
                        <a:t>Standar</a:t>
                      </a:r>
                      <a:r>
                        <a:rPr lang="id-ID" sz="1600" b="1" kern="1200" baseline="0" dirty="0" smtClean="0">
                          <a:solidFill>
                            <a:schemeClr val="dk1"/>
                          </a:solidFill>
                          <a:effectLst/>
                          <a:latin typeface="Candara" pitchFamily="34" charset="0"/>
                          <a:ea typeface="+mn-ea"/>
                          <a:cs typeface="+mn-cs"/>
                        </a:rPr>
                        <a:t> Pelayanan</a:t>
                      </a:r>
                      <a:endParaRPr lang="id-ID" sz="1600" b="1" kern="1200" dirty="0">
                        <a:solidFill>
                          <a:schemeClr val="dk1"/>
                        </a:solidFill>
                        <a:effectLst/>
                        <a:latin typeface="Candara" pitchFamily="34" charset="0"/>
                        <a:ea typeface="+mn-ea"/>
                        <a:cs typeface="+mn-cs"/>
                      </a:endParaRPr>
                    </a:p>
                  </a:txBody>
                  <a:tcPr marT="45731" marB="45731"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1083398">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Standar pelayanan telah dimaklumatkan</a:t>
                      </a:r>
                      <a:endParaRPr lang="id-ID" sz="1100" kern="1200" dirty="0">
                        <a:solidFill>
                          <a:schemeClr val="dk1"/>
                        </a:solidFill>
                        <a:effectLst/>
                        <a:latin typeface="Candara" pitchFamily="34" charset="0"/>
                        <a:ea typeface="+mn-ea"/>
                        <a:cs typeface="+mn-cs"/>
                      </a:endParaRPr>
                    </a:p>
                  </a:txBody>
                  <a:tcPr marT="45731" marB="45731" anchor="ctr"/>
                </a:tc>
                <a:tc>
                  <a:txBody>
                    <a:bodyPr/>
                    <a:lstStyle/>
                    <a:p>
                      <a:r>
                        <a:rPr lang="id-ID" sz="1100" dirty="0" smtClean="0">
                          <a:latin typeface="Calibri" panose="020F0502020204030204" pitchFamily="34" charset="0"/>
                        </a:rPr>
                        <a:t>Standar pelayanan telah dimaklumatkan pada </a:t>
                      </a:r>
                      <a:r>
                        <a:rPr lang="id-ID" sz="1100" dirty="0" smtClean="0">
                          <a:solidFill>
                            <a:srgbClr val="FF0000"/>
                          </a:solidFill>
                          <a:latin typeface="Calibri" panose="020F0502020204030204" pitchFamily="34" charset="0"/>
                        </a:rPr>
                        <a:t>seluruh </a:t>
                      </a:r>
                      <a:r>
                        <a:rPr lang="id-ID" sz="1100" dirty="0" smtClean="0">
                          <a:latin typeface="Calibri" panose="020F0502020204030204" pitchFamily="34" charset="0"/>
                        </a:rPr>
                        <a:t>jenis pelayanan (A)</a:t>
                      </a:r>
                      <a:endParaRPr lang="id-ID" sz="1100" dirty="0">
                        <a:latin typeface="Calibri" panose="020F0502020204030204" pitchFamily="34" charset="0"/>
                      </a:endParaRPr>
                    </a:p>
                  </a:txBody>
                  <a:tcPr marT="45731" marB="45731" anchor="ctr"/>
                </a:tc>
                <a:tc>
                  <a:txBody>
                    <a:bodyPr/>
                    <a:lstStyle/>
                    <a:p>
                      <a:r>
                        <a:rPr lang="id-ID" sz="1100" dirty="0" smtClean="0">
                          <a:latin typeface="Candara" pitchFamily="34" charset="0"/>
                        </a:rPr>
                        <a:t>Standar pelayanan telah dimaklumatkan pada </a:t>
                      </a:r>
                      <a:r>
                        <a:rPr lang="id-ID" sz="1100" dirty="0" smtClean="0">
                          <a:solidFill>
                            <a:srgbClr val="FF0000"/>
                          </a:solidFill>
                          <a:latin typeface="Candara" pitchFamily="34" charset="0"/>
                        </a:rPr>
                        <a:t>sebagian besar</a:t>
                      </a:r>
                      <a:r>
                        <a:rPr lang="id-ID" sz="1100" dirty="0" smtClean="0">
                          <a:latin typeface="Candara" pitchFamily="34" charset="0"/>
                        </a:rPr>
                        <a:t> jenis pelayanan</a:t>
                      </a:r>
                      <a:r>
                        <a:rPr lang="id-ID" sz="1100" baseline="0" dirty="0" smtClean="0">
                          <a:latin typeface="Candara" pitchFamily="34" charset="0"/>
                        </a:rPr>
                        <a:t> (B)</a:t>
                      </a:r>
                      <a:endParaRPr lang="id-ID" sz="1100" dirty="0">
                        <a:latin typeface="Candara" pitchFamily="34" charset="0"/>
                      </a:endParaRPr>
                    </a:p>
                  </a:txBody>
                  <a:tcPr marT="45731" marB="4573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latin typeface="Calibri" panose="020F0502020204030204" pitchFamily="34" charset="0"/>
                        </a:rPr>
                        <a:t>Standar pelayanan belum dimaklumatkan pada </a:t>
                      </a:r>
                      <a:r>
                        <a:rPr lang="id-ID" sz="1100" dirty="0" smtClean="0">
                          <a:solidFill>
                            <a:srgbClr val="FF0000"/>
                          </a:solidFill>
                          <a:latin typeface="Calibri" panose="020F0502020204030204" pitchFamily="34" charset="0"/>
                        </a:rPr>
                        <a:t>seluruh </a:t>
                      </a:r>
                      <a:r>
                        <a:rPr lang="id-ID" sz="1100" dirty="0" smtClean="0">
                          <a:latin typeface="Calibri" panose="020F0502020204030204" pitchFamily="34" charset="0"/>
                        </a:rPr>
                        <a:t>jenis pelayanan </a:t>
                      </a:r>
                    </a:p>
                    <a:p>
                      <a:pPr marL="0" marR="0" indent="0" algn="l" defTabSz="914400" rtl="0" eaLnBrk="1" fontAlgn="auto" latinLnBrk="0" hangingPunct="1">
                        <a:lnSpc>
                          <a:spcPct val="100000"/>
                        </a:lnSpc>
                        <a:spcBef>
                          <a:spcPts val="0"/>
                        </a:spcBef>
                        <a:spcAft>
                          <a:spcPts val="0"/>
                        </a:spcAft>
                        <a:buClrTx/>
                        <a:buSzTx/>
                        <a:buFontTx/>
                        <a:buNone/>
                        <a:tabLst/>
                        <a:defRPr/>
                      </a:pPr>
                      <a:endParaRPr lang="id-ID" sz="1100" dirty="0" smtClean="0">
                        <a:latin typeface="Calibri" panose="020F0502020204030204" pitchFamily="34" charset="0"/>
                      </a:endParaRPr>
                    </a:p>
                  </a:txBody>
                  <a:tcPr marT="45731" marB="45731" anchor="ctr"/>
                </a:tc>
                <a:tc>
                  <a:txBody>
                    <a:bodyPr/>
                    <a:lstStyle/>
                    <a:p>
                      <a:pPr marL="228600" lvl="0" indent="-228600">
                        <a:buFont typeface="+mj-lt"/>
                        <a:buAutoNum type="arabicPeriod"/>
                      </a:pPr>
                      <a:r>
                        <a:rPr lang="id-ID" sz="1050" kern="1200" dirty="0" smtClean="0">
                          <a:solidFill>
                            <a:schemeClr val="dk1"/>
                          </a:solidFill>
                          <a:effectLst/>
                          <a:latin typeface="+mn-lt"/>
                          <a:ea typeface="+mn-ea"/>
                          <a:cs typeface="+mn-cs"/>
                        </a:rPr>
                        <a:t>Standar Pelayanan Dimaklumatkan </a:t>
                      </a:r>
                      <a:r>
                        <a:rPr lang="id-ID" sz="1050" kern="1200" dirty="0" smtClean="0">
                          <a:solidFill>
                            <a:schemeClr val="dk1"/>
                          </a:solidFill>
                          <a:effectLst/>
                          <a:latin typeface="+mn-lt"/>
                          <a:ea typeface="+mn-ea"/>
                          <a:cs typeface="+mn-cs"/>
                          <a:sym typeface="Wingdings"/>
                        </a:rPr>
                        <a:t></a:t>
                      </a:r>
                      <a:r>
                        <a:rPr lang="id-ID" sz="1050" kern="1200" dirty="0" smtClean="0">
                          <a:solidFill>
                            <a:schemeClr val="dk1"/>
                          </a:solidFill>
                          <a:effectLst/>
                          <a:latin typeface="+mn-lt"/>
                          <a:ea typeface="+mn-ea"/>
                          <a:cs typeface="+mn-cs"/>
                        </a:rPr>
                        <a:t> Buku Laporan Kegiatan PPID 2015</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Maklumat Pelayanan</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Papan Informasi</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Renstra Pelayanan Informasi Publik</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Situs resmi PPID</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Standar Pelayanan Mutu Pusbindiklatren 2015</a:t>
                      </a:r>
                      <a:endParaRPr lang="en-US" sz="1050" kern="1200" dirty="0" smtClean="0">
                        <a:solidFill>
                          <a:schemeClr val="dk1"/>
                        </a:solidFill>
                        <a:effectLst/>
                        <a:latin typeface="+mn-lt"/>
                        <a:ea typeface="+mn-ea"/>
                        <a:cs typeface="+mn-cs"/>
                      </a:endParaRPr>
                    </a:p>
                  </a:txBody>
                  <a:tcPr marT="45731" marB="45731" anchor="ctr"/>
                </a:tc>
              </a:tr>
              <a:tr h="1196406">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Terdapat SOP bagi pelaksanaan standar pelayanan</a:t>
                      </a:r>
                      <a:endParaRPr lang="id-ID" sz="1100" kern="1200" dirty="0">
                        <a:solidFill>
                          <a:schemeClr val="dk1"/>
                        </a:solidFill>
                        <a:effectLst/>
                        <a:latin typeface="Candara" pitchFamily="34" charset="0"/>
                        <a:ea typeface="+mn-ea"/>
                        <a:cs typeface="+mn-cs"/>
                      </a:endParaRPr>
                    </a:p>
                  </a:txBody>
                  <a:tcPr marT="45731" marB="45731" anchor="ctr"/>
                </a:tc>
                <a:tc>
                  <a:txBody>
                    <a:bodyPr/>
                    <a:lstStyle/>
                    <a:p>
                      <a:r>
                        <a:rPr lang="id-ID" sz="1100" dirty="0" smtClean="0">
                          <a:latin typeface="Calibri" panose="020F0502020204030204" pitchFamily="34" charset="0"/>
                        </a:rPr>
                        <a:t>Terdapat SOP bagi pelaksanaan standar pelayanan pada </a:t>
                      </a:r>
                      <a:r>
                        <a:rPr lang="id-ID" sz="1100" dirty="0" smtClean="0">
                          <a:solidFill>
                            <a:srgbClr val="FF0000"/>
                          </a:solidFill>
                          <a:latin typeface="Calibri" panose="020F0502020204030204" pitchFamily="34" charset="0"/>
                        </a:rPr>
                        <a:t>seluruh </a:t>
                      </a:r>
                      <a:r>
                        <a:rPr lang="id-ID" sz="1100" dirty="0" smtClean="0">
                          <a:latin typeface="Calibri" panose="020F0502020204030204" pitchFamily="34" charset="0"/>
                        </a:rPr>
                        <a:t>jenis pelayanan (A)</a:t>
                      </a:r>
                      <a:endParaRPr lang="id-ID" sz="1100" dirty="0">
                        <a:latin typeface="Calibri" panose="020F0502020204030204" pitchFamily="34" charset="0"/>
                      </a:endParaRPr>
                    </a:p>
                  </a:txBody>
                  <a:tcPr marT="45731" marB="45731" anchor="ctr"/>
                </a:tc>
                <a:tc>
                  <a:txBody>
                    <a:bodyPr/>
                    <a:lstStyle/>
                    <a:p>
                      <a:r>
                        <a:rPr lang="id-ID" sz="1100" dirty="0" smtClean="0">
                          <a:latin typeface="Candara" pitchFamily="34" charset="0"/>
                        </a:rPr>
                        <a:t>Terdapat SOP bagi pelaksanaan standar pelayanan pada </a:t>
                      </a:r>
                      <a:r>
                        <a:rPr lang="id-ID" sz="1100" dirty="0" smtClean="0">
                          <a:solidFill>
                            <a:srgbClr val="FF0000"/>
                          </a:solidFill>
                          <a:latin typeface="Candara" pitchFamily="34" charset="0"/>
                        </a:rPr>
                        <a:t>sebagian besar</a:t>
                      </a:r>
                      <a:r>
                        <a:rPr lang="id-ID" sz="1100" dirty="0" smtClean="0">
                          <a:latin typeface="Candara" pitchFamily="34" charset="0"/>
                        </a:rPr>
                        <a:t>  jenis pelayanan  (B)</a:t>
                      </a:r>
                      <a:endParaRPr lang="id-ID" sz="1100" dirty="0">
                        <a:latin typeface="Candara" pitchFamily="34" charset="0"/>
                      </a:endParaRPr>
                    </a:p>
                  </a:txBody>
                  <a:tcPr marT="45731" marB="4573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latin typeface="Calibri" panose="020F0502020204030204" pitchFamily="34" charset="0"/>
                        </a:rPr>
                        <a:t>Terdapat SOP bagi pelaksanaan standar pelayanan,</a:t>
                      </a:r>
                      <a:r>
                        <a:rPr lang="id-ID" sz="1100" baseline="0" dirty="0" smtClean="0">
                          <a:latin typeface="Calibri" panose="020F0502020204030204" pitchFamily="34" charset="0"/>
                        </a:rPr>
                        <a:t> </a:t>
                      </a:r>
                      <a:r>
                        <a:rPr lang="id-ID" sz="1100" baseline="0" dirty="0" smtClean="0">
                          <a:solidFill>
                            <a:srgbClr val="FF0000"/>
                          </a:solidFill>
                          <a:latin typeface="Calibri" panose="020F0502020204030204" pitchFamily="34" charset="0"/>
                        </a:rPr>
                        <a:t>namun belum pada</a:t>
                      </a:r>
                      <a:r>
                        <a:rPr lang="id-ID" sz="1100" dirty="0" smtClean="0">
                          <a:solidFill>
                            <a:srgbClr val="FF0000"/>
                          </a:solidFill>
                          <a:latin typeface="Calibri" panose="020F0502020204030204" pitchFamily="34" charset="0"/>
                        </a:rPr>
                        <a:t> seluruh </a:t>
                      </a:r>
                      <a:r>
                        <a:rPr lang="id-ID" sz="1100" dirty="0" smtClean="0">
                          <a:latin typeface="Calibri" panose="020F0502020204030204" pitchFamily="34" charset="0"/>
                        </a:rPr>
                        <a:t>jenis pelayanan </a:t>
                      </a:r>
                    </a:p>
                    <a:p>
                      <a:pPr marL="0" marR="0" indent="0" algn="l" defTabSz="914400" rtl="0" eaLnBrk="1" fontAlgn="auto" latinLnBrk="0" hangingPunct="1">
                        <a:lnSpc>
                          <a:spcPct val="100000"/>
                        </a:lnSpc>
                        <a:spcBef>
                          <a:spcPts val="0"/>
                        </a:spcBef>
                        <a:spcAft>
                          <a:spcPts val="0"/>
                        </a:spcAft>
                        <a:buClrTx/>
                        <a:buSzTx/>
                        <a:buFontTx/>
                        <a:buNone/>
                        <a:tabLst/>
                        <a:defRPr/>
                      </a:pPr>
                      <a:endParaRPr lang="id-ID" sz="1100" dirty="0" smtClean="0">
                        <a:latin typeface="Calibri" panose="020F0502020204030204" pitchFamily="34" charset="0"/>
                      </a:endParaRPr>
                    </a:p>
                  </a:txBody>
                  <a:tcPr marT="45731" marB="45731" anchor="ctr"/>
                </a:tc>
                <a:tc>
                  <a:txBody>
                    <a:bodyPr/>
                    <a:lstStyle/>
                    <a:p>
                      <a:pPr marL="228600" lvl="0" indent="-228600">
                        <a:buFont typeface="+mj-lt"/>
                        <a:buAutoNum type="arabicPeriod"/>
                      </a:pPr>
                      <a:r>
                        <a:rPr lang="id-ID" sz="1050" kern="1200" dirty="0" smtClean="0">
                          <a:solidFill>
                            <a:schemeClr val="dk1"/>
                          </a:solidFill>
                          <a:effectLst/>
                          <a:latin typeface="+mn-lt"/>
                          <a:ea typeface="+mn-ea"/>
                          <a:cs typeface="+mn-cs"/>
                        </a:rPr>
                        <a:t>SOP </a:t>
                      </a:r>
                      <a:r>
                        <a:rPr lang="id-ID" sz="1050" kern="1200" dirty="0" smtClean="0">
                          <a:solidFill>
                            <a:schemeClr val="dk1"/>
                          </a:solidFill>
                          <a:effectLst/>
                          <a:latin typeface="+mn-lt"/>
                          <a:ea typeface="+mn-ea"/>
                          <a:cs typeface="+mn-cs"/>
                          <a:sym typeface="Wingdings"/>
                        </a:rPr>
                        <a:t></a:t>
                      </a:r>
                      <a:r>
                        <a:rPr lang="id-ID" sz="1050" kern="1200" dirty="0" smtClean="0">
                          <a:solidFill>
                            <a:schemeClr val="dk1"/>
                          </a:solidFill>
                          <a:effectLst/>
                          <a:latin typeface="+mn-lt"/>
                          <a:ea typeface="+mn-ea"/>
                          <a:cs typeface="+mn-cs"/>
                        </a:rPr>
                        <a:t> Buku Laporan Kegiatan PPID 2015</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i="1" kern="1200" dirty="0" smtClean="0">
                          <a:solidFill>
                            <a:schemeClr val="dk1"/>
                          </a:solidFill>
                          <a:effectLst/>
                          <a:latin typeface="+mn-lt"/>
                          <a:ea typeface="+mn-ea"/>
                          <a:cs typeface="+mn-cs"/>
                        </a:rPr>
                        <a:t>Leaflet</a:t>
                      </a:r>
                      <a:r>
                        <a:rPr lang="id-ID" sz="1050" kern="1200" dirty="0" smtClean="0">
                          <a:solidFill>
                            <a:schemeClr val="dk1"/>
                          </a:solidFill>
                          <a:effectLst/>
                          <a:latin typeface="+mn-lt"/>
                          <a:ea typeface="+mn-ea"/>
                          <a:cs typeface="+mn-cs"/>
                        </a:rPr>
                        <a:t> Standar Pelayanan</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SOP Pengelolaan Informasi Publik</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Papan Informasi</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Standar Pelayanan Mutu Pusbindiklatren 2015</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POM Spirit 2014</a:t>
                      </a:r>
                      <a:endParaRPr lang="en-US" sz="1050" kern="1200" dirty="0" smtClean="0">
                        <a:solidFill>
                          <a:schemeClr val="dk1"/>
                        </a:solidFill>
                        <a:effectLst/>
                        <a:latin typeface="+mn-lt"/>
                        <a:ea typeface="+mn-ea"/>
                        <a:cs typeface="+mn-cs"/>
                      </a:endParaRPr>
                    </a:p>
                    <a:p>
                      <a:pPr marL="228600" lvl="0" indent="-228600">
                        <a:buFont typeface="+mj-lt"/>
                        <a:buAutoNum type="arabicPeriod"/>
                      </a:pPr>
                      <a:endParaRPr lang="id-ID" sz="400" kern="1200" dirty="0" smtClean="0">
                        <a:solidFill>
                          <a:schemeClr val="dk1"/>
                        </a:solidFill>
                        <a:effectLst/>
                        <a:latin typeface="+mn-lt"/>
                        <a:ea typeface="+mn-ea"/>
                        <a:cs typeface="+mn-cs"/>
                      </a:endParaRPr>
                    </a:p>
                  </a:txBody>
                  <a:tcPr marT="45731" marB="45731" anchor="ctr"/>
                </a:tc>
              </a:tr>
              <a:tr h="1219244">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Dilakukan reviu dan perbaikan atas standar pelayanan</a:t>
                      </a:r>
                      <a:endParaRPr lang="id-ID" sz="1100" kern="1200" dirty="0">
                        <a:solidFill>
                          <a:schemeClr val="dk1"/>
                        </a:solidFill>
                        <a:effectLst/>
                        <a:latin typeface="Candara" pitchFamily="34" charset="0"/>
                        <a:ea typeface="+mn-ea"/>
                        <a:cs typeface="+mn-cs"/>
                      </a:endParaRPr>
                    </a:p>
                  </a:txBody>
                  <a:tcPr marT="45731" marB="45731" anchor="ctr"/>
                </a:tc>
                <a:tc>
                  <a:txBody>
                    <a:bodyPr/>
                    <a:lstStyle/>
                    <a:p>
                      <a:r>
                        <a:rPr lang="id-ID" sz="1100" dirty="0" smtClean="0">
                          <a:latin typeface="Calibri" panose="020F0502020204030204" pitchFamily="34" charset="0"/>
                        </a:rPr>
                        <a:t>Dilakukan reviu dan perbaikan atas standar pelayanan </a:t>
                      </a:r>
                      <a:r>
                        <a:rPr lang="id-ID" sz="1100" dirty="0" smtClean="0">
                          <a:solidFill>
                            <a:srgbClr val="FF0000"/>
                          </a:solidFill>
                          <a:latin typeface="Calibri" panose="020F0502020204030204" pitchFamily="34" charset="0"/>
                        </a:rPr>
                        <a:t>secara berkala </a:t>
                      </a:r>
                      <a:r>
                        <a:rPr lang="id-ID" sz="1100" dirty="0" smtClean="0">
                          <a:latin typeface="Calibri" panose="020F0502020204030204" pitchFamily="34" charset="0"/>
                        </a:rPr>
                        <a:t>dan dilakukan dengan </a:t>
                      </a:r>
                      <a:r>
                        <a:rPr lang="id-ID" sz="1100" dirty="0" smtClean="0">
                          <a:solidFill>
                            <a:srgbClr val="FF0000"/>
                          </a:solidFill>
                          <a:latin typeface="Calibri" panose="020F0502020204030204" pitchFamily="34" charset="0"/>
                        </a:rPr>
                        <a:t>melibatkan</a:t>
                      </a:r>
                      <a:r>
                        <a:rPr lang="id-ID" sz="1100" dirty="0" smtClean="0">
                          <a:latin typeface="Calibri" panose="020F0502020204030204" pitchFamily="34" charset="0"/>
                        </a:rPr>
                        <a:t> stakeholders (A)</a:t>
                      </a:r>
                      <a:endParaRPr lang="id-ID" sz="1100" dirty="0">
                        <a:latin typeface="Calibri" panose="020F0502020204030204" pitchFamily="34" charset="0"/>
                      </a:endParaRPr>
                    </a:p>
                  </a:txBody>
                  <a:tcPr marT="45731" marB="45731" anchor="ctr"/>
                </a:tc>
                <a:tc>
                  <a:txBody>
                    <a:bodyPr/>
                    <a:lstStyle/>
                    <a:p>
                      <a:r>
                        <a:rPr lang="id-ID" sz="1100" dirty="0" smtClean="0">
                          <a:latin typeface="Candara" pitchFamily="34" charset="0"/>
                        </a:rPr>
                        <a:t>Dilakukan reviu dan perbaikan atas standar pelayanan secara t</a:t>
                      </a:r>
                      <a:r>
                        <a:rPr lang="id-ID" sz="1100" dirty="0" smtClean="0">
                          <a:solidFill>
                            <a:srgbClr val="FF0000"/>
                          </a:solidFill>
                          <a:latin typeface="Candara" pitchFamily="34" charset="0"/>
                        </a:rPr>
                        <a:t>idak berkala dan/atau tidak dengan melibatkan </a:t>
                      </a:r>
                      <a:r>
                        <a:rPr lang="id-ID" sz="1100" dirty="0" smtClean="0">
                          <a:latin typeface="Candara" pitchFamily="34" charset="0"/>
                        </a:rPr>
                        <a:t>stakeholders (B)</a:t>
                      </a:r>
                      <a:endParaRPr lang="id-ID" sz="1100" dirty="0">
                        <a:latin typeface="Candara" pitchFamily="34" charset="0"/>
                      </a:endParaRPr>
                    </a:p>
                  </a:txBody>
                  <a:tcPr marT="45731" marB="4573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latin typeface="Calibri" panose="020F0502020204030204" pitchFamily="34" charset="0"/>
                        </a:rPr>
                        <a:t>Dilakukan reviu dan perbaikan atas standar pelayanan namun </a:t>
                      </a:r>
                      <a:r>
                        <a:rPr lang="id-ID" sz="1100" dirty="0" smtClean="0">
                          <a:solidFill>
                            <a:srgbClr val="FF0000"/>
                          </a:solidFill>
                          <a:latin typeface="Calibri" panose="020F0502020204030204" pitchFamily="34" charset="0"/>
                        </a:rPr>
                        <a:t>belum secara berkala dan belum melibatkan stakeholders </a:t>
                      </a:r>
                    </a:p>
                  </a:txBody>
                  <a:tcPr marT="45731" marB="45731" anchor="ctr"/>
                </a:tc>
                <a:tc>
                  <a:txBody>
                    <a:bodyPr/>
                    <a:lstStyle/>
                    <a:p>
                      <a:pPr marL="228600" lvl="0" indent="-228600">
                        <a:buFont typeface="+mj-lt"/>
                        <a:buAutoNum type="arabicPeriod"/>
                      </a:pPr>
                      <a:r>
                        <a:rPr lang="id-ID" sz="1050" kern="1200" dirty="0" smtClean="0">
                          <a:solidFill>
                            <a:schemeClr val="dk1"/>
                          </a:solidFill>
                          <a:effectLst/>
                          <a:latin typeface="+mn-lt"/>
                          <a:ea typeface="+mn-ea"/>
                          <a:cs typeface="+mn-cs"/>
                        </a:rPr>
                        <a:t>Telah dilakukan reviu dan perbaikan </a:t>
                      </a:r>
                      <a:r>
                        <a:rPr lang="id-ID" sz="1050" kern="1200" dirty="0" smtClean="0">
                          <a:solidFill>
                            <a:schemeClr val="dk1"/>
                          </a:solidFill>
                          <a:effectLst/>
                          <a:latin typeface="+mn-lt"/>
                          <a:ea typeface="+mn-ea"/>
                          <a:cs typeface="+mn-cs"/>
                          <a:sym typeface="Wingdings"/>
                        </a:rPr>
                        <a:t></a:t>
                      </a:r>
                      <a:r>
                        <a:rPr lang="id-ID" sz="1050" kern="1200" dirty="0" smtClean="0">
                          <a:solidFill>
                            <a:schemeClr val="dk1"/>
                          </a:solidFill>
                          <a:effectLst/>
                          <a:latin typeface="+mn-lt"/>
                          <a:ea typeface="+mn-ea"/>
                          <a:cs typeface="+mn-cs"/>
                        </a:rPr>
                        <a:t> Buku Laporan Kegiatan PPID 2015</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Laporan Penyempurnaan Panduadn dan Pedoman  Diklat Gelar dan Non Gelar</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Peningkatan Kualitas Pelayanan Publik</a:t>
                      </a:r>
                      <a:endParaRPr lang="en-US" sz="1050" kern="1200" dirty="0" smtClean="0">
                        <a:solidFill>
                          <a:schemeClr val="dk1"/>
                        </a:solidFill>
                        <a:effectLst/>
                        <a:latin typeface="+mn-lt"/>
                        <a:ea typeface="+mn-ea"/>
                        <a:cs typeface="+mn-cs"/>
                      </a:endParaRPr>
                    </a:p>
                    <a:p>
                      <a:pPr marL="228600" lvl="0" indent="-228600">
                        <a:buFont typeface="+mj-lt"/>
                        <a:buAutoNum type="arabicPeriod"/>
                      </a:pPr>
                      <a:endParaRPr lang="id-ID" sz="400" kern="1200" dirty="0" smtClean="0">
                        <a:solidFill>
                          <a:schemeClr val="dk1"/>
                        </a:solidFill>
                        <a:effectLst/>
                        <a:latin typeface="+mn-lt"/>
                        <a:ea typeface="+mn-ea"/>
                        <a:cs typeface="+mn-cs"/>
                      </a:endParaRPr>
                    </a:p>
                  </a:txBody>
                  <a:tcPr marT="45731" marB="45731" anchor="ctr"/>
                </a:tc>
              </a:tr>
              <a:tr h="640101">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Dilakukan reviu dan perbaikan atas SOP</a:t>
                      </a:r>
                      <a:endParaRPr lang="id-ID" sz="1100" kern="1200" dirty="0">
                        <a:solidFill>
                          <a:schemeClr val="dk1"/>
                        </a:solidFill>
                        <a:effectLst/>
                        <a:latin typeface="Candara" pitchFamily="34" charset="0"/>
                        <a:ea typeface="+mn-ea"/>
                        <a:cs typeface="+mn-cs"/>
                      </a:endParaRPr>
                    </a:p>
                  </a:txBody>
                  <a:tcPr marT="45731" marB="45731" anchor="ctr"/>
                </a:tc>
                <a:tc>
                  <a:txBody>
                    <a:bodyPr/>
                    <a:lstStyle/>
                    <a:p>
                      <a:r>
                        <a:rPr lang="id-ID" sz="1100" dirty="0" smtClean="0">
                          <a:latin typeface="Calibri" panose="020F0502020204030204" pitchFamily="34" charset="0"/>
                        </a:rPr>
                        <a:t>Dilakukan reviu dan perbaikan SOP </a:t>
                      </a:r>
                      <a:r>
                        <a:rPr lang="id-ID" sz="1100" dirty="0" smtClean="0">
                          <a:solidFill>
                            <a:srgbClr val="FF0000"/>
                          </a:solidFill>
                          <a:latin typeface="Calibri" panose="020F0502020204030204" pitchFamily="34" charset="0"/>
                        </a:rPr>
                        <a:t>secara berkala</a:t>
                      </a:r>
                      <a:r>
                        <a:rPr lang="id-ID" sz="1100" dirty="0" smtClean="0">
                          <a:solidFill>
                            <a:schemeClr val="tx1"/>
                          </a:solidFill>
                          <a:latin typeface="Calibri" panose="020F0502020204030204" pitchFamily="34" charset="0"/>
                        </a:rPr>
                        <a:t> (A)</a:t>
                      </a:r>
                      <a:endParaRPr lang="id-ID" sz="1100" dirty="0">
                        <a:solidFill>
                          <a:schemeClr val="tx1"/>
                        </a:solidFill>
                        <a:latin typeface="Calibri" panose="020F0502020204030204" pitchFamily="34" charset="0"/>
                      </a:endParaRPr>
                    </a:p>
                  </a:txBody>
                  <a:tcPr marT="45731" marB="45731" anchor="ctr"/>
                </a:tc>
                <a:tc>
                  <a:txBody>
                    <a:bodyPr/>
                    <a:lstStyle/>
                    <a:p>
                      <a:r>
                        <a:rPr lang="id-ID" sz="1100" dirty="0" smtClean="0">
                          <a:latin typeface="Candara" pitchFamily="34" charset="0"/>
                        </a:rPr>
                        <a:t>Dilakukan reviu dan SOP secara </a:t>
                      </a:r>
                      <a:r>
                        <a:rPr lang="id-ID" sz="1100" dirty="0" smtClean="0">
                          <a:solidFill>
                            <a:srgbClr val="FF0000"/>
                          </a:solidFill>
                          <a:latin typeface="Candara" pitchFamily="34" charset="0"/>
                        </a:rPr>
                        <a:t>tidak berkala </a:t>
                      </a:r>
                      <a:r>
                        <a:rPr lang="id-ID" sz="1100" dirty="0" smtClean="0">
                          <a:solidFill>
                            <a:schemeClr val="tx1"/>
                          </a:solidFill>
                          <a:latin typeface="Candara" pitchFamily="34" charset="0"/>
                        </a:rPr>
                        <a:t> (B)</a:t>
                      </a:r>
                      <a:endParaRPr lang="id-ID" sz="1100" dirty="0">
                        <a:solidFill>
                          <a:srgbClr val="FF0000"/>
                        </a:solidFill>
                        <a:latin typeface="Candara" pitchFamily="34" charset="0"/>
                      </a:endParaRPr>
                    </a:p>
                  </a:txBody>
                  <a:tcPr marT="45731" marB="4573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latin typeface="Calibri" panose="020F0502020204030204" pitchFamily="34" charset="0"/>
                        </a:rPr>
                        <a:t>Dilakukan reviu dan perbaikan SOP , </a:t>
                      </a:r>
                      <a:r>
                        <a:rPr lang="id-ID" sz="1100" dirty="0" smtClean="0">
                          <a:solidFill>
                            <a:srgbClr val="FF0000"/>
                          </a:solidFill>
                          <a:latin typeface="Calibri" panose="020F0502020204030204" pitchFamily="34" charset="0"/>
                        </a:rPr>
                        <a:t>namun belum secara berkala</a:t>
                      </a:r>
                    </a:p>
                  </a:txBody>
                  <a:tcPr marT="45731" marB="45731" anchor="ctr"/>
                </a:tc>
                <a:tc>
                  <a:txBody>
                    <a:bodyPr/>
                    <a:lstStyle/>
                    <a:p>
                      <a:pPr marL="228600" lvl="0" indent="-228600">
                        <a:buFont typeface="+mj-lt"/>
                        <a:buAutoNum type="arabicPeriod"/>
                      </a:pPr>
                      <a:r>
                        <a:rPr lang="id-ID" sz="1050" kern="1200" dirty="0" smtClean="0">
                          <a:solidFill>
                            <a:schemeClr val="dk1"/>
                          </a:solidFill>
                          <a:effectLst/>
                          <a:latin typeface="+mn-lt"/>
                          <a:ea typeface="+mn-ea"/>
                          <a:cs typeface="+mn-cs"/>
                        </a:rPr>
                        <a:t>Telah dilakukan reviu dan perbaikan </a:t>
                      </a:r>
                      <a:r>
                        <a:rPr lang="id-ID" sz="1050" kern="1200" dirty="0" smtClean="0">
                          <a:solidFill>
                            <a:schemeClr val="dk1"/>
                          </a:solidFill>
                          <a:effectLst/>
                          <a:latin typeface="+mn-lt"/>
                          <a:ea typeface="+mn-ea"/>
                          <a:cs typeface="+mn-cs"/>
                          <a:sym typeface="Wingdings"/>
                        </a:rPr>
                        <a:t></a:t>
                      </a:r>
                      <a:r>
                        <a:rPr lang="id-ID" sz="1050" kern="1200" dirty="0" smtClean="0">
                          <a:solidFill>
                            <a:schemeClr val="dk1"/>
                          </a:solidFill>
                          <a:effectLst/>
                          <a:latin typeface="+mn-lt"/>
                          <a:ea typeface="+mn-ea"/>
                          <a:cs typeface="+mn-cs"/>
                        </a:rPr>
                        <a:t> Buku Laporan Kegiatan PPID 2015</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Laporan Penyempurnaan SOP</a:t>
                      </a:r>
                      <a:endParaRPr lang="en-US" sz="1050" kern="1200" dirty="0" smtClean="0">
                        <a:solidFill>
                          <a:schemeClr val="dk1"/>
                        </a:solidFill>
                        <a:effectLst/>
                        <a:latin typeface="+mn-lt"/>
                        <a:ea typeface="+mn-ea"/>
                        <a:cs typeface="+mn-cs"/>
                      </a:endParaRPr>
                    </a:p>
                    <a:p>
                      <a:endParaRPr lang="en-US" sz="1050" dirty="0" smtClean="0"/>
                    </a:p>
                    <a:p>
                      <a:pPr marL="228600" lvl="0" indent="-228600">
                        <a:buFont typeface="+mj-lt"/>
                        <a:buAutoNum type="arabicPeriod"/>
                      </a:pPr>
                      <a:endParaRPr lang="id-ID" sz="400" kern="1200" dirty="0">
                        <a:solidFill>
                          <a:schemeClr val="dk1"/>
                        </a:solidFill>
                        <a:effectLst/>
                        <a:latin typeface="+mn-lt"/>
                        <a:ea typeface="+mn-ea"/>
                        <a:cs typeface="+mn-cs"/>
                      </a:endParaRPr>
                    </a:p>
                  </a:txBody>
                  <a:tcPr marT="45731" marB="45731" anchor="ctr"/>
                </a:tc>
              </a:tr>
            </a:tbl>
          </a:graphicData>
        </a:graphic>
      </p:graphicFrame>
      <p:sp>
        <p:nvSpPr>
          <p:cNvPr id="6" name="Rounded Rectangle 5"/>
          <p:cNvSpPr/>
          <p:nvPr/>
        </p:nvSpPr>
        <p:spPr>
          <a:xfrm>
            <a:off x="8305800" y="630075"/>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1/4</a:t>
            </a:r>
            <a:endParaRPr lang="id-ID" sz="1600" dirty="0">
              <a:solidFill>
                <a:schemeClr val="tx1"/>
              </a:solidFill>
            </a:endParaRPr>
          </a:p>
        </p:txBody>
      </p:sp>
    </p:spTree>
    <p:extLst>
      <p:ext uri="{BB962C8B-B14F-4D97-AF65-F5344CB8AC3E}">
        <p14:creationId xmlns:p14="http://schemas.microsoft.com/office/powerpoint/2010/main" val="2286411326"/>
      </p:ext>
    </p:extLst>
  </p:cSld>
  <p:clrMapOvr>
    <a:masterClrMapping/>
  </p:clrMapOvr>
  <p:transition>
    <p:wipe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616523208"/>
              </p:ext>
            </p:extLst>
          </p:nvPr>
        </p:nvGraphicFramePr>
        <p:xfrm>
          <a:off x="124442" y="989113"/>
          <a:ext cx="8941543" cy="5791860"/>
        </p:xfrm>
        <a:graphic>
          <a:graphicData uri="http://schemas.openxmlformats.org/drawingml/2006/table">
            <a:tbl>
              <a:tblPr firstRow="1" bandRow="1">
                <a:tableStyleId>{6E25E649-3F16-4E02-A733-19D2CDBF48F0}</a:tableStyleId>
              </a:tblPr>
              <a:tblGrid>
                <a:gridCol w="1149350"/>
                <a:gridCol w="1649104"/>
                <a:gridCol w="1524000"/>
                <a:gridCol w="1676400"/>
                <a:gridCol w="2942689"/>
              </a:tblGrid>
              <a:tr h="439644">
                <a:tc>
                  <a:txBody>
                    <a:bodyPr/>
                    <a:lstStyle/>
                    <a:p>
                      <a:pPr algn="ctr"/>
                      <a:r>
                        <a:rPr lang="id-ID" sz="1050" dirty="0" smtClean="0">
                          <a:latin typeface="Candara" pitchFamily="34" charset="0"/>
                        </a:rPr>
                        <a:t>Area Perubahan</a:t>
                      </a:r>
                      <a:endParaRPr lang="id-ID" sz="1050" dirty="0">
                        <a:latin typeface="Candara" pitchFamily="34" charset="0"/>
                      </a:endParaRPr>
                    </a:p>
                  </a:txBody>
                  <a:tcPr marL="91446" marR="91446" marT="45714" marB="45714" anchor="ctr"/>
                </a:tc>
                <a:tc>
                  <a:txBody>
                    <a:bodyPr/>
                    <a:lstStyle/>
                    <a:p>
                      <a:pPr algn="ctr"/>
                      <a:r>
                        <a:rPr lang="id-ID" sz="1050" dirty="0" smtClean="0">
                          <a:latin typeface="Candara" pitchFamily="34" charset="0"/>
                        </a:rPr>
                        <a:t>Hasil Self Assessment</a:t>
                      </a:r>
                    </a:p>
                    <a:p>
                      <a:pPr algn="ctr"/>
                      <a:r>
                        <a:rPr lang="id-ID" sz="1050" dirty="0" smtClean="0">
                          <a:latin typeface="Candara" pitchFamily="34" charset="0"/>
                        </a:rPr>
                        <a:t>2016</a:t>
                      </a:r>
                      <a:endParaRPr lang="id-ID" sz="1050" dirty="0">
                        <a:latin typeface="Candara" pitchFamily="34" charset="0"/>
                      </a:endParaRPr>
                    </a:p>
                  </a:txBody>
                  <a:tcPr marL="91446" marR="91446" marT="45714" marB="45714"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50" dirty="0" smtClean="0">
                          <a:latin typeface="Candara" pitchFamily="34" charset="0"/>
                        </a:rPr>
                        <a:t>Hasil Penilaian</a:t>
                      </a:r>
                      <a:r>
                        <a:rPr lang="id-ID" sz="105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050" baseline="0" dirty="0" smtClean="0">
                          <a:latin typeface="Candara" pitchFamily="34" charset="0"/>
                        </a:rPr>
                        <a:t>Tim Menpan </a:t>
                      </a:r>
                      <a:r>
                        <a:rPr lang="id-ID" sz="1050" dirty="0" smtClean="0">
                          <a:latin typeface="Candara" pitchFamily="34" charset="0"/>
                        </a:rPr>
                        <a:t>2015</a:t>
                      </a:r>
                      <a:endParaRPr lang="id-ID" sz="1050" dirty="0">
                        <a:latin typeface="Candara" pitchFamily="34" charset="0"/>
                      </a:endParaRPr>
                    </a:p>
                  </a:txBody>
                  <a:tcPr marL="91446" marR="91446" marT="45714" marB="45714" anchor="ctr"/>
                </a:tc>
                <a:tc>
                  <a:txBody>
                    <a:bodyPr/>
                    <a:lstStyle/>
                    <a:p>
                      <a:pPr algn="ctr"/>
                      <a:r>
                        <a:rPr lang="id-ID" sz="1050" dirty="0" smtClean="0">
                          <a:latin typeface="Candara" pitchFamily="34" charset="0"/>
                        </a:rPr>
                        <a:t>Gap Penilaian</a:t>
                      </a:r>
                      <a:endParaRPr lang="id-ID" sz="1050" dirty="0">
                        <a:latin typeface="Candara" pitchFamily="34" charset="0"/>
                      </a:endParaRPr>
                    </a:p>
                  </a:txBody>
                  <a:tcPr marL="91446" marR="91446" marT="45714" marB="45714" anchor="ctr"/>
                </a:tc>
                <a:tc>
                  <a:txBody>
                    <a:bodyPr/>
                    <a:lstStyle/>
                    <a:p>
                      <a:pPr algn="ctr"/>
                      <a:r>
                        <a:rPr lang="id-ID" sz="1050" dirty="0" smtClean="0">
                          <a:latin typeface="Candara" pitchFamily="34" charset="0"/>
                        </a:rPr>
                        <a:t>Dokumen yang</a:t>
                      </a:r>
                      <a:r>
                        <a:rPr lang="id-ID" sz="1050" baseline="0" dirty="0" smtClean="0">
                          <a:latin typeface="Candara" pitchFamily="34" charset="0"/>
                        </a:rPr>
                        <a:t> sudah disubmit</a:t>
                      </a:r>
                      <a:endParaRPr lang="id-ID" sz="1050" dirty="0">
                        <a:latin typeface="Candara" pitchFamily="34" charset="0"/>
                      </a:endParaRPr>
                    </a:p>
                  </a:txBody>
                  <a:tcPr marL="91446" marR="91446" marT="45714" marB="45714" anchor="ctr"/>
                </a:tc>
              </a:tr>
              <a:tr h="246157">
                <a:tc gridSpan="5">
                  <a:txBody>
                    <a:bodyPr/>
                    <a:lstStyle/>
                    <a:p>
                      <a:pPr marL="0" algn="l" defTabSz="914400" rtl="0" eaLnBrk="1" latinLnBrk="0" hangingPunct="1">
                        <a:lnSpc>
                          <a:spcPct val="80000"/>
                        </a:lnSpc>
                      </a:pPr>
                      <a:r>
                        <a:rPr lang="id-ID" sz="1400" b="1" kern="1200" dirty="0" smtClean="0">
                          <a:solidFill>
                            <a:schemeClr val="dk1"/>
                          </a:solidFill>
                          <a:effectLst/>
                          <a:latin typeface="Candara" pitchFamily="34" charset="0"/>
                          <a:ea typeface="+mn-ea"/>
                          <a:cs typeface="+mn-cs"/>
                        </a:rPr>
                        <a:t>Budaya</a:t>
                      </a:r>
                      <a:r>
                        <a:rPr lang="id-ID" sz="1400" b="1" kern="1200" baseline="0" dirty="0" smtClean="0">
                          <a:solidFill>
                            <a:schemeClr val="dk1"/>
                          </a:solidFill>
                          <a:effectLst/>
                          <a:latin typeface="Candara" pitchFamily="34" charset="0"/>
                          <a:ea typeface="+mn-ea"/>
                          <a:cs typeface="+mn-cs"/>
                        </a:rPr>
                        <a:t> Pelayanan Prima</a:t>
                      </a:r>
                      <a:endParaRPr lang="id-ID" sz="1400" b="1" kern="1200" dirty="0">
                        <a:solidFill>
                          <a:schemeClr val="dk1"/>
                        </a:solidFill>
                        <a:effectLst/>
                        <a:latin typeface="Candara" pitchFamily="34" charset="0"/>
                        <a:ea typeface="+mn-ea"/>
                        <a:cs typeface="+mn-cs"/>
                      </a:endParaRPr>
                    </a:p>
                  </a:txBody>
                  <a:tcPr marL="91446" marR="91446" marT="45714" marB="45714"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1137772">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Standar pelayanan telah dimaklumatkan</a:t>
                      </a:r>
                      <a:endParaRPr lang="id-ID" sz="1050" kern="1200" dirty="0">
                        <a:solidFill>
                          <a:schemeClr val="dk1"/>
                        </a:solidFill>
                        <a:effectLst/>
                        <a:latin typeface="Candara" pitchFamily="34" charset="0"/>
                        <a:ea typeface="+mn-ea"/>
                        <a:cs typeface="+mn-cs"/>
                      </a:endParaRPr>
                    </a:p>
                  </a:txBody>
                  <a:tcPr marL="91446" marR="91446" marT="45714" marB="45714" anchor="ctr"/>
                </a:tc>
                <a:tc>
                  <a:txBody>
                    <a:bodyPr/>
                    <a:lstStyle/>
                    <a:p>
                      <a:r>
                        <a:rPr lang="id-ID" sz="1050" dirty="0" smtClean="0">
                          <a:solidFill>
                            <a:srgbClr val="FF0000"/>
                          </a:solidFill>
                          <a:latin typeface="Candara" pitchFamily="34" charset="0"/>
                        </a:rPr>
                        <a:t>Seluruh </a:t>
                      </a:r>
                      <a:r>
                        <a:rPr lang="id-ID" sz="1050" dirty="0" smtClean="0">
                          <a:latin typeface="Candara" pitchFamily="34" charset="0"/>
                        </a:rPr>
                        <a:t>sosilisasi/pelatihan telah dilakukan dalam upaya penerapan budaya pelayanan prima (A)</a:t>
                      </a:r>
                      <a:endParaRPr lang="id-ID" sz="1050" dirty="0">
                        <a:latin typeface="Candara" pitchFamily="34" charset="0"/>
                      </a:endParaRPr>
                    </a:p>
                  </a:txBody>
                  <a:tcPr marL="91446" marR="91446" marT="45714" marB="4571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dirty="0" smtClean="0">
                          <a:solidFill>
                            <a:srgbClr val="FF0000"/>
                          </a:solidFill>
                          <a:latin typeface="Calibri" panose="020F0502020204030204" pitchFamily="34" charset="0"/>
                        </a:rPr>
                        <a:t>Sebagian besar </a:t>
                      </a:r>
                      <a:r>
                        <a:rPr lang="id-ID" sz="1050" dirty="0" smtClean="0">
                          <a:latin typeface="Calibri" panose="020F0502020204030204" pitchFamily="34" charset="0"/>
                        </a:rPr>
                        <a:t>sosialisasi/pelatihan telah dilakukan dalam upaya penerapan budaya pelayanan prima (B)</a:t>
                      </a:r>
                    </a:p>
                  </a:txBody>
                  <a:tcPr marL="91446" marR="91446" marT="45714" marB="45714" anchor="ctr"/>
                </a:tc>
                <a:tc>
                  <a:txBody>
                    <a:bodyPr/>
                    <a:lstStyle/>
                    <a:p>
                      <a:r>
                        <a:rPr lang="id-ID" sz="1050" dirty="0" smtClean="0">
                          <a:solidFill>
                            <a:srgbClr val="FF0000"/>
                          </a:solidFill>
                          <a:latin typeface="Candara" pitchFamily="34" charset="0"/>
                        </a:rPr>
                        <a:t>Belum seluruh </a:t>
                      </a:r>
                      <a:r>
                        <a:rPr lang="id-ID" sz="1050" dirty="0" smtClean="0">
                          <a:latin typeface="Candara" pitchFamily="34" charset="0"/>
                        </a:rPr>
                        <a:t>sosilisasi/pelatihan</a:t>
                      </a:r>
                      <a:r>
                        <a:rPr lang="id-ID" sz="1050" baseline="0" dirty="0" smtClean="0">
                          <a:latin typeface="Candara" pitchFamily="34" charset="0"/>
                        </a:rPr>
                        <a:t> </a:t>
                      </a:r>
                      <a:r>
                        <a:rPr lang="id-ID" sz="1050" dirty="0" smtClean="0">
                          <a:latin typeface="Candara" pitchFamily="34" charset="0"/>
                        </a:rPr>
                        <a:t>dilakukan dalam upaya penerapan budaya pelayanan prima</a:t>
                      </a:r>
                      <a:endParaRPr lang="id-ID" sz="1050" dirty="0">
                        <a:latin typeface="Candara" pitchFamily="34" charset="0"/>
                      </a:endParaRPr>
                    </a:p>
                  </a:txBody>
                  <a:tcPr marL="91446" marR="91446" marT="45714" marB="45714" anchor="ctr"/>
                </a:tc>
                <a:tc>
                  <a:txBody>
                    <a:bodyPr/>
                    <a:lstStyle/>
                    <a:p>
                      <a:pPr marL="228600" lvl="0" indent="-228600">
                        <a:buFont typeface="+mj-lt"/>
                        <a:buAutoNum type="arabicPeriod"/>
                      </a:pPr>
                      <a:r>
                        <a:rPr lang="id-ID" sz="1050" kern="1200" dirty="0" smtClean="0">
                          <a:solidFill>
                            <a:schemeClr val="dk1"/>
                          </a:solidFill>
                          <a:effectLst/>
                          <a:latin typeface="+mn-lt"/>
                          <a:ea typeface="+mn-ea"/>
                          <a:cs typeface="+mn-cs"/>
                        </a:rPr>
                        <a:t>Foto Workshop Sosialisasi</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Sosialisasi Penerapan Pelayanan Prima </a:t>
                      </a:r>
                      <a:r>
                        <a:rPr lang="id-ID" sz="1050" kern="1200" dirty="0" smtClean="0">
                          <a:solidFill>
                            <a:schemeClr val="dk1"/>
                          </a:solidFill>
                          <a:effectLst/>
                          <a:latin typeface="+mn-lt"/>
                          <a:ea typeface="+mn-ea"/>
                          <a:cs typeface="+mn-cs"/>
                          <a:sym typeface="Wingdings"/>
                        </a:rPr>
                        <a:t></a:t>
                      </a:r>
                      <a:r>
                        <a:rPr lang="id-ID" sz="1050" kern="1200" dirty="0" smtClean="0">
                          <a:solidFill>
                            <a:schemeClr val="dk1"/>
                          </a:solidFill>
                          <a:effectLst/>
                          <a:latin typeface="+mn-lt"/>
                          <a:ea typeface="+mn-ea"/>
                          <a:cs typeface="+mn-cs"/>
                        </a:rPr>
                        <a:t> Buku Laporan PPID 2015</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Buku Panduan Praktis UU KIP</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i="1" kern="1200" dirty="0" smtClean="0">
                          <a:solidFill>
                            <a:schemeClr val="dk1"/>
                          </a:solidFill>
                          <a:effectLst/>
                          <a:latin typeface="+mn-lt"/>
                          <a:ea typeface="+mn-ea"/>
                          <a:cs typeface="+mn-cs"/>
                        </a:rPr>
                        <a:t>Leaflet</a:t>
                      </a:r>
                      <a:r>
                        <a:rPr lang="id-ID" sz="1050" kern="1200" dirty="0" smtClean="0">
                          <a:solidFill>
                            <a:schemeClr val="dk1"/>
                          </a:solidFill>
                          <a:effectLst/>
                          <a:latin typeface="+mn-lt"/>
                          <a:ea typeface="+mn-ea"/>
                          <a:cs typeface="+mn-cs"/>
                        </a:rPr>
                        <a:t> Kode Etik</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Nilai.Kewajiban &amp; Motto Pelayanan Prima</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SK Biro Humas &amp; TU No.B501 Thn 2013</a:t>
                      </a:r>
                      <a:endParaRPr lang="en-US" sz="1050" kern="1200" dirty="0" smtClean="0">
                        <a:solidFill>
                          <a:schemeClr val="dk1"/>
                        </a:solidFill>
                        <a:effectLst/>
                        <a:latin typeface="+mn-lt"/>
                        <a:ea typeface="+mn-ea"/>
                        <a:cs typeface="+mn-cs"/>
                      </a:endParaRPr>
                    </a:p>
                  </a:txBody>
                  <a:tcPr marL="91446" marR="91446" marT="45708" marB="45708" anchor="ctr"/>
                </a:tc>
              </a:tr>
              <a:tr h="1295400">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Terdapat SOP bagi pelaksanaan standar pelayanan</a:t>
                      </a:r>
                      <a:endParaRPr lang="id-ID" sz="1050" kern="1200" dirty="0">
                        <a:solidFill>
                          <a:schemeClr val="dk1"/>
                        </a:solidFill>
                        <a:effectLst/>
                        <a:latin typeface="Candara" pitchFamily="34" charset="0"/>
                        <a:ea typeface="+mn-ea"/>
                        <a:cs typeface="+mn-cs"/>
                      </a:endParaRPr>
                    </a:p>
                  </a:txBody>
                  <a:tcPr marL="91446" marR="91446" marT="45714" marB="45714" anchor="ctr"/>
                </a:tc>
                <a:tc>
                  <a:txBody>
                    <a:bodyPr/>
                    <a:lstStyle/>
                    <a:p>
                      <a:r>
                        <a:rPr lang="id-ID" sz="1050" dirty="0" smtClean="0">
                          <a:latin typeface="Candara" pitchFamily="34" charset="0"/>
                        </a:rPr>
                        <a:t>Informasi pelayanan dapat diakses melalui </a:t>
                      </a:r>
                      <a:r>
                        <a:rPr lang="id-ID" sz="1050" dirty="0" smtClean="0">
                          <a:solidFill>
                            <a:srgbClr val="FF0000"/>
                          </a:solidFill>
                          <a:latin typeface="Candara" pitchFamily="34" charset="0"/>
                        </a:rPr>
                        <a:t>berbagai media </a:t>
                      </a:r>
                      <a:r>
                        <a:rPr lang="id-ID" sz="1050" dirty="0" smtClean="0">
                          <a:latin typeface="Candara" pitchFamily="34" charset="0"/>
                        </a:rPr>
                        <a:t>(misal: papan pengumuman, website, media sosial, media cetak, media televisi, radio dsb) (A)</a:t>
                      </a:r>
                      <a:endParaRPr lang="id-ID" sz="1050" dirty="0">
                        <a:latin typeface="Candara" pitchFamily="34" charset="0"/>
                      </a:endParaRPr>
                    </a:p>
                  </a:txBody>
                  <a:tcPr marL="91446" marR="91446" marT="45714" marB="4571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dirty="0" smtClean="0">
                          <a:latin typeface="Calibri" panose="020F0502020204030204" pitchFamily="34" charset="0"/>
                        </a:rPr>
                        <a:t>Informasi pelayanan dapat diakses melalui </a:t>
                      </a:r>
                      <a:r>
                        <a:rPr lang="id-ID" sz="1050" dirty="0" smtClean="0">
                          <a:solidFill>
                            <a:srgbClr val="FF0000"/>
                          </a:solidFill>
                          <a:latin typeface="Calibri" panose="020F0502020204030204" pitchFamily="34" charset="0"/>
                        </a:rPr>
                        <a:t>beberapa media </a:t>
                      </a:r>
                      <a:r>
                        <a:rPr lang="id-ID" sz="1050" dirty="0" smtClean="0">
                          <a:latin typeface="Calibri" panose="020F0502020204030204" pitchFamily="34" charset="0"/>
                        </a:rPr>
                        <a:t>(misal: papan pengumuman, selebaran, dsb) (B)</a:t>
                      </a:r>
                    </a:p>
                  </a:txBody>
                  <a:tcPr marL="91446" marR="91446" marT="45714" marB="4571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smtClean="0">
                          <a:latin typeface="Candara" pitchFamily="34" charset="0"/>
                        </a:rPr>
                        <a:t>Informasi pelayanan </a:t>
                      </a:r>
                      <a:r>
                        <a:rPr lang="id-ID" sz="1050" smtClean="0">
                          <a:solidFill>
                            <a:srgbClr val="FF0000"/>
                          </a:solidFill>
                          <a:latin typeface="Candara" pitchFamily="34" charset="0"/>
                        </a:rPr>
                        <a:t>belum dapat diakses</a:t>
                      </a:r>
                      <a:r>
                        <a:rPr lang="id-ID" sz="1050" smtClean="0">
                          <a:latin typeface="Candara" pitchFamily="34" charset="0"/>
                        </a:rPr>
                        <a:t> melalui </a:t>
                      </a:r>
                      <a:r>
                        <a:rPr lang="id-ID" sz="1050" smtClean="0">
                          <a:solidFill>
                            <a:srgbClr val="FF0000"/>
                          </a:solidFill>
                          <a:latin typeface="Candara" pitchFamily="34" charset="0"/>
                        </a:rPr>
                        <a:t>berbagai media </a:t>
                      </a:r>
                      <a:r>
                        <a:rPr lang="id-ID" sz="1050" smtClean="0">
                          <a:latin typeface="Candara" pitchFamily="34" charset="0"/>
                        </a:rPr>
                        <a:t>(misal: papan pengumuman, website, media sosial, media cetak, media televisi, radio dsb) </a:t>
                      </a:r>
                    </a:p>
                  </a:txBody>
                  <a:tcPr marL="91446" marR="91446" marT="45714" marB="45714" anchor="ctr"/>
                </a:tc>
                <a:tc>
                  <a:txBody>
                    <a:bodyPr/>
                    <a:lstStyle/>
                    <a:p>
                      <a:pPr marL="228600" lvl="0" indent="-228600">
                        <a:buFont typeface="+mj-lt"/>
                        <a:buAutoNum type="arabicPeriod"/>
                      </a:pPr>
                      <a:r>
                        <a:rPr lang="id-ID" sz="1050" kern="1200" dirty="0" smtClean="0">
                          <a:solidFill>
                            <a:schemeClr val="dk1"/>
                          </a:solidFill>
                          <a:effectLst/>
                          <a:latin typeface="+mn-lt"/>
                          <a:ea typeface="+mn-ea"/>
                          <a:cs typeface="+mn-cs"/>
                        </a:rPr>
                        <a:t>Buku Dinamika Bappenas Tahun 2014</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Buku Panduan Praktis Memahami UU KIP</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Klasifikasi Informasi Publik</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Terdapat dalam Buku Laporan PPID 2015</a:t>
                      </a:r>
                      <a:endParaRPr lang="en-US" sz="1050" kern="1200" dirty="0" smtClean="0">
                        <a:solidFill>
                          <a:schemeClr val="dk1"/>
                        </a:solidFill>
                        <a:effectLst/>
                        <a:latin typeface="+mn-lt"/>
                        <a:ea typeface="+mn-ea"/>
                        <a:cs typeface="+mn-cs"/>
                      </a:endParaRPr>
                    </a:p>
                    <a:p>
                      <a:pPr marL="228600" indent="-228600">
                        <a:buFont typeface="+mj-lt"/>
                        <a:buAutoNum type="arabicPeriod"/>
                      </a:pPr>
                      <a:r>
                        <a:rPr lang="id-ID" sz="1050" kern="1200" dirty="0" smtClean="0">
                          <a:solidFill>
                            <a:schemeClr val="dk1"/>
                          </a:solidFill>
                          <a:effectLst/>
                          <a:latin typeface="+mn-lt"/>
                          <a:ea typeface="+mn-ea"/>
                          <a:cs typeface="+mn-cs"/>
                        </a:rPr>
                        <a:t>Majalah Simpul Perencana</a:t>
                      </a:r>
                      <a:endParaRPr lang="en-US" sz="800" kern="1200" dirty="0" smtClean="0">
                        <a:solidFill>
                          <a:schemeClr val="dk1"/>
                        </a:solidFill>
                        <a:effectLst/>
                        <a:latin typeface="+mn-lt"/>
                        <a:ea typeface="+mn-ea"/>
                        <a:cs typeface="+mn-cs"/>
                      </a:endParaRPr>
                    </a:p>
                  </a:txBody>
                  <a:tcPr marL="91446" marR="91446" marT="45708" marB="45708" anchor="ctr"/>
                </a:tc>
              </a:tr>
              <a:tr h="1517171">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Dilakukan reviu dan perbaikan atas standar pelayanan</a:t>
                      </a:r>
                      <a:endParaRPr lang="id-ID" sz="1050" kern="1200" dirty="0">
                        <a:solidFill>
                          <a:schemeClr val="dk1"/>
                        </a:solidFill>
                        <a:effectLst/>
                        <a:latin typeface="Candara" pitchFamily="34" charset="0"/>
                        <a:ea typeface="+mn-ea"/>
                        <a:cs typeface="+mn-cs"/>
                      </a:endParaRPr>
                    </a:p>
                  </a:txBody>
                  <a:tcPr marL="91446" marR="91446" marT="45714" marB="45714" anchor="ctr"/>
                </a:tc>
                <a:tc>
                  <a:txBody>
                    <a:bodyPr/>
                    <a:lstStyle/>
                    <a:p>
                      <a:r>
                        <a:rPr lang="sv-SE" sz="1050" dirty="0" smtClean="0">
                          <a:latin typeface="Calibri" panose="020F0502020204030204" pitchFamily="34" charset="0"/>
                        </a:rPr>
                        <a:t>Telah terdapat sistem sanksi/reward bagi pelaksana layanan serta pemberian kompensasi kepada penerima layanan bila layanan tidak sesuai standar dan </a:t>
                      </a:r>
                      <a:r>
                        <a:rPr lang="sv-SE" sz="1050" dirty="0" smtClean="0">
                          <a:solidFill>
                            <a:srgbClr val="FF0000"/>
                          </a:solidFill>
                          <a:latin typeface="Calibri" panose="020F0502020204030204" pitchFamily="34" charset="0"/>
                        </a:rPr>
                        <a:t>sudah diimplementasikan</a:t>
                      </a:r>
                      <a:r>
                        <a:rPr lang="id-ID" sz="1050" dirty="0" smtClean="0">
                          <a:solidFill>
                            <a:srgbClr val="FF0000"/>
                          </a:solidFill>
                          <a:latin typeface="Calibri" panose="020F0502020204030204" pitchFamily="34" charset="0"/>
                        </a:rPr>
                        <a:t> </a:t>
                      </a:r>
                      <a:r>
                        <a:rPr lang="id-ID" sz="1050" dirty="0" smtClean="0">
                          <a:latin typeface="Calibri" panose="020F0502020204030204" pitchFamily="34" charset="0"/>
                        </a:rPr>
                        <a:t>(A)</a:t>
                      </a:r>
                      <a:endParaRPr lang="id-ID" sz="1050" dirty="0">
                        <a:latin typeface="Calibri" panose="020F0502020204030204" pitchFamily="34" charset="0"/>
                      </a:endParaRPr>
                    </a:p>
                  </a:txBody>
                  <a:tcPr marL="91446" marR="91446" marT="45714" marB="45714" anchor="ctr"/>
                </a:tc>
                <a:tc>
                  <a:txBody>
                    <a:bodyPr/>
                    <a:lstStyle/>
                    <a:p>
                      <a:r>
                        <a:rPr lang="sv-SE" sz="1050" dirty="0" smtClean="0">
                          <a:latin typeface="Candara" pitchFamily="34" charset="0"/>
                        </a:rPr>
                        <a:t>Telah terdapat sistem sanksi/reward bagi pelaksana layanan serta pemberian kompensasi kepada penerima layanan bila layanan tidak sesuai standar ada </a:t>
                      </a:r>
                      <a:r>
                        <a:rPr lang="sv-SE" sz="1050" dirty="0" smtClean="0">
                          <a:solidFill>
                            <a:srgbClr val="FF0000"/>
                          </a:solidFill>
                          <a:latin typeface="Candara" pitchFamily="34" charset="0"/>
                        </a:rPr>
                        <a:t>namun belum diimplementasikan</a:t>
                      </a:r>
                      <a:r>
                        <a:rPr lang="id-ID" sz="1050" dirty="0" smtClean="0">
                          <a:solidFill>
                            <a:srgbClr val="FF0000"/>
                          </a:solidFill>
                          <a:latin typeface="Candara" pitchFamily="34" charset="0"/>
                        </a:rPr>
                        <a:t> (</a:t>
                      </a:r>
                      <a:r>
                        <a:rPr lang="id-ID" sz="1050" dirty="0" smtClean="0">
                          <a:latin typeface="Candara" pitchFamily="34" charset="0"/>
                        </a:rPr>
                        <a:t>B)</a:t>
                      </a:r>
                      <a:endParaRPr lang="id-ID" sz="1050" dirty="0">
                        <a:latin typeface="Candara" pitchFamily="34" charset="0"/>
                      </a:endParaRPr>
                    </a:p>
                  </a:txBody>
                  <a:tcPr marL="91446" marR="91446" marT="45714" marB="4571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sz="1050" dirty="0" smtClean="0">
                          <a:latin typeface="Calibri" panose="020F0502020204030204" pitchFamily="34" charset="0"/>
                        </a:rPr>
                        <a:t>Telah terdapat sistem sanksi/reward bagi pelaksana layanan serta pemberian kompensasi kepada penerima layanan bila layanan tidak sesuai standar </a:t>
                      </a:r>
                      <a:r>
                        <a:rPr lang="id-ID" sz="1050" dirty="0" smtClean="0">
                          <a:latin typeface="Calibri" panose="020F0502020204030204" pitchFamily="34" charset="0"/>
                        </a:rPr>
                        <a:t>,</a:t>
                      </a:r>
                      <a:r>
                        <a:rPr lang="id-ID" sz="1050" baseline="0" dirty="0" smtClean="0">
                          <a:latin typeface="Calibri" panose="020F0502020204030204" pitchFamily="34" charset="0"/>
                        </a:rPr>
                        <a:t> </a:t>
                      </a:r>
                      <a:r>
                        <a:rPr lang="id-ID" sz="1050" baseline="0" dirty="0" smtClean="0">
                          <a:solidFill>
                            <a:srgbClr val="FF0000"/>
                          </a:solidFill>
                          <a:latin typeface="Calibri" panose="020F0502020204030204" pitchFamily="34" charset="0"/>
                        </a:rPr>
                        <a:t>namun belum </a:t>
                      </a:r>
                      <a:r>
                        <a:rPr lang="sv-SE" sz="1050" dirty="0" smtClean="0">
                          <a:solidFill>
                            <a:srgbClr val="FF0000"/>
                          </a:solidFill>
                          <a:latin typeface="Calibri" panose="020F0502020204030204" pitchFamily="34" charset="0"/>
                        </a:rPr>
                        <a:t> diimplementasikan</a:t>
                      </a:r>
                      <a:r>
                        <a:rPr lang="id-ID" sz="1050" dirty="0" smtClean="0">
                          <a:solidFill>
                            <a:srgbClr val="FF0000"/>
                          </a:solidFill>
                          <a:latin typeface="Calibri" panose="020F0502020204030204" pitchFamily="34" charset="0"/>
                        </a:rPr>
                        <a:t> </a:t>
                      </a:r>
                      <a:endParaRPr lang="id-ID" sz="1050" dirty="0" smtClean="0">
                        <a:latin typeface="Calibri" panose="020F0502020204030204" pitchFamily="34" charset="0"/>
                      </a:endParaRPr>
                    </a:p>
                  </a:txBody>
                  <a:tcPr marL="91446" marR="91446" marT="45714" marB="45714" anchor="ctr"/>
                </a:tc>
                <a:tc>
                  <a:txBody>
                    <a:bodyPr/>
                    <a:lstStyle/>
                    <a:p>
                      <a:pPr marL="228600" lvl="0" indent="-228600">
                        <a:buFont typeface="+mj-lt"/>
                        <a:buAutoNum type="arabicPeriod"/>
                      </a:pPr>
                      <a:r>
                        <a:rPr lang="id-ID" sz="1050" kern="1200" dirty="0" smtClean="0">
                          <a:solidFill>
                            <a:schemeClr val="dk1"/>
                          </a:solidFill>
                          <a:effectLst/>
                          <a:latin typeface="+mn-lt"/>
                          <a:ea typeface="+mn-ea"/>
                          <a:cs typeface="+mn-cs"/>
                        </a:rPr>
                        <a:t>SK Biro Humas &amp; TU No.B501 Thn 2013</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i="1" kern="1200" dirty="0" smtClean="0">
                          <a:solidFill>
                            <a:schemeClr val="dk1"/>
                          </a:solidFill>
                          <a:effectLst/>
                          <a:latin typeface="+mn-lt"/>
                          <a:ea typeface="+mn-ea"/>
                          <a:cs typeface="+mn-cs"/>
                        </a:rPr>
                        <a:t>Leaflet</a:t>
                      </a:r>
                      <a:r>
                        <a:rPr lang="id-ID" sz="1050" kern="1200" dirty="0" smtClean="0">
                          <a:solidFill>
                            <a:schemeClr val="dk1"/>
                          </a:solidFill>
                          <a:effectLst/>
                          <a:latin typeface="+mn-lt"/>
                          <a:ea typeface="+mn-ea"/>
                          <a:cs typeface="+mn-cs"/>
                        </a:rPr>
                        <a:t> Kode Etik</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Terdapat dalam Buku Laporan PPID 2015</a:t>
                      </a:r>
                      <a:endParaRPr lang="en-US" sz="1050" kern="1200" dirty="0" smtClean="0">
                        <a:solidFill>
                          <a:schemeClr val="dk1"/>
                        </a:solidFill>
                        <a:effectLst/>
                        <a:latin typeface="+mn-lt"/>
                        <a:ea typeface="+mn-ea"/>
                        <a:cs typeface="+mn-cs"/>
                      </a:endParaRPr>
                    </a:p>
                  </a:txBody>
                  <a:tcPr marL="91446" marR="91446" marT="45708" marB="45708" anchor="ctr"/>
                </a:tc>
              </a:tr>
              <a:tr h="970434">
                <a:tc>
                  <a:txBody>
                    <a:bodyPr/>
                    <a:lstStyle/>
                    <a:p>
                      <a:pPr marL="0" algn="l" defTabSz="914400" rtl="0" eaLnBrk="1" latinLnBrk="0" hangingPunct="1">
                        <a:lnSpc>
                          <a:spcPct val="80000"/>
                        </a:lnSpc>
                      </a:pPr>
                      <a:r>
                        <a:rPr lang="id-ID" sz="1050" kern="1200" dirty="0" smtClean="0">
                          <a:solidFill>
                            <a:schemeClr val="dk1"/>
                          </a:solidFill>
                          <a:effectLst/>
                          <a:latin typeface="Candara" pitchFamily="34" charset="0"/>
                          <a:ea typeface="+mn-ea"/>
                          <a:cs typeface="+mn-cs"/>
                        </a:rPr>
                        <a:t>Dilakukan reviu dan perbaikan atas SOP</a:t>
                      </a:r>
                      <a:endParaRPr lang="id-ID" sz="1050" kern="1200" dirty="0">
                        <a:solidFill>
                          <a:schemeClr val="dk1"/>
                        </a:solidFill>
                        <a:effectLst/>
                        <a:latin typeface="Candara" pitchFamily="34" charset="0"/>
                        <a:ea typeface="+mn-ea"/>
                        <a:cs typeface="+mn-cs"/>
                      </a:endParaRPr>
                    </a:p>
                  </a:txBody>
                  <a:tcPr marL="91446" marR="91446" marT="45714" marB="45714" anchor="ctr"/>
                </a:tc>
                <a:tc>
                  <a:txBody>
                    <a:bodyPr/>
                    <a:lstStyle/>
                    <a:p>
                      <a:r>
                        <a:rPr lang="id-ID" sz="1050" dirty="0" smtClean="0">
                          <a:solidFill>
                            <a:srgbClr val="FF0000"/>
                          </a:solidFill>
                          <a:latin typeface="Calibri" panose="020F0502020204030204" pitchFamily="34" charset="0"/>
                        </a:rPr>
                        <a:t>Seluruh </a:t>
                      </a:r>
                      <a:r>
                        <a:rPr lang="id-ID" sz="1050" dirty="0" smtClean="0">
                          <a:solidFill>
                            <a:schemeClr val="tx1"/>
                          </a:solidFill>
                          <a:latin typeface="Calibri" panose="020F0502020204030204" pitchFamily="34" charset="0"/>
                        </a:rPr>
                        <a:t>pelayanan sudah dilakukan secara terpadu (A)</a:t>
                      </a:r>
                      <a:endParaRPr lang="id-ID" sz="1050" dirty="0">
                        <a:solidFill>
                          <a:schemeClr val="tx1"/>
                        </a:solidFill>
                        <a:latin typeface="Calibri" panose="020F0502020204030204" pitchFamily="34" charset="0"/>
                      </a:endParaRPr>
                    </a:p>
                  </a:txBody>
                  <a:tcPr marL="91446" marR="91446" marT="45714" marB="45714" anchor="ctr"/>
                </a:tc>
                <a:tc>
                  <a:txBody>
                    <a:bodyPr/>
                    <a:lstStyle/>
                    <a:p>
                      <a:r>
                        <a:rPr lang="id-ID" sz="1050" dirty="0" smtClean="0">
                          <a:solidFill>
                            <a:srgbClr val="FF0000"/>
                          </a:solidFill>
                          <a:latin typeface="Candara" pitchFamily="34" charset="0"/>
                        </a:rPr>
                        <a:t>Sebagian besar </a:t>
                      </a:r>
                      <a:r>
                        <a:rPr lang="id-ID" sz="1050" dirty="0" smtClean="0">
                          <a:solidFill>
                            <a:schemeClr val="tx1"/>
                          </a:solidFill>
                          <a:latin typeface="Candara" pitchFamily="34" charset="0"/>
                        </a:rPr>
                        <a:t>pelayanan sudah dilakukan secara terpadu (B)</a:t>
                      </a:r>
                      <a:endParaRPr lang="id-ID" sz="1050" dirty="0">
                        <a:solidFill>
                          <a:schemeClr val="tx1"/>
                        </a:solidFill>
                        <a:latin typeface="Candara" pitchFamily="34" charset="0"/>
                      </a:endParaRPr>
                    </a:p>
                  </a:txBody>
                  <a:tcPr marL="91446" marR="91446" marT="45714" marB="4571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50" dirty="0" smtClean="0">
                          <a:solidFill>
                            <a:srgbClr val="FF0000"/>
                          </a:solidFill>
                          <a:latin typeface="Calibri" panose="020F0502020204030204" pitchFamily="34" charset="0"/>
                        </a:rPr>
                        <a:t>Belum</a:t>
                      </a:r>
                      <a:r>
                        <a:rPr lang="id-ID" sz="1050" baseline="0" dirty="0" smtClean="0">
                          <a:solidFill>
                            <a:srgbClr val="FF0000"/>
                          </a:solidFill>
                          <a:latin typeface="Calibri" panose="020F0502020204030204" pitchFamily="34" charset="0"/>
                        </a:rPr>
                        <a:t> s</a:t>
                      </a:r>
                      <a:r>
                        <a:rPr lang="id-ID" sz="1050" dirty="0" smtClean="0">
                          <a:solidFill>
                            <a:srgbClr val="FF0000"/>
                          </a:solidFill>
                          <a:latin typeface="Calibri" panose="020F0502020204030204" pitchFamily="34" charset="0"/>
                        </a:rPr>
                        <a:t>eluruh </a:t>
                      </a:r>
                      <a:r>
                        <a:rPr lang="id-ID" sz="1050" dirty="0" smtClean="0">
                          <a:solidFill>
                            <a:schemeClr val="tx1"/>
                          </a:solidFill>
                          <a:latin typeface="Calibri" panose="020F0502020204030204" pitchFamily="34" charset="0"/>
                        </a:rPr>
                        <a:t>pelayanan dilakukan secara terpadu (A)</a:t>
                      </a:r>
                    </a:p>
                    <a:p>
                      <a:pPr marL="0" marR="0" indent="0" algn="l" defTabSz="914400" rtl="0" eaLnBrk="1" fontAlgn="auto" latinLnBrk="0" hangingPunct="1">
                        <a:lnSpc>
                          <a:spcPct val="100000"/>
                        </a:lnSpc>
                        <a:spcBef>
                          <a:spcPts val="0"/>
                        </a:spcBef>
                        <a:spcAft>
                          <a:spcPts val="0"/>
                        </a:spcAft>
                        <a:buClrTx/>
                        <a:buSzTx/>
                        <a:buFontTx/>
                        <a:buNone/>
                        <a:tabLst/>
                        <a:defRPr/>
                      </a:pPr>
                      <a:endParaRPr lang="id-ID" sz="1050" dirty="0" smtClean="0">
                        <a:solidFill>
                          <a:srgbClr val="FF0000"/>
                        </a:solidFill>
                        <a:latin typeface="Calibri" panose="020F0502020204030204" pitchFamily="34" charset="0"/>
                      </a:endParaRPr>
                    </a:p>
                  </a:txBody>
                  <a:tcPr marL="91446" marR="91446" marT="45714" marB="45714" anchor="ctr"/>
                </a:tc>
                <a:tc>
                  <a:txBody>
                    <a:bodyPr/>
                    <a:lstStyle/>
                    <a:p>
                      <a:pPr marL="228600" lvl="0" indent="-228600">
                        <a:buFont typeface="+mj-lt"/>
                        <a:buAutoNum type="arabicPeriod"/>
                      </a:pPr>
                      <a:r>
                        <a:rPr lang="id-ID" sz="1050" kern="1200" dirty="0" smtClean="0">
                          <a:solidFill>
                            <a:schemeClr val="dk1"/>
                          </a:solidFill>
                          <a:effectLst/>
                          <a:latin typeface="+mn-lt"/>
                          <a:ea typeface="+mn-ea"/>
                          <a:cs typeface="+mn-cs"/>
                        </a:rPr>
                        <a:t>Buku Panduan Praktis Memahami UU KIP</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Buku Laporan PPID 2015</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Kepses 21 Thn 2016</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Kepses 27 Tahun 2016</a:t>
                      </a:r>
                      <a:endParaRPr lang="en-US" sz="1050" kern="1200" dirty="0" smtClean="0">
                        <a:solidFill>
                          <a:schemeClr val="dk1"/>
                        </a:solidFill>
                        <a:effectLst/>
                        <a:latin typeface="+mn-lt"/>
                        <a:ea typeface="+mn-ea"/>
                        <a:cs typeface="+mn-cs"/>
                      </a:endParaRPr>
                    </a:p>
                    <a:p>
                      <a:pPr marL="228600" lvl="0" indent="-228600">
                        <a:buFont typeface="+mj-lt"/>
                        <a:buAutoNum type="arabicPeriod"/>
                      </a:pPr>
                      <a:r>
                        <a:rPr lang="id-ID" sz="1050" kern="1200" dirty="0" smtClean="0">
                          <a:solidFill>
                            <a:schemeClr val="dk1"/>
                          </a:solidFill>
                          <a:effectLst/>
                          <a:latin typeface="+mn-lt"/>
                          <a:ea typeface="+mn-ea"/>
                          <a:cs typeface="+mn-cs"/>
                        </a:rPr>
                        <a:t>Paparan Jenis Pelayanan</a:t>
                      </a:r>
                      <a:endParaRPr lang="en-US" sz="1050" kern="1200" dirty="0" smtClean="0">
                        <a:solidFill>
                          <a:schemeClr val="dk1"/>
                        </a:solidFill>
                        <a:effectLst/>
                        <a:latin typeface="+mn-lt"/>
                        <a:ea typeface="+mn-ea"/>
                        <a:cs typeface="+mn-cs"/>
                      </a:endParaRPr>
                    </a:p>
                    <a:p>
                      <a:pPr marL="228600" indent="-228600">
                        <a:buFont typeface="+mj-lt"/>
                        <a:buAutoNum type="arabicPeriod"/>
                      </a:pPr>
                      <a:r>
                        <a:rPr lang="id-ID" sz="1050" kern="1200" dirty="0" smtClean="0">
                          <a:solidFill>
                            <a:schemeClr val="dk1"/>
                          </a:solidFill>
                          <a:effectLst/>
                          <a:latin typeface="+mn-lt"/>
                          <a:ea typeface="+mn-ea"/>
                          <a:cs typeface="+mn-cs"/>
                        </a:rPr>
                        <a:t>Pelayanan Terpadu </a:t>
                      </a:r>
                      <a:r>
                        <a:rPr lang="id-ID" sz="1050" kern="1200" dirty="0" smtClean="0">
                          <a:solidFill>
                            <a:schemeClr val="dk1"/>
                          </a:solidFill>
                          <a:effectLst/>
                          <a:latin typeface="+mn-lt"/>
                          <a:ea typeface="+mn-ea"/>
                          <a:cs typeface="+mn-cs"/>
                          <a:sym typeface="Wingdings"/>
                        </a:rPr>
                        <a:t></a:t>
                      </a:r>
                      <a:r>
                        <a:rPr lang="id-ID" sz="1050" kern="1200" dirty="0" smtClean="0">
                          <a:solidFill>
                            <a:schemeClr val="dk1"/>
                          </a:solidFill>
                          <a:effectLst/>
                          <a:latin typeface="+mn-lt"/>
                          <a:ea typeface="+mn-ea"/>
                          <a:cs typeface="+mn-cs"/>
                        </a:rPr>
                        <a:t>Link Web</a:t>
                      </a:r>
                      <a:endParaRPr lang="en-US" sz="800" dirty="0"/>
                    </a:p>
                  </a:txBody>
                  <a:tcPr marL="91446" marR="91446" marT="45708" marB="45708" anchor="ctr"/>
                </a:tc>
              </a:tr>
            </a:tbl>
          </a:graphicData>
        </a:graphic>
      </p:graphicFrame>
      <p:sp>
        <p:nvSpPr>
          <p:cNvPr id="6" name="Rounded Rectangle 5"/>
          <p:cNvSpPr/>
          <p:nvPr/>
        </p:nvSpPr>
        <p:spPr>
          <a:xfrm>
            <a:off x="8305800" y="535111"/>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a:solidFill>
                  <a:schemeClr val="tx1"/>
                </a:solidFill>
              </a:rPr>
              <a:t>2</a:t>
            </a:r>
            <a:r>
              <a:rPr lang="id-ID" sz="1600" dirty="0" smtClean="0">
                <a:solidFill>
                  <a:schemeClr val="tx1"/>
                </a:solidFill>
              </a:rPr>
              <a:t>/4</a:t>
            </a:r>
            <a:endParaRPr lang="id-ID" sz="1600" dirty="0">
              <a:solidFill>
                <a:schemeClr val="tx1"/>
              </a:solidFill>
            </a:endParaRPr>
          </a:p>
        </p:txBody>
      </p:sp>
      <p:sp>
        <p:nvSpPr>
          <p:cNvPr id="7" name="Title 1"/>
          <p:cNvSpPr>
            <a:spLocks noGrp="1"/>
          </p:cNvSpPr>
          <p:nvPr>
            <p:ph type="title"/>
          </p:nvPr>
        </p:nvSpPr>
        <p:spPr>
          <a:xfrm>
            <a:off x="914400" y="381000"/>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PENINGKATAN KUALITAS PELAYANAN PUBLIK </a:t>
            </a:r>
            <a:endParaRPr lang="id-ID" sz="2800" dirty="0">
              <a:solidFill>
                <a:schemeClr val="accent3">
                  <a:lumMod val="50000"/>
                </a:schemeClr>
              </a:solidFill>
            </a:endParaRPr>
          </a:p>
        </p:txBody>
      </p:sp>
    </p:spTree>
    <p:extLst>
      <p:ext uri="{BB962C8B-B14F-4D97-AF65-F5344CB8AC3E}">
        <p14:creationId xmlns:p14="http://schemas.microsoft.com/office/powerpoint/2010/main" val="1930089921"/>
      </p:ext>
    </p:extLst>
  </p:cSld>
  <p:clrMapOvr>
    <a:masterClrMapping/>
  </p:clrMapOvr>
  <p:transition>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492056040"/>
              </p:ext>
            </p:extLst>
          </p:nvPr>
        </p:nvGraphicFramePr>
        <p:xfrm>
          <a:off x="71769" y="1141583"/>
          <a:ext cx="9031288" cy="5650817"/>
        </p:xfrm>
        <a:graphic>
          <a:graphicData uri="http://schemas.openxmlformats.org/drawingml/2006/table">
            <a:tbl>
              <a:tblPr firstRow="1" bandRow="1">
                <a:tableStyleId>{6E25E649-3F16-4E02-A733-19D2CDBF48F0}</a:tableStyleId>
              </a:tblPr>
              <a:tblGrid>
                <a:gridCol w="1197506"/>
                <a:gridCol w="1738555"/>
                <a:gridCol w="1733411"/>
                <a:gridCol w="1892863"/>
                <a:gridCol w="2468953"/>
              </a:tblGrid>
              <a:tr h="447100">
                <a:tc>
                  <a:txBody>
                    <a:bodyPr/>
                    <a:lstStyle/>
                    <a:p>
                      <a:pPr algn="ctr"/>
                      <a:r>
                        <a:rPr lang="id-ID" sz="1000" dirty="0" smtClean="0">
                          <a:latin typeface="Candara" pitchFamily="34" charset="0"/>
                        </a:rPr>
                        <a:t>Area Perubahan</a:t>
                      </a:r>
                      <a:endParaRPr lang="id-ID" sz="1000" dirty="0">
                        <a:latin typeface="Candara" pitchFamily="34" charset="0"/>
                      </a:endParaRPr>
                    </a:p>
                  </a:txBody>
                  <a:tcPr marT="45730" marB="45730" anchor="ctr"/>
                </a:tc>
                <a:tc>
                  <a:txBody>
                    <a:bodyPr/>
                    <a:lstStyle/>
                    <a:p>
                      <a:pPr algn="ctr"/>
                      <a:r>
                        <a:rPr lang="id-ID" sz="1000" dirty="0" smtClean="0">
                          <a:latin typeface="Candara" pitchFamily="34" charset="0"/>
                        </a:rPr>
                        <a:t>Hasil Self Assessment</a:t>
                      </a:r>
                    </a:p>
                    <a:p>
                      <a:pPr algn="ctr"/>
                      <a:r>
                        <a:rPr lang="id-ID" sz="1000" dirty="0" smtClean="0">
                          <a:latin typeface="Candara" pitchFamily="34" charset="0"/>
                        </a:rPr>
                        <a:t>2016</a:t>
                      </a:r>
                      <a:endParaRPr lang="id-ID" sz="1000" dirty="0">
                        <a:latin typeface="Candara" pitchFamily="34" charset="0"/>
                      </a:endParaRPr>
                    </a:p>
                  </a:txBody>
                  <a:tcPr marT="45730" marB="4573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00" dirty="0" smtClean="0">
                          <a:latin typeface="Candara" pitchFamily="34" charset="0"/>
                        </a:rPr>
                        <a:t>Hasil Penilaian</a:t>
                      </a:r>
                      <a:r>
                        <a:rPr lang="id-ID" sz="100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000" baseline="0" dirty="0" smtClean="0">
                          <a:latin typeface="Candara" pitchFamily="34" charset="0"/>
                        </a:rPr>
                        <a:t>Tim Menpan </a:t>
                      </a:r>
                      <a:r>
                        <a:rPr lang="id-ID" sz="1000" dirty="0" smtClean="0">
                          <a:latin typeface="Candara" pitchFamily="34" charset="0"/>
                        </a:rPr>
                        <a:t>2015</a:t>
                      </a:r>
                      <a:endParaRPr lang="id-ID" sz="1000" dirty="0">
                        <a:latin typeface="Candara" pitchFamily="34" charset="0"/>
                      </a:endParaRPr>
                    </a:p>
                  </a:txBody>
                  <a:tcPr marT="45730" marB="45730" anchor="ctr"/>
                </a:tc>
                <a:tc>
                  <a:txBody>
                    <a:bodyPr/>
                    <a:lstStyle/>
                    <a:p>
                      <a:pPr algn="ctr"/>
                      <a:r>
                        <a:rPr lang="id-ID" sz="1000" dirty="0" smtClean="0">
                          <a:latin typeface="Candara" pitchFamily="34" charset="0"/>
                        </a:rPr>
                        <a:t>Gap Penilaian</a:t>
                      </a:r>
                      <a:endParaRPr lang="id-ID" sz="1000" dirty="0">
                        <a:latin typeface="Candara" pitchFamily="34" charset="0"/>
                      </a:endParaRPr>
                    </a:p>
                  </a:txBody>
                  <a:tcPr marT="45730" marB="45730" anchor="ctr"/>
                </a:tc>
                <a:tc>
                  <a:txBody>
                    <a:bodyPr/>
                    <a:lstStyle/>
                    <a:p>
                      <a:pPr algn="ctr"/>
                      <a:r>
                        <a:rPr lang="id-ID" sz="1000" dirty="0" smtClean="0">
                          <a:latin typeface="Candara" pitchFamily="34" charset="0"/>
                        </a:rPr>
                        <a:t>Dokumen yang</a:t>
                      </a:r>
                      <a:r>
                        <a:rPr lang="id-ID" sz="1000" baseline="0" dirty="0" smtClean="0">
                          <a:latin typeface="Candara" pitchFamily="34" charset="0"/>
                        </a:rPr>
                        <a:t> sudah disubmit</a:t>
                      </a:r>
                      <a:endParaRPr lang="id-ID" sz="1000" dirty="0">
                        <a:latin typeface="Candara" pitchFamily="34" charset="0"/>
                      </a:endParaRPr>
                    </a:p>
                  </a:txBody>
                  <a:tcPr marT="45730" marB="45730" anchor="ctr"/>
                </a:tc>
              </a:tr>
              <a:tr h="268382">
                <a:tc gridSpan="5">
                  <a:txBody>
                    <a:bodyPr/>
                    <a:lstStyle/>
                    <a:p>
                      <a:pPr marL="0" algn="l" defTabSz="914400" rtl="0" eaLnBrk="1" latinLnBrk="0" hangingPunct="1">
                        <a:lnSpc>
                          <a:spcPct val="80000"/>
                        </a:lnSpc>
                      </a:pPr>
                      <a:r>
                        <a:rPr lang="id-ID" sz="1200" b="1" kern="1200" dirty="0" smtClean="0">
                          <a:solidFill>
                            <a:schemeClr val="dk1"/>
                          </a:solidFill>
                          <a:effectLst/>
                          <a:latin typeface="Candara" pitchFamily="34" charset="0"/>
                          <a:ea typeface="+mn-ea"/>
                          <a:cs typeface="+mn-cs"/>
                        </a:rPr>
                        <a:t>Pengelolaan</a:t>
                      </a:r>
                      <a:r>
                        <a:rPr lang="id-ID" sz="1200" b="1" kern="1200" baseline="0" dirty="0" smtClean="0">
                          <a:solidFill>
                            <a:schemeClr val="dk1"/>
                          </a:solidFill>
                          <a:effectLst/>
                          <a:latin typeface="Candara" pitchFamily="34" charset="0"/>
                          <a:ea typeface="+mn-ea"/>
                          <a:cs typeface="+mn-cs"/>
                        </a:rPr>
                        <a:t> Pengaduan</a:t>
                      </a:r>
                      <a:endParaRPr lang="id-ID" sz="1200" b="1" kern="1200" dirty="0">
                        <a:solidFill>
                          <a:schemeClr val="dk1"/>
                        </a:solidFill>
                        <a:effectLst/>
                        <a:latin typeface="Candara" pitchFamily="34" charset="0"/>
                        <a:ea typeface="+mn-ea"/>
                        <a:cs typeface="+mn-cs"/>
                      </a:endParaRPr>
                    </a:p>
                  </a:txBody>
                  <a:tcPr marT="45730" marB="45730"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972694">
                <a:tc>
                  <a:txBody>
                    <a:bodyPr/>
                    <a:lstStyle/>
                    <a:p>
                      <a:pPr marL="0" algn="l" defTabSz="914400" rtl="0" eaLnBrk="1" latinLnBrk="0" hangingPunct="1">
                        <a:lnSpc>
                          <a:spcPct val="80000"/>
                        </a:lnSpc>
                      </a:pPr>
                      <a:r>
                        <a:rPr lang="id-ID" sz="1000" kern="1200" dirty="0" smtClean="0">
                          <a:solidFill>
                            <a:schemeClr val="dk1"/>
                          </a:solidFill>
                          <a:effectLst/>
                          <a:latin typeface="Candara" pitchFamily="34" charset="0"/>
                          <a:ea typeface="+mn-ea"/>
                          <a:cs typeface="+mn-cs"/>
                        </a:rPr>
                        <a:t>Terdapat SOP pengaduan pelayanan</a:t>
                      </a:r>
                      <a:endParaRPr lang="id-ID" sz="1000" kern="1200" dirty="0">
                        <a:solidFill>
                          <a:schemeClr val="dk1"/>
                        </a:solidFill>
                        <a:effectLst/>
                        <a:latin typeface="Candara" pitchFamily="34" charset="0"/>
                        <a:ea typeface="+mn-ea"/>
                        <a:cs typeface="+mn-cs"/>
                      </a:endParaRPr>
                    </a:p>
                  </a:txBody>
                  <a:tcPr marT="45730" marB="45730" anchor="ctr"/>
                </a:tc>
                <a:tc>
                  <a:txBody>
                    <a:bodyPr/>
                    <a:lstStyle/>
                    <a:p>
                      <a:r>
                        <a:rPr lang="sv-SE" sz="1000" dirty="0" smtClean="0">
                          <a:latin typeface="Candara" pitchFamily="34" charset="0"/>
                        </a:rPr>
                        <a:t>Terdapat SOP pengaduan pelayanan </a:t>
                      </a:r>
                      <a:r>
                        <a:rPr lang="sv-SE" sz="1000" dirty="0" smtClean="0">
                          <a:solidFill>
                            <a:srgbClr val="FF0000"/>
                          </a:solidFill>
                          <a:latin typeface="Candara" pitchFamily="34" charset="0"/>
                        </a:rPr>
                        <a:t>secara komprehensif</a:t>
                      </a:r>
                      <a:r>
                        <a:rPr lang="id-ID" sz="1000" dirty="0" smtClean="0">
                          <a:solidFill>
                            <a:srgbClr val="FF0000"/>
                          </a:solidFill>
                          <a:latin typeface="Candara" pitchFamily="34" charset="0"/>
                        </a:rPr>
                        <a:t> </a:t>
                      </a:r>
                      <a:r>
                        <a:rPr lang="id-ID" sz="1000" dirty="0" smtClean="0">
                          <a:latin typeface="Candara" pitchFamily="34" charset="0"/>
                        </a:rPr>
                        <a:t>(A)</a:t>
                      </a:r>
                      <a:endParaRPr lang="id-ID" sz="1000" dirty="0">
                        <a:latin typeface="Candara" pitchFamily="34" charset="0"/>
                      </a:endParaRPr>
                    </a:p>
                  </a:txBody>
                  <a:tcPr marT="45730" marB="4573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00" dirty="0" smtClean="0">
                          <a:latin typeface="Calibri" panose="020F0502020204030204" pitchFamily="34" charset="0"/>
                        </a:rPr>
                        <a:t>Terdapat SOP pengaduan pelayanan namun </a:t>
                      </a:r>
                      <a:r>
                        <a:rPr lang="id-ID" sz="1000" dirty="0" smtClean="0">
                          <a:solidFill>
                            <a:srgbClr val="FF0000"/>
                          </a:solidFill>
                          <a:latin typeface="Calibri" panose="020F0502020204030204" pitchFamily="34" charset="0"/>
                        </a:rPr>
                        <a:t>belum seluruhnya</a:t>
                      </a:r>
                      <a:r>
                        <a:rPr lang="id-ID" sz="1000" baseline="0" dirty="0" smtClean="0">
                          <a:latin typeface="Calibri" panose="020F0502020204030204" pitchFamily="34" charset="0"/>
                        </a:rPr>
                        <a:t> (B)</a:t>
                      </a:r>
                      <a:endParaRPr lang="id-ID" sz="1000" dirty="0" smtClean="0">
                        <a:latin typeface="Calibri" panose="020F0502020204030204" pitchFamily="34" charset="0"/>
                      </a:endParaRPr>
                    </a:p>
                  </a:txBody>
                  <a:tcPr marT="45730" marB="4573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00" dirty="0" smtClean="0">
                          <a:latin typeface="Candara" pitchFamily="34" charset="0"/>
                        </a:rPr>
                        <a:t>Belum</a:t>
                      </a:r>
                      <a:r>
                        <a:rPr lang="id-ID" sz="1000" baseline="0" dirty="0" smtClean="0">
                          <a:latin typeface="Candara" pitchFamily="34" charset="0"/>
                        </a:rPr>
                        <a:t> </a:t>
                      </a:r>
                      <a:r>
                        <a:rPr lang="id-ID" sz="1000" dirty="0" smtClean="0">
                          <a:latin typeface="Candara" pitchFamily="34" charset="0"/>
                        </a:rPr>
                        <a:t>t</a:t>
                      </a:r>
                      <a:r>
                        <a:rPr lang="sv-SE" sz="1000" dirty="0" smtClean="0">
                          <a:latin typeface="Candara" pitchFamily="34" charset="0"/>
                        </a:rPr>
                        <a:t>erdapat SOP pengaduan pelayanan </a:t>
                      </a:r>
                      <a:r>
                        <a:rPr lang="sv-SE" sz="1000" dirty="0" smtClean="0">
                          <a:solidFill>
                            <a:srgbClr val="FF0000"/>
                          </a:solidFill>
                          <a:latin typeface="Candara" pitchFamily="34" charset="0"/>
                        </a:rPr>
                        <a:t>secara komprehensif</a:t>
                      </a:r>
                      <a:r>
                        <a:rPr lang="id-ID" sz="1000" dirty="0" smtClean="0">
                          <a:solidFill>
                            <a:srgbClr val="FF0000"/>
                          </a:solidFill>
                          <a:latin typeface="Candara" pitchFamily="34" charset="0"/>
                        </a:rPr>
                        <a:t> </a:t>
                      </a:r>
                      <a:endParaRPr lang="id-ID" sz="1000" dirty="0" smtClean="0">
                        <a:latin typeface="Candara" pitchFamily="34" charset="0"/>
                      </a:endParaRPr>
                    </a:p>
                    <a:p>
                      <a:endParaRPr lang="id-ID" sz="1000" dirty="0">
                        <a:latin typeface="Candara" pitchFamily="34" charset="0"/>
                      </a:endParaRPr>
                    </a:p>
                  </a:txBody>
                  <a:tcPr marT="45730" marB="45730" anchor="ctr"/>
                </a:tc>
                <a:tc>
                  <a:txBody>
                    <a:bodyPr/>
                    <a:lstStyle/>
                    <a:p>
                      <a:pPr marL="228600" lvl="0" indent="-228600">
                        <a:buFont typeface="+mj-lt"/>
                        <a:buAutoNum type="arabicPeriod"/>
                      </a:pPr>
                      <a:r>
                        <a:rPr lang="id-ID" sz="1000" kern="1200" dirty="0" smtClean="0">
                          <a:solidFill>
                            <a:schemeClr val="dk1"/>
                          </a:solidFill>
                          <a:effectLst/>
                          <a:latin typeface="+mn-lt"/>
                          <a:ea typeface="+mn-ea"/>
                          <a:cs typeface="+mn-cs"/>
                        </a:rPr>
                        <a:t>Situs Resmi Pengaduan</a:t>
                      </a:r>
                      <a:endParaRPr lang="en-US" sz="1000" kern="1200" dirty="0" smtClean="0">
                        <a:solidFill>
                          <a:schemeClr val="dk1"/>
                        </a:solidFill>
                        <a:effectLst/>
                        <a:latin typeface="+mn-lt"/>
                        <a:ea typeface="+mn-ea"/>
                        <a:cs typeface="+mn-cs"/>
                      </a:endParaRPr>
                    </a:p>
                    <a:p>
                      <a:pPr marL="228600" lvl="0" indent="-228600">
                        <a:buFont typeface="+mj-lt"/>
                        <a:buAutoNum type="arabicPeriod"/>
                      </a:pPr>
                      <a:r>
                        <a:rPr lang="id-ID" sz="1000" kern="1200" dirty="0" smtClean="0">
                          <a:solidFill>
                            <a:schemeClr val="dk1"/>
                          </a:solidFill>
                          <a:effectLst/>
                          <a:latin typeface="+mn-lt"/>
                          <a:ea typeface="+mn-ea"/>
                          <a:cs typeface="+mn-cs"/>
                        </a:rPr>
                        <a:t>Terdapat dalam Buku Laporan PPID 2015</a:t>
                      </a:r>
                      <a:endParaRPr lang="en-US" sz="1000" kern="1200" dirty="0" smtClean="0">
                        <a:solidFill>
                          <a:schemeClr val="dk1"/>
                        </a:solidFill>
                        <a:effectLst/>
                        <a:latin typeface="+mn-lt"/>
                        <a:ea typeface="+mn-ea"/>
                        <a:cs typeface="+mn-cs"/>
                      </a:endParaRPr>
                    </a:p>
                    <a:p>
                      <a:pPr marL="228600" lvl="0" indent="-228600">
                        <a:buFont typeface="+mj-lt"/>
                        <a:buAutoNum type="arabicPeriod"/>
                      </a:pPr>
                      <a:r>
                        <a:rPr lang="id-ID" sz="1000" i="1" kern="1200" dirty="0" smtClean="0">
                          <a:solidFill>
                            <a:schemeClr val="dk1"/>
                          </a:solidFill>
                          <a:effectLst/>
                          <a:latin typeface="+mn-lt"/>
                          <a:ea typeface="+mn-ea"/>
                          <a:cs typeface="+mn-cs"/>
                        </a:rPr>
                        <a:t>Leaflet</a:t>
                      </a:r>
                      <a:r>
                        <a:rPr lang="id-ID" sz="1000" kern="1200" dirty="0" smtClean="0">
                          <a:solidFill>
                            <a:schemeClr val="dk1"/>
                          </a:solidFill>
                          <a:effectLst/>
                          <a:latin typeface="+mn-lt"/>
                          <a:ea typeface="+mn-ea"/>
                          <a:cs typeface="+mn-cs"/>
                        </a:rPr>
                        <a:t> Prosedur Penanganan Pengaduan</a:t>
                      </a:r>
                      <a:endParaRPr lang="en-US" sz="1000" kern="1200" dirty="0" smtClean="0">
                        <a:solidFill>
                          <a:schemeClr val="dk1"/>
                        </a:solidFill>
                        <a:effectLst/>
                        <a:latin typeface="+mn-lt"/>
                        <a:ea typeface="+mn-ea"/>
                        <a:cs typeface="+mn-cs"/>
                      </a:endParaRPr>
                    </a:p>
                    <a:p>
                      <a:pPr marL="228600" indent="-228600">
                        <a:buFont typeface="+mj-lt"/>
                        <a:buAutoNum type="arabicPeriod"/>
                      </a:pPr>
                      <a:r>
                        <a:rPr lang="id-ID" sz="1000" kern="1200" dirty="0" smtClean="0">
                          <a:solidFill>
                            <a:schemeClr val="dk1"/>
                          </a:solidFill>
                          <a:effectLst/>
                          <a:latin typeface="+mn-lt"/>
                          <a:ea typeface="+mn-ea"/>
                          <a:cs typeface="+mn-cs"/>
                        </a:rPr>
                        <a:t>SOP Penanganan Pengaduan</a:t>
                      </a:r>
                      <a:endParaRPr lang="en-US" sz="1000" kern="1200" dirty="0" smtClean="0">
                        <a:solidFill>
                          <a:schemeClr val="dk1"/>
                        </a:solidFill>
                        <a:effectLst/>
                        <a:latin typeface="+mn-lt"/>
                        <a:ea typeface="+mn-ea"/>
                        <a:cs typeface="+mn-cs"/>
                      </a:endParaRPr>
                    </a:p>
                  </a:txBody>
                  <a:tcPr marT="45724" marB="45724" anchor="ctr"/>
                </a:tc>
              </a:tr>
              <a:tr h="916702">
                <a:tc>
                  <a:txBody>
                    <a:bodyPr/>
                    <a:lstStyle/>
                    <a:p>
                      <a:pPr marL="0" algn="l" defTabSz="914400" rtl="0" eaLnBrk="1" latinLnBrk="0" hangingPunct="1">
                        <a:lnSpc>
                          <a:spcPct val="80000"/>
                        </a:lnSpc>
                      </a:pPr>
                      <a:r>
                        <a:rPr lang="id-ID" sz="1000" kern="1200" dirty="0" smtClean="0">
                          <a:solidFill>
                            <a:schemeClr val="dk1"/>
                          </a:solidFill>
                          <a:effectLst/>
                          <a:latin typeface="Candara" pitchFamily="34" charset="0"/>
                          <a:ea typeface="+mn-ea"/>
                          <a:cs typeface="+mn-cs"/>
                        </a:rPr>
                        <a:t>Telah dilakukan tindak lanjut atas seluruh pengaduan pelayanan untuk perbaikan kualitas pelayanan</a:t>
                      </a:r>
                      <a:endParaRPr lang="id-ID" sz="1000" kern="1200" dirty="0">
                        <a:solidFill>
                          <a:schemeClr val="dk1"/>
                        </a:solidFill>
                        <a:effectLst/>
                        <a:latin typeface="Candara" pitchFamily="34" charset="0"/>
                        <a:ea typeface="+mn-ea"/>
                        <a:cs typeface="+mn-cs"/>
                      </a:endParaRPr>
                    </a:p>
                  </a:txBody>
                  <a:tcPr marT="45730" marB="45730" anchor="ctr"/>
                </a:tc>
                <a:tc>
                  <a:txBody>
                    <a:bodyPr/>
                    <a:lstStyle/>
                    <a:p>
                      <a:r>
                        <a:rPr lang="id-ID" sz="1000" dirty="0" smtClean="0">
                          <a:latin typeface="Candara" pitchFamily="34" charset="0"/>
                        </a:rPr>
                        <a:t>Telah dilakukan tindak lanjut atas </a:t>
                      </a:r>
                      <a:r>
                        <a:rPr lang="id-ID" sz="1000" dirty="0" smtClean="0">
                          <a:solidFill>
                            <a:srgbClr val="FF0000"/>
                          </a:solidFill>
                          <a:latin typeface="Candara" pitchFamily="34" charset="0"/>
                        </a:rPr>
                        <a:t>seluruh pengaduan </a:t>
                      </a:r>
                      <a:r>
                        <a:rPr lang="id-ID" sz="1000" dirty="0" smtClean="0">
                          <a:latin typeface="Candara" pitchFamily="34" charset="0"/>
                        </a:rPr>
                        <a:t>pelayanan untuk perbaikan kualitas pelayanan (A)</a:t>
                      </a:r>
                      <a:endParaRPr lang="id-ID" sz="1000" dirty="0">
                        <a:latin typeface="Candara" pitchFamily="34" charset="0"/>
                      </a:endParaRPr>
                    </a:p>
                  </a:txBody>
                  <a:tcPr marT="45730" marB="4573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sz="1000" dirty="0" smtClean="0">
                          <a:latin typeface="Calibri" panose="020F0502020204030204" pitchFamily="34" charset="0"/>
                        </a:rPr>
                        <a:t>Telah dilakukan tindak lanjut atas  </a:t>
                      </a:r>
                      <a:r>
                        <a:rPr lang="sv-SE" sz="1000" dirty="0" smtClean="0">
                          <a:solidFill>
                            <a:srgbClr val="FF0000"/>
                          </a:solidFill>
                          <a:latin typeface="Calibri" panose="020F0502020204030204" pitchFamily="34" charset="0"/>
                        </a:rPr>
                        <a:t>sebagian besar </a:t>
                      </a:r>
                      <a:r>
                        <a:rPr lang="sv-SE" sz="1000" dirty="0" smtClean="0">
                          <a:latin typeface="Calibri" panose="020F0502020204030204" pitchFamily="34" charset="0"/>
                        </a:rPr>
                        <a:t>pengaduan pelayanan untuk perbaikan kualitas pelayanan</a:t>
                      </a:r>
                      <a:r>
                        <a:rPr lang="id-ID" sz="1000" dirty="0" smtClean="0">
                          <a:latin typeface="Calibri" panose="020F0502020204030204" pitchFamily="34" charset="0"/>
                        </a:rPr>
                        <a:t> (B)</a:t>
                      </a:r>
                    </a:p>
                  </a:txBody>
                  <a:tcPr marT="45730" marB="4573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00" dirty="0" smtClean="0">
                          <a:latin typeface="Candara" pitchFamily="34" charset="0"/>
                        </a:rPr>
                        <a:t>Telah dilakukan tindak lanjut,</a:t>
                      </a:r>
                      <a:r>
                        <a:rPr lang="id-ID" sz="1000" baseline="0" dirty="0" smtClean="0">
                          <a:latin typeface="Candara" pitchFamily="34" charset="0"/>
                        </a:rPr>
                        <a:t> </a:t>
                      </a:r>
                      <a:r>
                        <a:rPr lang="id-ID" sz="1000" baseline="0" dirty="0" smtClean="0">
                          <a:solidFill>
                            <a:srgbClr val="FF0000"/>
                          </a:solidFill>
                          <a:latin typeface="Candara" pitchFamily="34" charset="0"/>
                        </a:rPr>
                        <a:t>namun belum pada </a:t>
                      </a:r>
                      <a:r>
                        <a:rPr lang="id-ID" sz="1000" dirty="0" smtClean="0">
                          <a:solidFill>
                            <a:srgbClr val="FF0000"/>
                          </a:solidFill>
                          <a:latin typeface="Candara" pitchFamily="34" charset="0"/>
                        </a:rPr>
                        <a:t>seluruh pengaduan </a:t>
                      </a:r>
                      <a:r>
                        <a:rPr lang="id-ID" sz="1000" dirty="0" smtClean="0">
                          <a:latin typeface="Candara" pitchFamily="34" charset="0"/>
                        </a:rPr>
                        <a:t>pelayanan untuk perbaikan kualitas pelayanan</a:t>
                      </a:r>
                    </a:p>
                    <a:p>
                      <a:pPr marL="0" marR="0" indent="0" algn="l" defTabSz="914400" rtl="0" eaLnBrk="1" fontAlgn="auto" latinLnBrk="0" hangingPunct="1">
                        <a:lnSpc>
                          <a:spcPct val="100000"/>
                        </a:lnSpc>
                        <a:spcBef>
                          <a:spcPts val="0"/>
                        </a:spcBef>
                        <a:spcAft>
                          <a:spcPts val="0"/>
                        </a:spcAft>
                        <a:buClrTx/>
                        <a:buSzTx/>
                        <a:buFontTx/>
                        <a:buNone/>
                        <a:tabLst/>
                        <a:defRPr/>
                      </a:pPr>
                      <a:endParaRPr lang="id-ID" sz="1000" dirty="0" smtClean="0">
                        <a:latin typeface="Candara" pitchFamily="34" charset="0"/>
                      </a:endParaRPr>
                    </a:p>
                  </a:txBody>
                  <a:tcPr marT="45730" marB="45730" anchor="ctr"/>
                </a:tc>
                <a:tc>
                  <a:txBody>
                    <a:bodyPr/>
                    <a:lstStyle/>
                    <a:p>
                      <a:pPr marL="228600" lvl="0" indent="-228600">
                        <a:buFont typeface="+mj-lt"/>
                        <a:buAutoNum type="arabicPeriod"/>
                      </a:pPr>
                      <a:r>
                        <a:rPr lang="id-ID" sz="1000" kern="1200" dirty="0" smtClean="0">
                          <a:solidFill>
                            <a:schemeClr val="dk1"/>
                          </a:solidFill>
                          <a:effectLst/>
                          <a:latin typeface="+mn-lt"/>
                          <a:ea typeface="+mn-ea"/>
                          <a:cs typeface="+mn-cs"/>
                        </a:rPr>
                        <a:t>SOP Pelayanan Informasi Publik PPID</a:t>
                      </a:r>
                      <a:endParaRPr lang="en-US" sz="1000" kern="1200" dirty="0" smtClean="0">
                        <a:solidFill>
                          <a:schemeClr val="dk1"/>
                        </a:solidFill>
                        <a:effectLst/>
                        <a:latin typeface="+mn-lt"/>
                        <a:ea typeface="+mn-ea"/>
                        <a:cs typeface="+mn-cs"/>
                      </a:endParaRPr>
                    </a:p>
                    <a:p>
                      <a:pPr marL="228600" indent="-228600">
                        <a:buFont typeface="+mj-lt"/>
                        <a:buAutoNum type="arabicPeriod"/>
                      </a:pPr>
                      <a:r>
                        <a:rPr lang="id-ID" sz="1000" kern="1200" dirty="0" smtClean="0">
                          <a:solidFill>
                            <a:schemeClr val="dk1"/>
                          </a:solidFill>
                          <a:effectLst/>
                          <a:latin typeface="+mn-lt"/>
                          <a:ea typeface="+mn-ea"/>
                          <a:cs typeface="+mn-cs"/>
                        </a:rPr>
                        <a:t>SOP Penanganan Pengaduan</a:t>
                      </a:r>
                      <a:endParaRPr lang="en-US" sz="1000" kern="1200" dirty="0" smtClean="0">
                        <a:solidFill>
                          <a:schemeClr val="dk1"/>
                        </a:solidFill>
                        <a:effectLst/>
                        <a:latin typeface="+mn-lt"/>
                        <a:ea typeface="+mn-ea"/>
                        <a:cs typeface="+mn-cs"/>
                      </a:endParaRPr>
                    </a:p>
                  </a:txBody>
                  <a:tcPr marT="45724" marB="45724" anchor="ctr"/>
                </a:tc>
              </a:tr>
              <a:tr h="677952">
                <a:tc>
                  <a:txBody>
                    <a:bodyPr/>
                    <a:lstStyle/>
                    <a:p>
                      <a:pPr marL="0" algn="l" defTabSz="914400" rtl="0" eaLnBrk="1" latinLnBrk="0" hangingPunct="1">
                        <a:lnSpc>
                          <a:spcPct val="80000"/>
                        </a:lnSpc>
                      </a:pPr>
                      <a:r>
                        <a:rPr lang="fi-FI" sz="1000" kern="1200" dirty="0" smtClean="0">
                          <a:solidFill>
                            <a:schemeClr val="dk1"/>
                          </a:solidFill>
                          <a:effectLst/>
                          <a:latin typeface="Candara" pitchFamily="34" charset="0"/>
                          <a:ea typeface="+mn-ea"/>
                          <a:cs typeface="+mn-cs"/>
                        </a:rPr>
                        <a:t>Telah dilakukan evaluasi atas penanganan keluhan / masukan</a:t>
                      </a:r>
                      <a:endParaRPr lang="id-ID" sz="1000" kern="1200" dirty="0">
                        <a:solidFill>
                          <a:schemeClr val="dk1"/>
                        </a:solidFill>
                        <a:effectLst/>
                        <a:latin typeface="Candara" pitchFamily="34" charset="0"/>
                        <a:ea typeface="+mn-ea"/>
                        <a:cs typeface="+mn-cs"/>
                      </a:endParaRPr>
                    </a:p>
                  </a:txBody>
                  <a:tcPr marT="45730" marB="45730" anchor="ctr"/>
                </a:tc>
                <a:tc>
                  <a:txBody>
                    <a:bodyPr/>
                    <a:lstStyle/>
                    <a:p>
                      <a:r>
                        <a:rPr lang="fi-FI" sz="1000" dirty="0" smtClean="0">
                          <a:latin typeface="Calibri" panose="020F0502020204030204" pitchFamily="34" charset="0"/>
                        </a:rPr>
                        <a:t>Evaluasi atas penanganan keluhan / masukan dilakukan </a:t>
                      </a:r>
                      <a:r>
                        <a:rPr lang="fi-FI" sz="1000" dirty="0" smtClean="0">
                          <a:solidFill>
                            <a:srgbClr val="FF0000"/>
                          </a:solidFill>
                          <a:latin typeface="Calibri" panose="020F0502020204030204" pitchFamily="34" charset="0"/>
                        </a:rPr>
                        <a:t>secara berkala</a:t>
                      </a:r>
                      <a:r>
                        <a:rPr lang="id-ID" sz="1000" dirty="0" smtClean="0">
                          <a:solidFill>
                            <a:srgbClr val="FF0000"/>
                          </a:solidFill>
                          <a:latin typeface="Calibri" panose="020F0502020204030204" pitchFamily="34" charset="0"/>
                        </a:rPr>
                        <a:t> </a:t>
                      </a:r>
                      <a:r>
                        <a:rPr lang="id-ID" sz="1000" dirty="0" smtClean="0">
                          <a:latin typeface="Calibri" panose="020F0502020204030204" pitchFamily="34" charset="0"/>
                        </a:rPr>
                        <a:t>(A)</a:t>
                      </a:r>
                      <a:endParaRPr lang="id-ID" sz="1000" dirty="0">
                        <a:latin typeface="Calibri" panose="020F0502020204030204" pitchFamily="34" charset="0"/>
                      </a:endParaRPr>
                    </a:p>
                  </a:txBody>
                  <a:tcPr marT="45730" marB="45730" anchor="ctr"/>
                </a:tc>
                <a:tc>
                  <a:txBody>
                    <a:bodyPr/>
                    <a:lstStyle/>
                    <a:p>
                      <a:r>
                        <a:rPr lang="fi-FI" sz="1000" dirty="0" smtClean="0">
                          <a:latin typeface="Candara" pitchFamily="34" charset="0"/>
                        </a:rPr>
                        <a:t>Evaluasi  atas penanganan keluhan / masukan dilakukan  </a:t>
                      </a:r>
                      <a:r>
                        <a:rPr lang="fi-FI" sz="1000" dirty="0" smtClean="0">
                          <a:solidFill>
                            <a:srgbClr val="FF0000"/>
                          </a:solidFill>
                          <a:latin typeface="Candara" pitchFamily="34" charset="0"/>
                        </a:rPr>
                        <a:t>tidak berkala</a:t>
                      </a:r>
                      <a:r>
                        <a:rPr lang="id-ID" sz="1000" dirty="0" smtClean="0">
                          <a:solidFill>
                            <a:srgbClr val="FF0000"/>
                          </a:solidFill>
                          <a:latin typeface="Candara" pitchFamily="34" charset="0"/>
                        </a:rPr>
                        <a:t> </a:t>
                      </a:r>
                      <a:r>
                        <a:rPr lang="id-ID" sz="1000" dirty="0" smtClean="0">
                          <a:latin typeface="Candara" pitchFamily="34" charset="0"/>
                        </a:rPr>
                        <a:t>(B)</a:t>
                      </a:r>
                      <a:endParaRPr lang="id-ID" sz="1000" dirty="0">
                        <a:latin typeface="Candara" pitchFamily="34" charset="0"/>
                      </a:endParaRPr>
                    </a:p>
                  </a:txBody>
                  <a:tcPr marT="45730" marB="4573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i-FI" sz="1000" dirty="0" smtClean="0">
                          <a:latin typeface="Calibri" panose="020F0502020204030204" pitchFamily="34" charset="0"/>
                        </a:rPr>
                        <a:t>Evaluasi atas penanganan keluhan / masukan </a:t>
                      </a:r>
                      <a:r>
                        <a:rPr lang="id-ID" sz="1000" dirty="0" smtClean="0">
                          <a:solidFill>
                            <a:srgbClr val="FF0000"/>
                          </a:solidFill>
                          <a:latin typeface="Calibri" panose="020F0502020204030204" pitchFamily="34" charset="0"/>
                        </a:rPr>
                        <a:t>belum </a:t>
                      </a:r>
                      <a:r>
                        <a:rPr lang="fi-FI" sz="1000" dirty="0" smtClean="0">
                          <a:latin typeface="Calibri" panose="020F0502020204030204" pitchFamily="34" charset="0"/>
                        </a:rPr>
                        <a:t>dilakukan </a:t>
                      </a:r>
                      <a:r>
                        <a:rPr lang="fi-FI" sz="1000" dirty="0" smtClean="0">
                          <a:solidFill>
                            <a:srgbClr val="FF0000"/>
                          </a:solidFill>
                          <a:latin typeface="Calibri" panose="020F0502020204030204" pitchFamily="34" charset="0"/>
                        </a:rPr>
                        <a:t>secara berkala</a:t>
                      </a:r>
                      <a:r>
                        <a:rPr lang="id-ID" sz="1000" dirty="0" smtClean="0">
                          <a:solidFill>
                            <a:srgbClr val="FF0000"/>
                          </a:solidFill>
                          <a:latin typeface="Calibri" panose="020F0502020204030204" pitchFamily="34" charset="0"/>
                        </a:rPr>
                        <a:t> </a:t>
                      </a:r>
                      <a:endParaRPr lang="id-ID" sz="1000" dirty="0" smtClean="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d-ID" sz="1000" dirty="0" smtClean="0">
                        <a:latin typeface="Calibri" panose="020F0502020204030204" pitchFamily="34" charset="0"/>
                      </a:endParaRPr>
                    </a:p>
                  </a:txBody>
                  <a:tcPr marT="45730" marB="45730" anchor="ctr"/>
                </a:tc>
                <a:tc>
                  <a:txBody>
                    <a:bodyPr/>
                    <a:lstStyle/>
                    <a:p>
                      <a:pPr marL="228600" lvl="0" indent="-228600">
                        <a:buFont typeface="+mj-lt"/>
                        <a:buAutoNum type="arabicPeriod"/>
                      </a:pPr>
                      <a:r>
                        <a:rPr lang="id-ID" sz="1000" kern="1200" dirty="0" smtClean="0">
                          <a:solidFill>
                            <a:schemeClr val="dk1"/>
                          </a:solidFill>
                          <a:effectLst/>
                          <a:latin typeface="+mn-lt"/>
                          <a:ea typeface="+mn-ea"/>
                          <a:cs typeface="+mn-cs"/>
                        </a:rPr>
                        <a:t>SOP Pelayanan Informasi Publik PPID</a:t>
                      </a:r>
                      <a:endParaRPr lang="en-US" sz="1000" kern="1200" dirty="0" smtClean="0">
                        <a:solidFill>
                          <a:schemeClr val="dk1"/>
                        </a:solidFill>
                        <a:effectLst/>
                        <a:latin typeface="+mn-lt"/>
                        <a:ea typeface="+mn-ea"/>
                        <a:cs typeface="+mn-cs"/>
                      </a:endParaRPr>
                    </a:p>
                    <a:p>
                      <a:pPr marL="228600" indent="-228600">
                        <a:buFont typeface="+mj-lt"/>
                        <a:buAutoNum type="arabicPeriod"/>
                      </a:pPr>
                      <a:r>
                        <a:rPr lang="id-ID" sz="1000" kern="1200" dirty="0" smtClean="0">
                          <a:solidFill>
                            <a:schemeClr val="dk1"/>
                          </a:solidFill>
                          <a:effectLst/>
                          <a:latin typeface="+mn-lt"/>
                          <a:ea typeface="+mn-ea"/>
                          <a:cs typeface="+mn-cs"/>
                        </a:rPr>
                        <a:t>SOP Penanganan Pengaduan </a:t>
                      </a:r>
                      <a:endParaRPr lang="en-US" sz="1000" kern="1200" dirty="0" smtClean="0">
                        <a:solidFill>
                          <a:schemeClr val="dk1"/>
                        </a:solidFill>
                        <a:effectLst/>
                        <a:latin typeface="+mn-lt"/>
                        <a:ea typeface="+mn-ea"/>
                        <a:cs typeface="+mn-cs"/>
                      </a:endParaRPr>
                    </a:p>
                  </a:txBody>
                  <a:tcPr marT="45724" marB="45724" anchor="ctr"/>
                </a:tc>
              </a:tr>
              <a:tr h="271831">
                <a:tc gridSpan="5">
                  <a:txBody>
                    <a:bodyPr/>
                    <a:lstStyle/>
                    <a:p>
                      <a:pPr marL="0" algn="l" defTabSz="914400" rtl="0" eaLnBrk="1" latinLnBrk="0" hangingPunct="1">
                        <a:lnSpc>
                          <a:spcPct val="80000"/>
                        </a:lnSpc>
                      </a:pPr>
                      <a:r>
                        <a:rPr lang="id-ID" sz="1200" b="1" kern="1200" dirty="0" smtClean="0">
                          <a:solidFill>
                            <a:schemeClr val="dk1"/>
                          </a:solidFill>
                          <a:effectLst/>
                          <a:latin typeface="Candara" pitchFamily="34" charset="0"/>
                          <a:ea typeface="+mn-ea"/>
                          <a:cs typeface="+mn-cs"/>
                        </a:rPr>
                        <a:t>Penilaian Kepuasan Terhadap Pelayanan</a:t>
                      </a:r>
                      <a:endParaRPr lang="id-ID" sz="1200" b="1" kern="1200" dirty="0">
                        <a:solidFill>
                          <a:schemeClr val="dk1"/>
                        </a:solidFill>
                        <a:effectLst/>
                        <a:latin typeface="Candara" pitchFamily="34" charset="0"/>
                        <a:ea typeface="+mn-ea"/>
                        <a:cs typeface="+mn-cs"/>
                      </a:endParaRPr>
                    </a:p>
                  </a:txBody>
                  <a:tcPr marT="45730" marB="45730" anchor="ctr"/>
                </a:tc>
                <a:tc hMerge="1">
                  <a:txBody>
                    <a:bodyPr/>
                    <a:lstStyle/>
                    <a:p>
                      <a:endParaRPr lang="id-ID"/>
                    </a:p>
                  </a:txBody>
                  <a:tcPr/>
                </a:tc>
                <a:tc hMerge="1">
                  <a:txBody>
                    <a:bodyPr/>
                    <a:lstStyle/>
                    <a:p>
                      <a:endParaRPr lang="id-ID" sz="900" dirty="0">
                        <a:solidFill>
                          <a:schemeClr val="tx1"/>
                        </a:solidFill>
                        <a:latin typeface="Candara" pitchFamily="34" charset="0"/>
                      </a:endParaRPr>
                    </a:p>
                  </a:txBody>
                  <a:tcPr marT="45726" marB="45726" anchor="ctr"/>
                </a:tc>
                <a:tc hMerge="1">
                  <a:txBody>
                    <a:bodyPr/>
                    <a:lstStyle/>
                    <a:p>
                      <a:endParaRPr lang="id-ID"/>
                    </a:p>
                  </a:txBody>
                  <a:tcPr/>
                </a:tc>
                <a:tc hMerge="1">
                  <a:txBody>
                    <a:bodyPr/>
                    <a:lstStyle/>
                    <a:p>
                      <a:endParaRPr lang="id-ID"/>
                    </a:p>
                  </a:txBody>
                  <a:tcPr/>
                </a:tc>
              </a:tr>
              <a:tr h="972694">
                <a:tc>
                  <a:txBody>
                    <a:bodyPr/>
                    <a:lstStyle/>
                    <a:p>
                      <a:pPr marL="0" algn="l" defTabSz="914400" rtl="0" eaLnBrk="1" latinLnBrk="0" hangingPunct="1">
                        <a:lnSpc>
                          <a:spcPct val="80000"/>
                        </a:lnSpc>
                      </a:pPr>
                      <a:r>
                        <a:rPr lang="fi-FI" sz="1000" kern="1200" dirty="0" smtClean="0">
                          <a:solidFill>
                            <a:schemeClr val="dk1"/>
                          </a:solidFill>
                          <a:effectLst/>
                          <a:latin typeface="Candara" pitchFamily="34" charset="0"/>
                          <a:ea typeface="+mn-ea"/>
                          <a:cs typeface="+mn-cs"/>
                        </a:rPr>
                        <a:t>Dilakukan survey kepuasan masyarakat terhadap pelayanan</a:t>
                      </a:r>
                      <a:endParaRPr lang="id-ID" sz="1000" kern="1200" dirty="0">
                        <a:solidFill>
                          <a:schemeClr val="dk1"/>
                        </a:solidFill>
                        <a:effectLst/>
                        <a:latin typeface="Candara" pitchFamily="34" charset="0"/>
                        <a:ea typeface="+mn-ea"/>
                        <a:cs typeface="+mn-cs"/>
                      </a:endParaRPr>
                    </a:p>
                  </a:txBody>
                  <a:tcPr marT="45730" marB="45730" anchor="ctr"/>
                </a:tc>
                <a:tc>
                  <a:txBody>
                    <a:bodyPr/>
                    <a:lstStyle/>
                    <a:p>
                      <a:r>
                        <a:rPr lang="id-ID" sz="1000" dirty="0" smtClean="0">
                          <a:solidFill>
                            <a:schemeClr val="tx1"/>
                          </a:solidFill>
                          <a:latin typeface="Calibri" panose="020F0502020204030204" pitchFamily="34" charset="0"/>
                        </a:rPr>
                        <a:t>Survey kepuasan masyarakat terhadap pelayanan dilakukan </a:t>
                      </a:r>
                      <a:r>
                        <a:rPr lang="id-ID" sz="1000" dirty="0" smtClean="0">
                          <a:solidFill>
                            <a:srgbClr val="FF0000"/>
                          </a:solidFill>
                          <a:latin typeface="Calibri" panose="020F0502020204030204" pitchFamily="34" charset="0"/>
                        </a:rPr>
                        <a:t>secara berkala </a:t>
                      </a:r>
                      <a:r>
                        <a:rPr lang="id-ID" sz="1000" dirty="0" smtClean="0">
                          <a:solidFill>
                            <a:schemeClr val="tx1"/>
                          </a:solidFill>
                          <a:latin typeface="Calibri" panose="020F0502020204030204" pitchFamily="34" charset="0"/>
                        </a:rPr>
                        <a:t>(A)</a:t>
                      </a:r>
                      <a:endParaRPr lang="id-ID" sz="1000" dirty="0">
                        <a:solidFill>
                          <a:schemeClr val="tx1"/>
                        </a:solidFill>
                        <a:latin typeface="Calibri" panose="020F0502020204030204" pitchFamily="34" charset="0"/>
                      </a:endParaRPr>
                    </a:p>
                  </a:txBody>
                  <a:tcPr marT="45730" marB="45730" anchor="ctr"/>
                </a:tc>
                <a:tc>
                  <a:txBody>
                    <a:bodyPr/>
                    <a:lstStyle/>
                    <a:p>
                      <a:r>
                        <a:rPr lang="id-ID" sz="1000" dirty="0" smtClean="0">
                          <a:solidFill>
                            <a:schemeClr val="tx1"/>
                          </a:solidFill>
                          <a:latin typeface="Candara" pitchFamily="34" charset="0"/>
                        </a:rPr>
                        <a:t>Survey kepuasan masyarakat terhadap pelayanan </a:t>
                      </a:r>
                      <a:r>
                        <a:rPr lang="id-ID" sz="1000" dirty="0" smtClean="0">
                          <a:solidFill>
                            <a:srgbClr val="FF0000"/>
                          </a:solidFill>
                          <a:latin typeface="Candara" pitchFamily="34" charset="0"/>
                        </a:rPr>
                        <a:t>tidak berkala </a:t>
                      </a:r>
                      <a:r>
                        <a:rPr lang="id-ID" sz="1000" dirty="0" smtClean="0">
                          <a:solidFill>
                            <a:schemeClr val="tx1"/>
                          </a:solidFill>
                          <a:latin typeface="Candara" pitchFamily="34" charset="0"/>
                        </a:rPr>
                        <a:t>(B)</a:t>
                      </a:r>
                      <a:endParaRPr lang="id-ID" sz="1000" dirty="0">
                        <a:solidFill>
                          <a:schemeClr val="tx1"/>
                        </a:solidFill>
                        <a:latin typeface="Candara" pitchFamily="34" charset="0"/>
                      </a:endParaRPr>
                    </a:p>
                  </a:txBody>
                  <a:tcPr marT="45730" marB="4573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00" dirty="0" smtClean="0">
                          <a:solidFill>
                            <a:schemeClr val="tx1"/>
                          </a:solidFill>
                          <a:latin typeface="Calibri" panose="020F0502020204030204" pitchFamily="34" charset="0"/>
                        </a:rPr>
                        <a:t>Survey kepuasan masyarakat terhadap pelayanan dilakukan </a:t>
                      </a:r>
                      <a:r>
                        <a:rPr lang="id-ID" sz="1000" dirty="0" smtClean="0">
                          <a:solidFill>
                            <a:srgbClr val="FF0000"/>
                          </a:solidFill>
                          <a:latin typeface="Calibri" panose="020F0502020204030204" pitchFamily="34" charset="0"/>
                        </a:rPr>
                        <a:t>belum</a:t>
                      </a:r>
                      <a:r>
                        <a:rPr lang="id-ID" sz="1000" baseline="0" dirty="0" smtClean="0">
                          <a:solidFill>
                            <a:srgbClr val="FF0000"/>
                          </a:solidFill>
                          <a:latin typeface="Calibri" panose="020F0502020204030204" pitchFamily="34" charset="0"/>
                        </a:rPr>
                        <a:t> s</a:t>
                      </a:r>
                      <a:r>
                        <a:rPr lang="id-ID" sz="1000" dirty="0" smtClean="0">
                          <a:solidFill>
                            <a:srgbClr val="FF0000"/>
                          </a:solidFill>
                          <a:latin typeface="Calibri" panose="020F0502020204030204" pitchFamily="34" charset="0"/>
                        </a:rPr>
                        <a:t>ecara berkala </a:t>
                      </a:r>
                      <a:endParaRPr lang="id-ID" sz="1000" dirty="0" smtClean="0">
                        <a:solidFill>
                          <a:schemeClr val="tx1"/>
                        </a:solidFill>
                        <a:latin typeface="Calibri" panose="020F0502020204030204" pitchFamily="34" charset="0"/>
                      </a:endParaRPr>
                    </a:p>
                  </a:txBody>
                  <a:tcPr marT="45730" marB="45730" anchor="ctr"/>
                </a:tc>
                <a:tc>
                  <a:txBody>
                    <a:bodyPr/>
                    <a:lstStyle/>
                    <a:p>
                      <a:pPr marL="228600" lvl="0" indent="-228600">
                        <a:buFont typeface="+mj-lt"/>
                        <a:buAutoNum type="arabicPeriod"/>
                      </a:pPr>
                      <a:r>
                        <a:rPr lang="id-ID" sz="1000" kern="1200" dirty="0" smtClean="0">
                          <a:solidFill>
                            <a:schemeClr val="dk1"/>
                          </a:solidFill>
                          <a:effectLst/>
                          <a:latin typeface="+mn-lt"/>
                          <a:ea typeface="+mn-ea"/>
                          <a:cs typeface="+mn-cs"/>
                        </a:rPr>
                        <a:t>Paparan hasil survey</a:t>
                      </a:r>
                      <a:endParaRPr lang="en-US" sz="1000" kern="1200" dirty="0" smtClean="0">
                        <a:solidFill>
                          <a:schemeClr val="dk1"/>
                        </a:solidFill>
                        <a:effectLst/>
                        <a:latin typeface="+mn-lt"/>
                        <a:ea typeface="+mn-ea"/>
                        <a:cs typeface="+mn-cs"/>
                      </a:endParaRPr>
                    </a:p>
                    <a:p>
                      <a:pPr marL="228600" lvl="0" indent="-228600">
                        <a:buFont typeface="+mj-lt"/>
                        <a:buAutoNum type="arabicPeriod"/>
                      </a:pPr>
                      <a:r>
                        <a:rPr lang="id-ID" sz="1000" kern="1200" dirty="0" smtClean="0">
                          <a:solidFill>
                            <a:schemeClr val="dk1"/>
                          </a:solidFill>
                          <a:effectLst/>
                          <a:latin typeface="+mn-lt"/>
                          <a:ea typeface="+mn-ea"/>
                          <a:cs typeface="+mn-cs"/>
                        </a:rPr>
                        <a:t>Terdapat dalam Laporan PPID 2015</a:t>
                      </a:r>
                      <a:endParaRPr lang="en-US" sz="1000" kern="1200" dirty="0" smtClean="0">
                        <a:solidFill>
                          <a:schemeClr val="dk1"/>
                        </a:solidFill>
                        <a:effectLst/>
                        <a:latin typeface="+mn-lt"/>
                        <a:ea typeface="+mn-ea"/>
                        <a:cs typeface="+mn-cs"/>
                      </a:endParaRPr>
                    </a:p>
                    <a:p>
                      <a:pPr marL="228600" lvl="0" indent="-228600">
                        <a:buFont typeface="+mj-lt"/>
                        <a:buAutoNum type="arabicPeriod"/>
                      </a:pPr>
                      <a:r>
                        <a:rPr lang="en-US" sz="1000" kern="1200" dirty="0" err="1" smtClean="0">
                          <a:solidFill>
                            <a:schemeClr val="dk1"/>
                          </a:solidFill>
                          <a:effectLst/>
                          <a:latin typeface="+mn-lt"/>
                          <a:ea typeface="+mn-ea"/>
                          <a:cs typeface="+mn-cs"/>
                        </a:rPr>
                        <a:t>Dokumentasi</a:t>
                      </a:r>
                      <a:r>
                        <a:rPr lang="en-US" sz="1000" kern="1200" dirty="0" smtClean="0">
                          <a:solidFill>
                            <a:schemeClr val="dk1"/>
                          </a:solidFill>
                          <a:effectLst/>
                          <a:latin typeface="+mn-lt"/>
                          <a:ea typeface="+mn-ea"/>
                          <a:cs typeface="+mn-cs"/>
                        </a:rPr>
                        <a:t> </a:t>
                      </a:r>
                      <a:r>
                        <a:rPr lang="id-ID" sz="1000" kern="1200" dirty="0" smtClean="0">
                          <a:solidFill>
                            <a:schemeClr val="dk1"/>
                          </a:solidFill>
                          <a:effectLst/>
                          <a:latin typeface="+mn-lt"/>
                          <a:ea typeface="+mn-ea"/>
                          <a:cs typeface="+mn-cs"/>
                        </a:rPr>
                        <a:t>Temu Media</a:t>
                      </a:r>
                      <a:endParaRPr lang="en-US" sz="1000" kern="1200" dirty="0" smtClean="0">
                        <a:solidFill>
                          <a:schemeClr val="dk1"/>
                        </a:solidFill>
                        <a:effectLst/>
                        <a:latin typeface="+mn-lt"/>
                        <a:ea typeface="+mn-ea"/>
                        <a:cs typeface="+mn-cs"/>
                      </a:endParaRPr>
                    </a:p>
                    <a:p>
                      <a:pPr marL="228600" indent="-228600">
                        <a:buFont typeface="+mj-lt"/>
                        <a:buAutoNum type="arabicPeriod"/>
                      </a:pPr>
                      <a:r>
                        <a:rPr lang="id-ID" sz="1000" kern="1200" dirty="0" smtClean="0">
                          <a:solidFill>
                            <a:schemeClr val="dk1"/>
                          </a:solidFill>
                          <a:effectLst/>
                          <a:latin typeface="+mn-lt"/>
                          <a:ea typeface="+mn-ea"/>
                          <a:cs typeface="+mn-cs"/>
                        </a:rPr>
                        <a:t>Penilaian Kepuasan Masyarakat Terhadap Pelayanan Pusbindiklatren Bappenas</a:t>
                      </a:r>
                      <a:endParaRPr lang="en-US" sz="400" dirty="0"/>
                    </a:p>
                  </a:txBody>
                  <a:tcPr marT="45724" marB="45724" anchor="ctr"/>
                </a:tc>
              </a:tr>
              <a:tr h="972694">
                <a:tc>
                  <a:txBody>
                    <a:bodyPr/>
                    <a:lstStyle/>
                    <a:p>
                      <a:pPr marL="0" algn="l" defTabSz="914400" rtl="0" eaLnBrk="1" latinLnBrk="0" hangingPunct="1">
                        <a:lnSpc>
                          <a:spcPct val="80000"/>
                        </a:lnSpc>
                      </a:pPr>
                      <a:r>
                        <a:rPr lang="id-ID" sz="1000" kern="1200" dirty="0" smtClean="0">
                          <a:solidFill>
                            <a:schemeClr val="dk1"/>
                          </a:solidFill>
                          <a:effectLst/>
                          <a:latin typeface="Candara" pitchFamily="34" charset="0"/>
                          <a:ea typeface="+mn-ea"/>
                          <a:cs typeface="+mn-cs"/>
                        </a:rPr>
                        <a:t>Dilakukan tindak lanjut atas hasil survey kepuasan masyarakat</a:t>
                      </a:r>
                      <a:endParaRPr lang="id-ID" sz="1000" kern="1200" dirty="0">
                        <a:solidFill>
                          <a:schemeClr val="dk1"/>
                        </a:solidFill>
                        <a:effectLst/>
                        <a:latin typeface="Candara" pitchFamily="34" charset="0"/>
                        <a:ea typeface="+mn-ea"/>
                        <a:cs typeface="+mn-cs"/>
                      </a:endParaRPr>
                    </a:p>
                  </a:txBody>
                  <a:tcPr marT="45730" marB="45730" anchor="ctr"/>
                </a:tc>
                <a:tc>
                  <a:txBody>
                    <a:bodyPr/>
                    <a:lstStyle/>
                    <a:p>
                      <a:r>
                        <a:rPr lang="id-ID" sz="1000" dirty="0" smtClean="0">
                          <a:solidFill>
                            <a:schemeClr val="tx1"/>
                          </a:solidFill>
                          <a:latin typeface="Calibri" panose="020F0502020204030204" pitchFamily="34" charset="0"/>
                        </a:rPr>
                        <a:t>Dilakukan tindak lanjut atas </a:t>
                      </a:r>
                      <a:r>
                        <a:rPr lang="id-ID" sz="1000" dirty="0" smtClean="0">
                          <a:solidFill>
                            <a:srgbClr val="FF0000"/>
                          </a:solidFill>
                          <a:latin typeface="Calibri" panose="020F0502020204030204" pitchFamily="34" charset="0"/>
                        </a:rPr>
                        <a:t>seluruh</a:t>
                      </a:r>
                      <a:r>
                        <a:rPr lang="id-ID" sz="1000" dirty="0" smtClean="0">
                          <a:solidFill>
                            <a:schemeClr val="tx1"/>
                          </a:solidFill>
                          <a:latin typeface="Calibri" panose="020F0502020204030204" pitchFamily="34" charset="0"/>
                        </a:rPr>
                        <a:t> hasil survey kepuasan masyarakat (A)</a:t>
                      </a:r>
                      <a:endParaRPr lang="id-ID" sz="1000" dirty="0">
                        <a:solidFill>
                          <a:schemeClr val="tx1"/>
                        </a:solidFill>
                        <a:latin typeface="Calibri" panose="020F0502020204030204" pitchFamily="34" charset="0"/>
                      </a:endParaRPr>
                    </a:p>
                  </a:txBody>
                  <a:tcPr marT="45730" marB="45730" anchor="ctr"/>
                </a:tc>
                <a:tc>
                  <a:txBody>
                    <a:bodyPr/>
                    <a:lstStyle/>
                    <a:p>
                      <a:r>
                        <a:rPr lang="id-ID" sz="1000" dirty="0" smtClean="0">
                          <a:solidFill>
                            <a:schemeClr val="tx1"/>
                          </a:solidFill>
                          <a:latin typeface="Candara" pitchFamily="34" charset="0"/>
                        </a:rPr>
                        <a:t>Dilakukan tindak lanjut atas </a:t>
                      </a:r>
                      <a:r>
                        <a:rPr lang="id-ID" sz="1000" dirty="0" smtClean="0">
                          <a:solidFill>
                            <a:srgbClr val="FF0000"/>
                          </a:solidFill>
                          <a:latin typeface="Candara" pitchFamily="34" charset="0"/>
                        </a:rPr>
                        <a:t>sebagian besar </a:t>
                      </a:r>
                      <a:r>
                        <a:rPr lang="id-ID" sz="1000" dirty="0" smtClean="0">
                          <a:solidFill>
                            <a:schemeClr val="tx1"/>
                          </a:solidFill>
                          <a:latin typeface="Candara" pitchFamily="34" charset="0"/>
                        </a:rPr>
                        <a:t>hasil survey kepuasan masyarakat (B)</a:t>
                      </a:r>
                      <a:endParaRPr lang="id-ID" sz="1000" dirty="0">
                        <a:solidFill>
                          <a:schemeClr val="tx1"/>
                        </a:solidFill>
                        <a:latin typeface="Candara" pitchFamily="34" charset="0"/>
                      </a:endParaRPr>
                    </a:p>
                  </a:txBody>
                  <a:tcPr marT="45730" marB="4573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000" dirty="0" smtClean="0">
                          <a:solidFill>
                            <a:schemeClr val="tx1"/>
                          </a:solidFill>
                          <a:latin typeface="Calibri" panose="020F0502020204030204" pitchFamily="34" charset="0"/>
                        </a:rPr>
                        <a:t>Dilakukan tindak lanjut ,</a:t>
                      </a:r>
                      <a:r>
                        <a:rPr lang="id-ID" sz="1000" baseline="0" dirty="0" smtClean="0">
                          <a:solidFill>
                            <a:schemeClr val="tx1"/>
                          </a:solidFill>
                          <a:latin typeface="Calibri" panose="020F0502020204030204" pitchFamily="34" charset="0"/>
                        </a:rPr>
                        <a:t> namun </a:t>
                      </a:r>
                      <a:r>
                        <a:rPr lang="id-ID" sz="1000" baseline="0" dirty="0" smtClean="0">
                          <a:solidFill>
                            <a:srgbClr val="FF0000"/>
                          </a:solidFill>
                          <a:latin typeface="Calibri" panose="020F0502020204030204" pitchFamily="34" charset="0"/>
                        </a:rPr>
                        <a:t>belum pada</a:t>
                      </a:r>
                      <a:r>
                        <a:rPr lang="id-ID" sz="1000" dirty="0" smtClean="0">
                          <a:solidFill>
                            <a:schemeClr val="tx1"/>
                          </a:solidFill>
                          <a:latin typeface="Calibri" panose="020F0502020204030204" pitchFamily="34" charset="0"/>
                        </a:rPr>
                        <a:t> </a:t>
                      </a:r>
                      <a:r>
                        <a:rPr lang="id-ID" sz="1000" dirty="0" smtClean="0">
                          <a:solidFill>
                            <a:srgbClr val="FF0000"/>
                          </a:solidFill>
                          <a:latin typeface="Calibri" panose="020F0502020204030204" pitchFamily="34" charset="0"/>
                        </a:rPr>
                        <a:t>seluruh</a:t>
                      </a:r>
                      <a:r>
                        <a:rPr lang="id-ID" sz="1000" dirty="0" smtClean="0">
                          <a:solidFill>
                            <a:schemeClr val="tx1"/>
                          </a:solidFill>
                          <a:latin typeface="Calibri" panose="020F0502020204030204" pitchFamily="34" charset="0"/>
                        </a:rPr>
                        <a:t> hasil survey kepuasan masyarakat </a:t>
                      </a:r>
                    </a:p>
                    <a:p>
                      <a:pPr marL="0" marR="0" indent="0" algn="l" defTabSz="914400" rtl="0" eaLnBrk="1" fontAlgn="auto" latinLnBrk="0" hangingPunct="1">
                        <a:lnSpc>
                          <a:spcPct val="100000"/>
                        </a:lnSpc>
                        <a:spcBef>
                          <a:spcPts val="0"/>
                        </a:spcBef>
                        <a:spcAft>
                          <a:spcPts val="0"/>
                        </a:spcAft>
                        <a:buClrTx/>
                        <a:buSzTx/>
                        <a:buFontTx/>
                        <a:buNone/>
                        <a:tabLst/>
                        <a:defRPr/>
                      </a:pPr>
                      <a:endParaRPr lang="id-ID" sz="1000" dirty="0" smtClean="0">
                        <a:solidFill>
                          <a:srgbClr val="FF0000"/>
                        </a:solidFill>
                        <a:latin typeface="Calibri" panose="020F0502020204030204" pitchFamily="34" charset="0"/>
                      </a:endParaRPr>
                    </a:p>
                  </a:txBody>
                  <a:tcPr marT="45730" marB="45730" anchor="ctr"/>
                </a:tc>
                <a:tc>
                  <a:txBody>
                    <a:bodyPr/>
                    <a:lstStyle/>
                    <a:p>
                      <a:pPr marL="228600" lvl="0" indent="-228600">
                        <a:buFont typeface="+mj-lt"/>
                        <a:buAutoNum type="arabicPeriod"/>
                      </a:pPr>
                      <a:r>
                        <a:rPr lang="id-ID" sz="1000" kern="1200" dirty="0" smtClean="0">
                          <a:solidFill>
                            <a:schemeClr val="dk1"/>
                          </a:solidFill>
                          <a:effectLst/>
                          <a:latin typeface="+mn-lt"/>
                          <a:ea typeface="+mn-ea"/>
                          <a:cs typeface="+mn-cs"/>
                        </a:rPr>
                        <a:t>Hasil survey</a:t>
                      </a:r>
                      <a:endParaRPr lang="en-US" sz="1000" kern="1200" dirty="0" smtClean="0">
                        <a:solidFill>
                          <a:schemeClr val="dk1"/>
                        </a:solidFill>
                        <a:effectLst/>
                        <a:latin typeface="+mn-lt"/>
                        <a:ea typeface="+mn-ea"/>
                        <a:cs typeface="+mn-cs"/>
                      </a:endParaRPr>
                    </a:p>
                    <a:p>
                      <a:pPr marL="228600" lvl="0" indent="-228600">
                        <a:buFont typeface="+mj-lt"/>
                        <a:buAutoNum type="arabicPeriod"/>
                      </a:pPr>
                      <a:r>
                        <a:rPr lang="id-ID" sz="1000" kern="1200" dirty="0" smtClean="0">
                          <a:solidFill>
                            <a:schemeClr val="dk1"/>
                          </a:solidFill>
                          <a:effectLst/>
                          <a:latin typeface="+mn-lt"/>
                          <a:ea typeface="+mn-ea"/>
                          <a:cs typeface="+mn-cs"/>
                        </a:rPr>
                        <a:t>TL survey terdapat dalam Laporan PPID 2015</a:t>
                      </a:r>
                      <a:endParaRPr lang="en-US" sz="1000" kern="1200" dirty="0" smtClean="0">
                        <a:solidFill>
                          <a:schemeClr val="dk1"/>
                        </a:solidFill>
                        <a:effectLst/>
                        <a:latin typeface="+mn-lt"/>
                        <a:ea typeface="+mn-ea"/>
                        <a:cs typeface="+mn-cs"/>
                      </a:endParaRPr>
                    </a:p>
                    <a:p>
                      <a:pPr marL="228600" indent="-228600">
                        <a:buFont typeface="+mj-lt"/>
                        <a:buAutoNum type="arabicPeriod"/>
                      </a:pPr>
                      <a:r>
                        <a:rPr lang="id-ID" sz="1000" kern="1200" dirty="0" smtClean="0">
                          <a:solidFill>
                            <a:schemeClr val="dk1"/>
                          </a:solidFill>
                          <a:effectLst/>
                          <a:latin typeface="+mn-lt"/>
                          <a:ea typeface="+mn-ea"/>
                          <a:cs typeface="+mn-cs"/>
                        </a:rPr>
                        <a:t>Penilaian Kepuasan Masyarakat Terhadap Pelayanan Pusbindiklatren Bappenas</a:t>
                      </a:r>
                      <a:endParaRPr lang="en-US" sz="400" dirty="0"/>
                    </a:p>
                  </a:txBody>
                  <a:tcPr marT="45724" marB="45724" anchor="ctr"/>
                </a:tc>
              </a:tr>
            </a:tbl>
          </a:graphicData>
        </a:graphic>
      </p:graphicFrame>
      <p:sp>
        <p:nvSpPr>
          <p:cNvPr id="6" name="Title 1"/>
          <p:cNvSpPr>
            <a:spLocks noGrp="1"/>
          </p:cNvSpPr>
          <p:nvPr>
            <p:ph type="title"/>
          </p:nvPr>
        </p:nvSpPr>
        <p:spPr>
          <a:xfrm>
            <a:off x="914400" y="381000"/>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PENINGKATAN KUALITAS PELAYANAN PUBLIK </a:t>
            </a:r>
            <a:endParaRPr lang="id-ID" sz="2800" dirty="0">
              <a:solidFill>
                <a:schemeClr val="accent3">
                  <a:lumMod val="50000"/>
                </a:schemeClr>
              </a:solidFill>
            </a:endParaRPr>
          </a:p>
        </p:txBody>
      </p:sp>
      <p:sp>
        <p:nvSpPr>
          <p:cNvPr id="7" name="Rounded Rectangle 6"/>
          <p:cNvSpPr/>
          <p:nvPr/>
        </p:nvSpPr>
        <p:spPr>
          <a:xfrm>
            <a:off x="8382000" y="658504"/>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tx1"/>
                </a:solidFill>
              </a:rPr>
              <a:t>3/4</a:t>
            </a:r>
            <a:endParaRPr lang="id-ID" sz="1600" dirty="0">
              <a:solidFill>
                <a:schemeClr val="tx1"/>
              </a:solidFill>
            </a:endParaRPr>
          </a:p>
        </p:txBody>
      </p:sp>
    </p:spTree>
    <p:extLst>
      <p:ext uri="{BB962C8B-B14F-4D97-AF65-F5344CB8AC3E}">
        <p14:creationId xmlns:p14="http://schemas.microsoft.com/office/powerpoint/2010/main" val="1538136387"/>
      </p:ext>
    </p:extLst>
  </p:cSld>
  <p:clrMapOvr>
    <a:masterClrMapping/>
  </p:clrMapOvr>
  <p:transition>
    <p:wipe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009897832"/>
              </p:ext>
            </p:extLst>
          </p:nvPr>
        </p:nvGraphicFramePr>
        <p:xfrm>
          <a:off x="167305" y="1279480"/>
          <a:ext cx="8802687" cy="5410199"/>
        </p:xfrm>
        <a:graphic>
          <a:graphicData uri="http://schemas.openxmlformats.org/drawingml/2006/table">
            <a:tbl>
              <a:tblPr firstRow="1" bandRow="1">
                <a:tableStyleId>{6E25E649-3F16-4E02-A733-19D2CDBF48F0}</a:tableStyleId>
              </a:tblPr>
              <a:tblGrid>
                <a:gridCol w="1309589"/>
                <a:gridCol w="1547277"/>
                <a:gridCol w="1624029"/>
                <a:gridCol w="1143000"/>
                <a:gridCol w="3178792"/>
              </a:tblGrid>
              <a:tr h="645060">
                <a:tc>
                  <a:txBody>
                    <a:bodyPr/>
                    <a:lstStyle/>
                    <a:p>
                      <a:pPr algn="ctr"/>
                      <a:r>
                        <a:rPr lang="id-ID" sz="1100" dirty="0" smtClean="0">
                          <a:latin typeface="Candara" pitchFamily="34" charset="0"/>
                        </a:rPr>
                        <a:t>Area Perubahan</a:t>
                      </a:r>
                      <a:endParaRPr lang="id-ID" sz="1100" dirty="0">
                        <a:latin typeface="Candara" pitchFamily="34" charset="0"/>
                      </a:endParaRPr>
                    </a:p>
                  </a:txBody>
                  <a:tcPr marT="45727" marB="45727" anchor="ctr"/>
                </a:tc>
                <a:tc>
                  <a:txBody>
                    <a:bodyPr/>
                    <a:lstStyle/>
                    <a:p>
                      <a:pPr algn="ctr"/>
                      <a:r>
                        <a:rPr lang="id-ID" sz="1100" dirty="0" smtClean="0">
                          <a:latin typeface="Candara" pitchFamily="34" charset="0"/>
                        </a:rPr>
                        <a:t>Hasil Self Assessment</a:t>
                      </a:r>
                    </a:p>
                    <a:p>
                      <a:pPr algn="ctr"/>
                      <a:r>
                        <a:rPr lang="id-ID" sz="1100" dirty="0" smtClean="0">
                          <a:latin typeface="Candara" pitchFamily="34" charset="0"/>
                        </a:rPr>
                        <a:t>2016</a:t>
                      </a:r>
                      <a:endParaRPr lang="id-ID" sz="1100" dirty="0">
                        <a:latin typeface="Candara" pitchFamily="34" charset="0"/>
                      </a:endParaRPr>
                    </a:p>
                  </a:txBody>
                  <a:tcPr marT="45727" marB="45727"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Hasil Penilaian</a:t>
                      </a:r>
                      <a:r>
                        <a:rPr lang="id-ID" sz="1100" baseline="0" dirty="0" smtClean="0">
                          <a:latin typeface="Candar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id-ID" sz="1100" baseline="0" dirty="0" smtClean="0">
                          <a:latin typeface="Candara" pitchFamily="34" charset="0"/>
                        </a:rPr>
                        <a:t>Tim Menpan </a:t>
                      </a:r>
                      <a:r>
                        <a:rPr lang="id-ID" sz="1100" dirty="0" smtClean="0">
                          <a:latin typeface="Candara" pitchFamily="34" charset="0"/>
                        </a:rPr>
                        <a:t>2015</a:t>
                      </a:r>
                      <a:endParaRPr lang="id-ID" sz="1100" dirty="0">
                        <a:latin typeface="Candara" pitchFamily="34" charset="0"/>
                      </a:endParaRPr>
                    </a:p>
                  </a:txBody>
                  <a:tcPr marT="45727" marB="45727" anchor="ctr"/>
                </a:tc>
                <a:tc>
                  <a:txBody>
                    <a:bodyPr/>
                    <a:lstStyle/>
                    <a:p>
                      <a:pPr algn="ctr"/>
                      <a:r>
                        <a:rPr lang="id-ID" sz="1100" dirty="0" smtClean="0">
                          <a:latin typeface="Candara" pitchFamily="34" charset="0"/>
                        </a:rPr>
                        <a:t>Gap Penilaian</a:t>
                      </a:r>
                      <a:endParaRPr lang="id-ID" sz="1100" dirty="0">
                        <a:latin typeface="Candara" pitchFamily="34" charset="0"/>
                      </a:endParaRPr>
                    </a:p>
                  </a:txBody>
                  <a:tcPr marT="45727" marB="45727" anchor="ctr"/>
                </a:tc>
                <a:tc>
                  <a:txBody>
                    <a:bodyPr/>
                    <a:lstStyle/>
                    <a:p>
                      <a:pPr algn="ctr"/>
                      <a:r>
                        <a:rPr lang="id-ID" sz="1100" dirty="0" smtClean="0">
                          <a:latin typeface="Candara" pitchFamily="34" charset="0"/>
                        </a:rPr>
                        <a:t>Dokumen yang</a:t>
                      </a:r>
                      <a:r>
                        <a:rPr lang="id-ID" sz="1100" baseline="0" dirty="0" smtClean="0">
                          <a:latin typeface="Candara" pitchFamily="34" charset="0"/>
                        </a:rPr>
                        <a:t> sudah disubmit</a:t>
                      </a:r>
                      <a:endParaRPr lang="id-ID" sz="1100" dirty="0">
                        <a:latin typeface="Candara" pitchFamily="34" charset="0"/>
                      </a:endParaRPr>
                    </a:p>
                  </a:txBody>
                  <a:tcPr marT="45727" marB="45727" anchor="ctr"/>
                </a:tc>
              </a:tr>
              <a:tr h="315295">
                <a:tc gridSpan="5">
                  <a:txBody>
                    <a:bodyPr/>
                    <a:lstStyle/>
                    <a:p>
                      <a:pPr marL="0" algn="l" defTabSz="914400" rtl="0" eaLnBrk="1" latinLnBrk="0" hangingPunct="1">
                        <a:lnSpc>
                          <a:spcPct val="80000"/>
                        </a:lnSpc>
                      </a:pPr>
                      <a:r>
                        <a:rPr lang="id-ID" sz="1600" b="1" kern="1200" dirty="0" smtClean="0">
                          <a:solidFill>
                            <a:schemeClr val="dk1"/>
                          </a:solidFill>
                          <a:effectLst/>
                          <a:latin typeface="Candara" pitchFamily="34" charset="0"/>
                          <a:ea typeface="+mn-ea"/>
                          <a:cs typeface="+mn-cs"/>
                        </a:rPr>
                        <a:t>Pemanfaatan</a:t>
                      </a:r>
                      <a:r>
                        <a:rPr lang="id-ID" sz="1600" b="1" kern="1200" baseline="0" dirty="0" smtClean="0">
                          <a:solidFill>
                            <a:schemeClr val="dk1"/>
                          </a:solidFill>
                          <a:effectLst/>
                          <a:latin typeface="Candara" pitchFamily="34" charset="0"/>
                          <a:ea typeface="+mn-ea"/>
                          <a:cs typeface="+mn-cs"/>
                        </a:rPr>
                        <a:t> Teknologi Informasi</a:t>
                      </a:r>
                      <a:endParaRPr lang="id-ID" sz="1600" b="1" kern="1200" dirty="0">
                        <a:solidFill>
                          <a:schemeClr val="dk1"/>
                        </a:solidFill>
                        <a:effectLst/>
                        <a:latin typeface="Candara" pitchFamily="34" charset="0"/>
                        <a:ea typeface="+mn-ea"/>
                        <a:cs typeface="+mn-cs"/>
                      </a:endParaRPr>
                    </a:p>
                  </a:txBody>
                  <a:tcPr marT="45727" marB="45727"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2445941">
                <a:tc>
                  <a:txBody>
                    <a:bodyPr/>
                    <a:lstStyle/>
                    <a:p>
                      <a:pPr marL="0" algn="l" defTabSz="914400" rtl="0" eaLnBrk="1" latinLnBrk="0" hangingPunct="1">
                        <a:lnSpc>
                          <a:spcPct val="80000"/>
                        </a:lnSpc>
                      </a:pPr>
                      <a:r>
                        <a:rPr lang="id-ID" sz="1100" kern="1200" dirty="0" smtClean="0">
                          <a:solidFill>
                            <a:schemeClr val="dk1"/>
                          </a:solidFill>
                          <a:effectLst/>
                          <a:latin typeface="Candara" pitchFamily="34" charset="0"/>
                          <a:ea typeface="+mn-ea"/>
                          <a:cs typeface="+mn-cs"/>
                        </a:rPr>
                        <a:t>Telah menerapkan teknologi informasi dalam memberikan pelayanan</a:t>
                      </a:r>
                      <a:endParaRPr lang="id-ID" sz="1100" kern="1200" dirty="0">
                        <a:solidFill>
                          <a:schemeClr val="dk1"/>
                        </a:solidFill>
                        <a:effectLst/>
                        <a:latin typeface="Candara" pitchFamily="34" charset="0"/>
                        <a:ea typeface="+mn-ea"/>
                        <a:cs typeface="+mn-cs"/>
                      </a:endParaRPr>
                    </a:p>
                  </a:txBody>
                  <a:tcPr marT="45727" marB="45727" anchor="ctr"/>
                </a:tc>
                <a:tc>
                  <a:txBody>
                    <a:bodyPr/>
                    <a:lstStyle/>
                    <a:p>
                      <a:r>
                        <a:rPr lang="id-ID" sz="1100" dirty="0" smtClean="0">
                          <a:solidFill>
                            <a:srgbClr val="FF0000"/>
                          </a:solidFill>
                          <a:latin typeface="Candara" pitchFamily="34" charset="0"/>
                        </a:rPr>
                        <a:t>Seluruh</a:t>
                      </a:r>
                      <a:r>
                        <a:rPr lang="id-ID" sz="1100" dirty="0" smtClean="0">
                          <a:latin typeface="Candara" pitchFamily="34" charset="0"/>
                        </a:rPr>
                        <a:t> pelayanan telah menerapkan teknologi informasi dalam memberikan pelayanan (A)</a:t>
                      </a:r>
                      <a:endParaRPr lang="id-ID" sz="1100" dirty="0">
                        <a:latin typeface="Candara" pitchFamily="34" charset="0"/>
                      </a:endParaRPr>
                    </a:p>
                  </a:txBody>
                  <a:tcPr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solidFill>
                            <a:srgbClr val="FF0000"/>
                          </a:solidFill>
                          <a:latin typeface="Calibri" panose="020F0502020204030204" pitchFamily="34" charset="0"/>
                        </a:rPr>
                        <a:t>Sebagian besar </a:t>
                      </a:r>
                      <a:r>
                        <a:rPr lang="id-ID" sz="1100" dirty="0" smtClean="0">
                          <a:latin typeface="Calibri" panose="020F0502020204030204" pitchFamily="34" charset="0"/>
                        </a:rPr>
                        <a:t>pelayanan telah menerapkan teknologi informasi dalam memberikan pelayanan (B)</a:t>
                      </a:r>
                    </a:p>
                  </a:txBody>
                  <a:tcPr marT="45727" marB="45727" anchor="ctr"/>
                </a:tc>
                <a:tc>
                  <a:txBody>
                    <a:bodyPr/>
                    <a:lstStyle/>
                    <a:p>
                      <a:r>
                        <a:rPr lang="id-ID" sz="1100" dirty="0" smtClean="0">
                          <a:solidFill>
                            <a:srgbClr val="FF0000"/>
                          </a:solidFill>
                          <a:latin typeface="Candara" pitchFamily="34" charset="0"/>
                        </a:rPr>
                        <a:t>Belum</a:t>
                      </a:r>
                      <a:r>
                        <a:rPr lang="id-ID" sz="1100" baseline="0" dirty="0" smtClean="0">
                          <a:solidFill>
                            <a:srgbClr val="FF0000"/>
                          </a:solidFill>
                          <a:latin typeface="Candara" pitchFamily="34" charset="0"/>
                        </a:rPr>
                        <a:t> s</a:t>
                      </a:r>
                      <a:r>
                        <a:rPr lang="id-ID" sz="1100" dirty="0" smtClean="0">
                          <a:solidFill>
                            <a:srgbClr val="FF0000"/>
                          </a:solidFill>
                          <a:latin typeface="Candara" pitchFamily="34" charset="0"/>
                        </a:rPr>
                        <a:t>eluruh</a:t>
                      </a:r>
                      <a:r>
                        <a:rPr lang="id-ID" sz="1100" dirty="0" smtClean="0">
                          <a:latin typeface="Candara" pitchFamily="34" charset="0"/>
                        </a:rPr>
                        <a:t> pelayanan telah menerapkan teknologi informasi dalam memberikan pelayanan</a:t>
                      </a:r>
                      <a:endParaRPr lang="id-ID" sz="1100" dirty="0">
                        <a:latin typeface="Candara" pitchFamily="34" charset="0"/>
                      </a:endParaRPr>
                    </a:p>
                  </a:txBody>
                  <a:tcPr marT="45727" marB="45727" anchor="ctr"/>
                </a:tc>
                <a:tc>
                  <a:txBody>
                    <a:bodyPr/>
                    <a:lstStyle/>
                    <a:p>
                      <a:pPr marL="228600" lvl="0" indent="-228600">
                        <a:buFont typeface="+mj-lt"/>
                        <a:buAutoNum type="arabicPeriod"/>
                      </a:pPr>
                      <a:r>
                        <a:rPr lang="id-ID" sz="1200" kern="1200" dirty="0" smtClean="0">
                          <a:solidFill>
                            <a:schemeClr val="dk1"/>
                          </a:solidFill>
                          <a:effectLst/>
                          <a:latin typeface="+mn-lt"/>
                          <a:ea typeface="+mn-ea"/>
                          <a:cs typeface="+mn-cs"/>
                        </a:rPr>
                        <a:t>Website PPID </a:t>
                      </a:r>
                      <a:endParaRPr lang="en-US" sz="1200" kern="1200" dirty="0" smtClean="0">
                        <a:solidFill>
                          <a:schemeClr val="dk1"/>
                        </a:solidFill>
                        <a:effectLst/>
                        <a:latin typeface="+mn-lt"/>
                        <a:ea typeface="+mn-ea"/>
                        <a:cs typeface="+mn-cs"/>
                      </a:endParaRPr>
                    </a:p>
                    <a:p>
                      <a:pPr marL="228600" lvl="0" indent="-228600">
                        <a:buFont typeface="+mj-lt"/>
                        <a:buAutoNum type="arabicPeriod"/>
                      </a:pPr>
                      <a:r>
                        <a:rPr lang="id-ID" sz="1200" kern="1200" dirty="0" smtClean="0">
                          <a:solidFill>
                            <a:schemeClr val="dk1"/>
                          </a:solidFill>
                          <a:effectLst/>
                          <a:latin typeface="+mn-lt"/>
                          <a:ea typeface="+mn-ea"/>
                          <a:cs typeface="+mn-cs"/>
                        </a:rPr>
                        <a:t>Dalam Laporan PPID 2015</a:t>
                      </a:r>
                      <a:endParaRPr lang="en-US" sz="1200" kern="1200" dirty="0" smtClean="0">
                        <a:solidFill>
                          <a:schemeClr val="dk1"/>
                        </a:solidFill>
                        <a:effectLst/>
                        <a:latin typeface="+mn-lt"/>
                        <a:ea typeface="+mn-ea"/>
                        <a:cs typeface="+mn-cs"/>
                      </a:endParaRPr>
                    </a:p>
                    <a:p>
                      <a:pPr marL="228600" lvl="0" indent="-228600">
                        <a:buFont typeface="+mj-lt"/>
                        <a:buAutoNum type="arabicPeriod"/>
                      </a:pPr>
                      <a:r>
                        <a:rPr lang="id-ID" sz="1200" kern="1200" dirty="0" smtClean="0">
                          <a:solidFill>
                            <a:schemeClr val="dk1"/>
                          </a:solidFill>
                          <a:effectLst/>
                          <a:latin typeface="+mn-lt"/>
                          <a:ea typeface="+mn-ea"/>
                          <a:cs typeface="+mn-cs"/>
                        </a:rPr>
                        <a:t>E-Monev</a:t>
                      </a:r>
                      <a:endParaRPr lang="en-US" sz="1200" kern="1200" dirty="0" smtClean="0">
                        <a:solidFill>
                          <a:schemeClr val="dk1"/>
                        </a:solidFill>
                        <a:effectLst/>
                        <a:latin typeface="+mn-lt"/>
                        <a:ea typeface="+mn-ea"/>
                        <a:cs typeface="+mn-cs"/>
                      </a:endParaRPr>
                    </a:p>
                    <a:p>
                      <a:pPr marL="228600" lvl="0" indent="-228600">
                        <a:buFont typeface="+mj-lt"/>
                        <a:buAutoNum type="arabicPeriod"/>
                      </a:pPr>
                      <a:r>
                        <a:rPr lang="id-ID" sz="1200" kern="1200" dirty="0" smtClean="0">
                          <a:solidFill>
                            <a:schemeClr val="dk1"/>
                          </a:solidFill>
                          <a:effectLst/>
                          <a:latin typeface="+mn-lt"/>
                          <a:ea typeface="+mn-ea"/>
                          <a:cs typeface="+mn-cs"/>
                        </a:rPr>
                        <a:t>SIM Diklat</a:t>
                      </a:r>
                      <a:endParaRPr lang="en-US" sz="1200" kern="1200" dirty="0" smtClean="0">
                        <a:solidFill>
                          <a:schemeClr val="dk1"/>
                        </a:solidFill>
                        <a:effectLst/>
                        <a:latin typeface="+mn-lt"/>
                        <a:ea typeface="+mn-ea"/>
                        <a:cs typeface="+mn-cs"/>
                      </a:endParaRPr>
                    </a:p>
                    <a:p>
                      <a:pPr marL="228600" lvl="0" indent="-228600">
                        <a:buFont typeface="+mj-lt"/>
                        <a:buAutoNum type="arabicPeriod"/>
                      </a:pPr>
                      <a:r>
                        <a:rPr lang="id-ID" sz="1200" kern="1200" dirty="0" smtClean="0">
                          <a:solidFill>
                            <a:schemeClr val="dk1"/>
                          </a:solidFill>
                          <a:effectLst/>
                          <a:latin typeface="+mn-lt"/>
                          <a:ea typeface="+mn-ea"/>
                          <a:cs typeface="+mn-cs"/>
                        </a:rPr>
                        <a:t>SIM JFP</a:t>
                      </a:r>
                      <a:endParaRPr lang="en-US" sz="1200" kern="1200" dirty="0" smtClean="0">
                        <a:solidFill>
                          <a:schemeClr val="dk1"/>
                        </a:solidFill>
                        <a:effectLst/>
                        <a:latin typeface="+mn-lt"/>
                        <a:ea typeface="+mn-ea"/>
                        <a:cs typeface="+mn-cs"/>
                      </a:endParaRPr>
                    </a:p>
                    <a:p>
                      <a:pPr marL="228600" lvl="0" indent="-228600">
                        <a:buFont typeface="+mj-lt"/>
                        <a:buAutoNum type="arabicPeriod"/>
                      </a:pPr>
                      <a:r>
                        <a:rPr lang="id-ID" sz="1200" kern="1200" dirty="0" smtClean="0">
                          <a:solidFill>
                            <a:schemeClr val="dk1"/>
                          </a:solidFill>
                          <a:effectLst/>
                          <a:latin typeface="+mn-lt"/>
                          <a:ea typeface="+mn-ea"/>
                          <a:cs typeface="+mn-cs"/>
                        </a:rPr>
                        <a:t>Website Pusbin</a:t>
                      </a:r>
                      <a:endParaRPr lang="en-US" sz="1200" kern="1200" dirty="0" smtClean="0">
                        <a:solidFill>
                          <a:schemeClr val="dk1"/>
                        </a:solidFill>
                        <a:effectLst/>
                        <a:latin typeface="+mn-lt"/>
                        <a:ea typeface="+mn-ea"/>
                        <a:cs typeface="+mn-cs"/>
                      </a:endParaRPr>
                    </a:p>
                    <a:p>
                      <a:pPr marL="228600" lvl="0" indent="-228600">
                        <a:buFont typeface="+mj-lt"/>
                        <a:buAutoNum type="arabicPeriod"/>
                      </a:pPr>
                      <a:r>
                        <a:rPr lang="id-ID" sz="1200" kern="1200" dirty="0" smtClean="0">
                          <a:solidFill>
                            <a:schemeClr val="dk1"/>
                          </a:solidFill>
                          <a:effectLst/>
                          <a:latin typeface="+mn-lt"/>
                          <a:ea typeface="+mn-ea"/>
                          <a:cs typeface="+mn-cs"/>
                        </a:rPr>
                        <a:t>Website beasiswa spirit</a:t>
                      </a:r>
                      <a:endParaRPr lang="en-US" sz="1200" kern="1200" dirty="0" smtClean="0">
                        <a:solidFill>
                          <a:schemeClr val="dk1"/>
                        </a:solidFill>
                        <a:effectLst/>
                        <a:latin typeface="+mn-lt"/>
                        <a:ea typeface="+mn-ea"/>
                        <a:cs typeface="+mn-cs"/>
                      </a:endParaRPr>
                    </a:p>
                    <a:p>
                      <a:pPr marL="228600" lvl="0" indent="-228600">
                        <a:buFont typeface="+mj-lt"/>
                        <a:buAutoNum type="arabicPeriod"/>
                      </a:pPr>
                      <a:r>
                        <a:rPr lang="id-ID" sz="1200" kern="1200" dirty="0" smtClean="0">
                          <a:solidFill>
                            <a:schemeClr val="dk1"/>
                          </a:solidFill>
                          <a:effectLst/>
                          <a:latin typeface="+mn-lt"/>
                          <a:ea typeface="+mn-ea"/>
                          <a:cs typeface="+mn-cs"/>
                        </a:rPr>
                        <a:t>Panduan Penggunaan </a:t>
                      </a:r>
                      <a:r>
                        <a:rPr lang="id-ID" sz="1200" i="1" kern="1200" dirty="0" smtClean="0">
                          <a:solidFill>
                            <a:schemeClr val="dk1"/>
                          </a:solidFill>
                          <a:effectLst/>
                          <a:latin typeface="+mn-lt"/>
                          <a:ea typeface="+mn-ea"/>
                          <a:cs typeface="+mn-cs"/>
                        </a:rPr>
                        <a:t>Website</a:t>
                      </a:r>
                      <a:r>
                        <a:rPr lang="id-ID" sz="1200" kern="1200" dirty="0" smtClean="0">
                          <a:solidFill>
                            <a:schemeClr val="dk1"/>
                          </a:solidFill>
                          <a:effectLst/>
                          <a:latin typeface="+mn-lt"/>
                          <a:ea typeface="+mn-ea"/>
                          <a:cs typeface="+mn-cs"/>
                        </a:rPr>
                        <a:t> dan Aplikasi Pembelajaran SIPENA</a:t>
                      </a:r>
                      <a:endParaRPr lang="en-US" sz="1200" kern="1200" dirty="0" smtClean="0">
                        <a:solidFill>
                          <a:schemeClr val="dk1"/>
                        </a:solidFill>
                        <a:effectLst/>
                        <a:latin typeface="+mn-lt"/>
                        <a:ea typeface="+mn-ea"/>
                        <a:cs typeface="+mn-cs"/>
                      </a:endParaRPr>
                    </a:p>
                    <a:p>
                      <a:pPr marL="228600" lvl="0" indent="-228600">
                        <a:buFont typeface="+mj-lt"/>
                        <a:buAutoNum type="arabicPeriod"/>
                      </a:pPr>
                      <a:r>
                        <a:rPr lang="id-ID" sz="1200" kern="1200" dirty="0" smtClean="0">
                          <a:solidFill>
                            <a:schemeClr val="dk1"/>
                          </a:solidFill>
                          <a:effectLst/>
                          <a:latin typeface="+mn-lt"/>
                          <a:ea typeface="+mn-ea"/>
                          <a:cs typeface="+mn-cs"/>
                        </a:rPr>
                        <a:t>Penilaian Kepuasan Masyarakat Terhadap Pelayanan Pusbindiklatren Bappenas</a:t>
                      </a:r>
                      <a:endParaRPr lang="en-US" sz="1200" kern="1200" dirty="0" smtClean="0">
                        <a:solidFill>
                          <a:schemeClr val="dk1"/>
                        </a:solidFill>
                        <a:effectLst/>
                        <a:latin typeface="+mn-lt"/>
                        <a:ea typeface="+mn-ea"/>
                        <a:cs typeface="+mn-cs"/>
                      </a:endParaRPr>
                    </a:p>
                    <a:p>
                      <a:pPr marL="228600" indent="-228600">
                        <a:buFont typeface="+mj-lt"/>
                        <a:buAutoNum type="arabicPeriod"/>
                      </a:pPr>
                      <a:r>
                        <a:rPr lang="id-ID" sz="1200" kern="1200" dirty="0" smtClean="0">
                          <a:solidFill>
                            <a:schemeClr val="dk1"/>
                          </a:solidFill>
                          <a:effectLst/>
                          <a:latin typeface="+mn-lt"/>
                          <a:ea typeface="+mn-ea"/>
                          <a:cs typeface="+mn-cs"/>
                        </a:rPr>
                        <a:t>Laporan Pendidikan dan Pelatihan e-filling</a:t>
                      </a:r>
                      <a:endParaRPr lang="en-US" sz="700" kern="1200" dirty="0" smtClean="0">
                        <a:solidFill>
                          <a:schemeClr val="dk1"/>
                        </a:solidFill>
                        <a:effectLst/>
                        <a:latin typeface="+mn-lt"/>
                        <a:ea typeface="+mn-ea"/>
                        <a:cs typeface="+mn-cs"/>
                      </a:endParaRPr>
                    </a:p>
                  </a:txBody>
                  <a:tcPr marT="45721" marB="45721" anchor="ctr"/>
                </a:tc>
              </a:tr>
              <a:tr h="2003903">
                <a:tc>
                  <a:txBody>
                    <a:bodyPr/>
                    <a:lstStyle/>
                    <a:p>
                      <a:pPr marL="0" algn="l" defTabSz="914400" rtl="0" eaLnBrk="1" latinLnBrk="0" hangingPunct="1">
                        <a:lnSpc>
                          <a:spcPct val="80000"/>
                        </a:lnSpc>
                      </a:pPr>
                      <a:r>
                        <a:rPr lang="fi-FI" sz="1100" kern="1200" dirty="0" smtClean="0">
                          <a:solidFill>
                            <a:schemeClr val="dk1"/>
                          </a:solidFill>
                          <a:effectLst/>
                          <a:latin typeface="Candara" pitchFamily="34" charset="0"/>
                          <a:ea typeface="+mn-ea"/>
                          <a:cs typeface="+mn-cs"/>
                        </a:rPr>
                        <a:t>Telah dilakukan perbaikan secara terus menerus</a:t>
                      </a:r>
                      <a:endParaRPr lang="id-ID" sz="1100" kern="1200" dirty="0">
                        <a:solidFill>
                          <a:schemeClr val="dk1"/>
                        </a:solidFill>
                        <a:effectLst/>
                        <a:latin typeface="Candara" pitchFamily="34" charset="0"/>
                        <a:ea typeface="+mn-ea"/>
                        <a:cs typeface="+mn-cs"/>
                      </a:endParaRPr>
                    </a:p>
                  </a:txBody>
                  <a:tcPr marT="45727" marB="45727" anchor="ctr"/>
                </a:tc>
                <a:tc>
                  <a:txBody>
                    <a:bodyPr/>
                    <a:lstStyle/>
                    <a:p>
                      <a:r>
                        <a:rPr lang="id-ID" sz="1100" dirty="0" smtClean="0">
                          <a:latin typeface="Candara" pitchFamily="34" charset="0"/>
                        </a:rPr>
                        <a:t>Perbaikan dilakukan </a:t>
                      </a:r>
                      <a:r>
                        <a:rPr lang="id-ID" sz="1100" dirty="0" smtClean="0">
                          <a:solidFill>
                            <a:srgbClr val="FF0000"/>
                          </a:solidFill>
                          <a:latin typeface="Candara" pitchFamily="34" charset="0"/>
                        </a:rPr>
                        <a:t>secara terus-menerus </a:t>
                      </a:r>
                      <a:r>
                        <a:rPr lang="id-ID" sz="1100" dirty="0" smtClean="0">
                          <a:solidFill>
                            <a:schemeClr val="tx1"/>
                          </a:solidFill>
                          <a:latin typeface="Candara" pitchFamily="34" charset="0"/>
                        </a:rPr>
                        <a:t>(A)</a:t>
                      </a:r>
                      <a:endParaRPr lang="id-ID" sz="1100" dirty="0">
                        <a:solidFill>
                          <a:schemeClr val="tx1"/>
                        </a:solidFill>
                        <a:latin typeface="Candara" pitchFamily="34" charset="0"/>
                      </a:endParaRPr>
                    </a:p>
                  </a:txBody>
                  <a:tcPr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latin typeface="Calibri" panose="020F0502020204030204" pitchFamily="34" charset="0"/>
                        </a:rPr>
                        <a:t>Perbaikan dilakukan </a:t>
                      </a:r>
                      <a:r>
                        <a:rPr lang="id-ID" sz="1100" dirty="0" smtClean="0">
                          <a:solidFill>
                            <a:srgbClr val="FF0000"/>
                          </a:solidFill>
                          <a:latin typeface="Calibri" panose="020F0502020204030204" pitchFamily="34" charset="0"/>
                        </a:rPr>
                        <a:t>tidak secara terus menerus </a:t>
                      </a:r>
                      <a:r>
                        <a:rPr lang="id-ID" sz="1100" dirty="0" smtClean="0">
                          <a:solidFill>
                            <a:schemeClr val="tx1"/>
                          </a:solidFill>
                          <a:latin typeface="Calibri" panose="020F0502020204030204" pitchFamily="34" charset="0"/>
                        </a:rPr>
                        <a:t>(B)</a:t>
                      </a:r>
                    </a:p>
                  </a:txBody>
                  <a:tcPr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100" dirty="0" smtClean="0">
                          <a:latin typeface="Candara" pitchFamily="34" charset="0"/>
                        </a:rPr>
                        <a:t>Perbaikan dilakukan </a:t>
                      </a:r>
                      <a:r>
                        <a:rPr lang="id-ID" sz="1100" dirty="0" smtClean="0">
                          <a:solidFill>
                            <a:srgbClr val="FF0000"/>
                          </a:solidFill>
                          <a:latin typeface="Candara" pitchFamily="34" charset="0"/>
                        </a:rPr>
                        <a:t>belum</a:t>
                      </a:r>
                      <a:r>
                        <a:rPr lang="id-ID" sz="1100" dirty="0" smtClean="0">
                          <a:latin typeface="Candara" pitchFamily="34" charset="0"/>
                        </a:rPr>
                        <a:t> </a:t>
                      </a:r>
                      <a:r>
                        <a:rPr lang="id-ID" sz="1100" dirty="0" smtClean="0">
                          <a:solidFill>
                            <a:srgbClr val="FF0000"/>
                          </a:solidFill>
                          <a:latin typeface="Candara" pitchFamily="34" charset="0"/>
                        </a:rPr>
                        <a:t>secara terus-menerus</a:t>
                      </a:r>
                    </a:p>
                  </a:txBody>
                  <a:tcPr marT="45727" marB="45727" anchor="ctr"/>
                </a:tc>
                <a:tc>
                  <a:txBody>
                    <a:bodyPr/>
                    <a:lstStyle/>
                    <a:p>
                      <a:pPr marL="228600" lvl="0" indent="-228600">
                        <a:buFont typeface="+mj-lt"/>
                        <a:buAutoNum type="arabicPeriod"/>
                      </a:pPr>
                      <a:r>
                        <a:rPr lang="id-ID" sz="1200" kern="1200" dirty="0" smtClean="0">
                          <a:solidFill>
                            <a:schemeClr val="dk1"/>
                          </a:solidFill>
                          <a:effectLst/>
                          <a:latin typeface="+mn-lt"/>
                          <a:ea typeface="+mn-ea"/>
                          <a:cs typeface="+mn-cs"/>
                        </a:rPr>
                        <a:t>Dalam Laporan PPID 2015</a:t>
                      </a:r>
                      <a:endParaRPr lang="en-US" sz="1200" kern="1200" dirty="0" smtClean="0">
                        <a:solidFill>
                          <a:schemeClr val="dk1"/>
                        </a:solidFill>
                        <a:effectLst/>
                        <a:latin typeface="+mn-lt"/>
                        <a:ea typeface="+mn-ea"/>
                        <a:cs typeface="+mn-cs"/>
                      </a:endParaRPr>
                    </a:p>
                    <a:p>
                      <a:pPr marL="228600" lvl="0" indent="-228600">
                        <a:buFont typeface="+mj-lt"/>
                        <a:buAutoNum type="arabicPeriod"/>
                      </a:pPr>
                      <a:r>
                        <a:rPr lang="id-ID" sz="1200" kern="1200" dirty="0" smtClean="0">
                          <a:solidFill>
                            <a:schemeClr val="dk1"/>
                          </a:solidFill>
                          <a:effectLst/>
                          <a:latin typeface="+mn-lt"/>
                          <a:ea typeface="+mn-ea"/>
                          <a:cs typeface="+mn-cs"/>
                        </a:rPr>
                        <a:t>Data Peningkatan Pelayanan &amp; Capaian Indikator</a:t>
                      </a:r>
                      <a:endParaRPr lang="en-US" sz="1200" kern="1200" dirty="0" smtClean="0">
                        <a:solidFill>
                          <a:schemeClr val="dk1"/>
                        </a:solidFill>
                        <a:effectLst/>
                        <a:latin typeface="+mn-lt"/>
                        <a:ea typeface="+mn-ea"/>
                        <a:cs typeface="+mn-cs"/>
                      </a:endParaRPr>
                    </a:p>
                    <a:p>
                      <a:pPr marL="228600" lvl="0" indent="-228600">
                        <a:buFont typeface="+mj-lt"/>
                        <a:buAutoNum type="arabicPeriod"/>
                      </a:pPr>
                      <a:r>
                        <a:rPr lang="id-ID" sz="1200" kern="1200" dirty="0" smtClean="0">
                          <a:solidFill>
                            <a:schemeClr val="dk1"/>
                          </a:solidFill>
                          <a:effectLst/>
                          <a:latin typeface="+mn-lt"/>
                          <a:ea typeface="+mn-ea"/>
                          <a:cs typeface="+mn-cs"/>
                        </a:rPr>
                        <a:t>Panduan Penggunaan </a:t>
                      </a:r>
                      <a:r>
                        <a:rPr lang="id-ID" sz="1200" i="1" kern="1200" dirty="0" smtClean="0">
                          <a:solidFill>
                            <a:schemeClr val="dk1"/>
                          </a:solidFill>
                          <a:effectLst/>
                          <a:latin typeface="+mn-lt"/>
                          <a:ea typeface="+mn-ea"/>
                          <a:cs typeface="+mn-cs"/>
                        </a:rPr>
                        <a:t>Website</a:t>
                      </a:r>
                      <a:r>
                        <a:rPr lang="id-ID" sz="1200" kern="1200" dirty="0" smtClean="0">
                          <a:solidFill>
                            <a:schemeClr val="dk1"/>
                          </a:solidFill>
                          <a:effectLst/>
                          <a:latin typeface="+mn-lt"/>
                          <a:ea typeface="+mn-ea"/>
                          <a:cs typeface="+mn-cs"/>
                        </a:rPr>
                        <a:t> dan Aplikasi Pembelajaran SIPENA</a:t>
                      </a:r>
                      <a:endParaRPr lang="en-US" sz="1200" kern="1200" dirty="0" smtClean="0">
                        <a:solidFill>
                          <a:schemeClr val="dk1"/>
                        </a:solidFill>
                        <a:effectLst/>
                        <a:latin typeface="+mn-lt"/>
                        <a:ea typeface="+mn-ea"/>
                        <a:cs typeface="+mn-cs"/>
                      </a:endParaRPr>
                    </a:p>
                    <a:p>
                      <a:pPr marL="228600" lvl="0" indent="-228600">
                        <a:buFont typeface="+mj-lt"/>
                        <a:buAutoNum type="arabicPeriod"/>
                      </a:pPr>
                      <a:r>
                        <a:rPr lang="id-ID" sz="1200" kern="1200" dirty="0" smtClean="0">
                          <a:solidFill>
                            <a:schemeClr val="dk1"/>
                          </a:solidFill>
                          <a:effectLst/>
                          <a:latin typeface="+mn-lt"/>
                          <a:ea typeface="+mn-ea"/>
                          <a:cs typeface="+mn-cs"/>
                        </a:rPr>
                        <a:t>Penilaian Kepuasan Masyarakat Terhadap Pelayanan Pusbindiklatren Bappenas</a:t>
                      </a:r>
                      <a:endParaRPr lang="en-US" sz="1200" kern="1200" dirty="0" smtClean="0">
                        <a:solidFill>
                          <a:schemeClr val="dk1"/>
                        </a:solidFill>
                        <a:effectLst/>
                        <a:latin typeface="+mn-lt"/>
                        <a:ea typeface="+mn-ea"/>
                        <a:cs typeface="+mn-cs"/>
                      </a:endParaRPr>
                    </a:p>
                    <a:p>
                      <a:pPr marL="228600" indent="-228600">
                        <a:buFont typeface="+mj-lt"/>
                        <a:buAutoNum type="arabicPeriod"/>
                      </a:pPr>
                      <a:r>
                        <a:rPr lang="id-ID" sz="1200" kern="1200" dirty="0" smtClean="0">
                          <a:solidFill>
                            <a:schemeClr val="dk1"/>
                          </a:solidFill>
                          <a:effectLst/>
                          <a:latin typeface="+mn-lt"/>
                          <a:ea typeface="+mn-ea"/>
                          <a:cs typeface="+mn-cs"/>
                        </a:rPr>
                        <a:t>Laporan Pendidikan dan Pelatihan e-filling</a:t>
                      </a:r>
                      <a:endParaRPr lang="en-US" sz="400" kern="1200" dirty="0" smtClean="0">
                        <a:solidFill>
                          <a:schemeClr val="dk1"/>
                        </a:solidFill>
                        <a:effectLst/>
                        <a:latin typeface="+mn-lt"/>
                        <a:ea typeface="+mn-ea"/>
                        <a:cs typeface="+mn-cs"/>
                      </a:endParaRPr>
                    </a:p>
                  </a:txBody>
                  <a:tcPr marT="45721" marB="45721" anchor="ctr"/>
                </a:tc>
              </a:tr>
            </a:tbl>
          </a:graphicData>
        </a:graphic>
      </p:graphicFrame>
      <p:sp>
        <p:nvSpPr>
          <p:cNvPr id="6" name="Title 1"/>
          <p:cNvSpPr>
            <a:spLocks noGrp="1"/>
          </p:cNvSpPr>
          <p:nvPr>
            <p:ph type="title"/>
          </p:nvPr>
        </p:nvSpPr>
        <p:spPr>
          <a:xfrm>
            <a:off x="914400" y="381000"/>
            <a:ext cx="7740352" cy="428604"/>
          </a:xfrm>
        </p:spPr>
        <p:txBody>
          <a:bodyPr/>
          <a:lstStyle/>
          <a:p>
            <a:pPr marL="320040" indent="-320040" algn="l" eaLnBrk="1" fontAlgn="auto" hangingPunct="1">
              <a:spcAft>
                <a:spcPts val="0"/>
              </a:spcAft>
              <a:buClr>
                <a:schemeClr val="accent6">
                  <a:lumMod val="75000"/>
                </a:schemeClr>
              </a:buClr>
              <a:defRPr/>
            </a:pPr>
            <a:r>
              <a:rPr lang="id-ID" sz="2800" dirty="0" smtClean="0">
                <a:solidFill>
                  <a:schemeClr val="accent3">
                    <a:lumMod val="50000"/>
                  </a:schemeClr>
                </a:solidFill>
              </a:rPr>
              <a:t>PENINGKATAN KUALITAS PELAYANAN PUBLIK </a:t>
            </a:r>
            <a:endParaRPr lang="id-ID" sz="2800" dirty="0">
              <a:solidFill>
                <a:schemeClr val="accent3">
                  <a:lumMod val="50000"/>
                </a:schemeClr>
              </a:solidFill>
            </a:endParaRPr>
          </a:p>
        </p:txBody>
      </p:sp>
      <p:sp>
        <p:nvSpPr>
          <p:cNvPr id="7" name="Rounded Rectangle 6"/>
          <p:cNvSpPr/>
          <p:nvPr/>
        </p:nvSpPr>
        <p:spPr>
          <a:xfrm>
            <a:off x="8382000" y="631208"/>
            <a:ext cx="6858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a:solidFill>
                  <a:schemeClr val="tx1"/>
                </a:solidFill>
              </a:rPr>
              <a:t>4</a:t>
            </a:r>
            <a:r>
              <a:rPr lang="id-ID" sz="1600" dirty="0" smtClean="0">
                <a:solidFill>
                  <a:schemeClr val="tx1"/>
                </a:solidFill>
              </a:rPr>
              <a:t>/4</a:t>
            </a:r>
            <a:endParaRPr lang="id-ID" sz="1600" dirty="0">
              <a:solidFill>
                <a:schemeClr val="tx1"/>
              </a:solidFill>
            </a:endParaRPr>
          </a:p>
        </p:txBody>
      </p:sp>
    </p:spTree>
    <p:extLst>
      <p:ext uri="{BB962C8B-B14F-4D97-AF65-F5344CB8AC3E}">
        <p14:creationId xmlns:p14="http://schemas.microsoft.com/office/powerpoint/2010/main" val="2792377335"/>
      </p:ext>
    </p:extLst>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6978650" y="6569075"/>
            <a:ext cx="2133600" cy="365125"/>
          </a:xfrm>
        </p:spPr>
        <p:txBody>
          <a:bodyPr/>
          <a:lstStyle/>
          <a:p>
            <a:fld id="{192C646E-8A71-4229-9321-274B093DFD02}" type="slidenum">
              <a:rPr lang="en-US" smtClean="0">
                <a:latin typeface="Calibri Light" pitchFamily="34" charset="0"/>
              </a:rPr>
              <a:pPr/>
              <a:t>5</a:t>
            </a:fld>
            <a:endParaRPr lang="en-US" dirty="0">
              <a:latin typeface="Calibri Light" pitchFamily="34" charset="0"/>
            </a:endParaRPr>
          </a:p>
        </p:txBody>
      </p:sp>
      <p:sp>
        <p:nvSpPr>
          <p:cNvPr id="4" name="Title 3"/>
          <p:cNvSpPr>
            <a:spLocks noGrp="1"/>
          </p:cNvSpPr>
          <p:nvPr>
            <p:ph type="title"/>
          </p:nvPr>
        </p:nvSpPr>
        <p:spPr/>
        <p:txBody>
          <a:bodyPr>
            <a:normAutofit fontScale="90000"/>
          </a:bodyPr>
          <a:lstStyle/>
          <a:p>
            <a:pPr algn="ctr"/>
            <a:r>
              <a:rPr lang="id-ID" sz="2800" dirty="0" smtClean="0">
                <a:latin typeface="Candara" pitchFamily="34" charset="0"/>
              </a:rPr>
              <a:t>MEKANISME PENGUSULAN </a:t>
            </a:r>
            <a:r>
              <a:rPr lang="en-US" sz="2800" dirty="0" smtClean="0">
                <a:latin typeface="Candara" pitchFamily="34" charset="0"/>
              </a:rPr>
              <a:t>KENAIKAN </a:t>
            </a:r>
            <a:r>
              <a:rPr lang="id-ID" sz="2800" dirty="0" smtClean="0">
                <a:latin typeface="Candara" pitchFamily="34" charset="0"/>
              </a:rPr>
              <a:t>TUNJANGAN KINERJA (TK)</a:t>
            </a:r>
            <a:endParaRPr lang="id-ID" sz="2800" dirty="0">
              <a:latin typeface="Candara" pitchFamily="34" charset="0"/>
            </a:endParaRPr>
          </a:p>
        </p:txBody>
      </p:sp>
      <p:grpSp>
        <p:nvGrpSpPr>
          <p:cNvPr id="2" name="Group 1"/>
          <p:cNvGrpSpPr/>
          <p:nvPr/>
        </p:nvGrpSpPr>
        <p:grpSpPr>
          <a:xfrm>
            <a:off x="33254" y="1427545"/>
            <a:ext cx="8901482" cy="5430454"/>
            <a:chOff x="559201" y="1206170"/>
            <a:chExt cx="10794144" cy="4967478"/>
          </a:xfrm>
        </p:grpSpPr>
        <p:sp>
          <p:nvSpPr>
            <p:cNvPr id="5" name="Chord 4"/>
            <p:cNvSpPr/>
            <p:nvPr/>
          </p:nvSpPr>
          <p:spPr>
            <a:xfrm>
              <a:off x="559201" y="1249667"/>
              <a:ext cx="1111250" cy="1111250"/>
            </a:xfrm>
            <a:prstGeom prst="chord">
              <a:avLst>
                <a:gd name="adj1" fmla="val 4800000"/>
                <a:gd name="adj2" fmla="val 1680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Pie 5"/>
            <p:cNvSpPr/>
            <p:nvPr/>
          </p:nvSpPr>
          <p:spPr>
            <a:xfrm>
              <a:off x="662847" y="1358902"/>
              <a:ext cx="889001" cy="889000"/>
            </a:xfrm>
            <a:prstGeom prst="pie">
              <a:avLst>
                <a:gd name="adj1" fmla="val 12600000"/>
                <a:gd name="adj2" fmla="val 162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 Single Corner Rectangle 6"/>
            <p:cNvSpPr/>
            <p:nvPr/>
          </p:nvSpPr>
          <p:spPr>
            <a:xfrm>
              <a:off x="1165690" y="1211182"/>
              <a:ext cx="2954442" cy="4754266"/>
            </a:xfrm>
            <a:prstGeom prst="round1Rect">
              <a:avLst/>
            </a:prstGeom>
          </p:spPr>
          <p:style>
            <a:lnRef idx="2">
              <a:schemeClr val="accent1"/>
            </a:lnRef>
            <a:fillRef idx="1">
              <a:schemeClr val="lt1"/>
            </a:fillRef>
            <a:effectRef idx="0">
              <a:schemeClr val="accent1"/>
            </a:effectRef>
            <a:fontRef idx="minor">
              <a:schemeClr val="dk1"/>
            </a:fontRef>
          </p:style>
          <p:txBody>
            <a:bodyPr rtlCol="0" anchor="t"/>
            <a:lstStyle/>
            <a:p>
              <a:pPr lvl="0" algn="ctr"/>
              <a:r>
                <a:rPr lang="id-ID" sz="2400" dirty="0"/>
                <a:t>Izin Prinsip </a:t>
              </a:r>
              <a:endParaRPr lang="id-ID" sz="2400" dirty="0" smtClean="0"/>
            </a:p>
            <a:p>
              <a:pPr lvl="0" algn="ctr"/>
              <a:r>
                <a:rPr lang="id-ID" sz="2400" dirty="0" smtClean="0"/>
                <a:t>KPRBN</a:t>
              </a:r>
              <a:endParaRPr lang="id-ID" sz="2400" dirty="0"/>
            </a:p>
            <a:p>
              <a:pPr marL="719138" indent="-719138">
                <a:tabLst>
                  <a:tab pos="630238" algn="l"/>
                  <a:tab pos="719138" algn="l"/>
                </a:tabLst>
              </a:pPr>
              <a:endParaRPr lang="id-ID" sz="1100" dirty="0" smtClean="0"/>
            </a:p>
            <a:p>
              <a:pPr marL="630238" indent="-517525">
                <a:tabLst>
                  <a:tab pos="630238" algn="l"/>
                  <a:tab pos="719138" algn="l"/>
                </a:tabLst>
              </a:pPr>
              <a:r>
                <a:rPr lang="id-ID" sz="1300" dirty="0" smtClean="0"/>
                <a:t>Ketua   </a:t>
              </a:r>
              <a:r>
                <a:rPr lang="id-ID" sz="1300" dirty="0"/>
                <a:t>	:  Wakil Presiden RI</a:t>
              </a:r>
            </a:p>
            <a:p>
              <a:pPr marL="973138" indent="-860425">
                <a:tabLst>
                  <a:tab pos="630238" algn="l"/>
                  <a:tab pos="719138" algn="l"/>
                </a:tabLst>
              </a:pPr>
              <a:r>
                <a:rPr lang="id-ID" sz="1300" dirty="0"/>
                <a:t>Sekretaris 	: Menteri </a:t>
              </a:r>
              <a:r>
                <a:rPr lang="en-US" sz="1300" dirty="0" smtClean="0"/>
                <a:t>PAN &amp; RB</a:t>
              </a:r>
              <a:endParaRPr lang="id-ID" sz="1300" dirty="0"/>
            </a:p>
            <a:p>
              <a:pPr marL="630238" indent="-517525">
                <a:tabLst>
                  <a:tab pos="808038" algn="l"/>
                </a:tabLst>
              </a:pPr>
              <a:r>
                <a:rPr lang="nn-NO" sz="1300" dirty="0"/>
                <a:t>Anggota </a:t>
              </a:r>
              <a:r>
                <a:rPr lang="id-ID" sz="1300" dirty="0"/>
                <a:t>	</a:t>
              </a:r>
              <a:r>
                <a:rPr lang="en-US" sz="1300" dirty="0" smtClean="0"/>
                <a:t>	</a:t>
              </a:r>
              <a:r>
                <a:rPr lang="nn-NO" sz="1300" dirty="0" smtClean="0"/>
                <a:t>: </a:t>
              </a:r>
              <a:r>
                <a:rPr lang="id-ID" sz="1300" dirty="0"/>
                <a:t>	</a:t>
              </a:r>
              <a:endParaRPr lang="id-ID" sz="1300" dirty="0" smtClean="0"/>
            </a:p>
            <a:p>
              <a:pPr marL="404813" indent="-228600">
                <a:buAutoNum type="arabicPeriod"/>
                <a:tabLst>
                  <a:tab pos="360363" algn="l"/>
                </a:tabLst>
              </a:pPr>
              <a:r>
                <a:rPr lang="nn-NO" sz="1300" dirty="0" smtClean="0"/>
                <a:t>Menteri </a:t>
              </a:r>
              <a:r>
                <a:rPr lang="nn-NO" sz="1300" dirty="0"/>
                <a:t>Koordinator Bidang</a:t>
              </a:r>
              <a:r>
                <a:rPr lang="id-ID" sz="1300" dirty="0"/>
                <a:t> </a:t>
              </a:r>
              <a:r>
                <a:rPr lang="id-ID" sz="1300" dirty="0" smtClean="0"/>
                <a:t>P</a:t>
              </a:r>
              <a:r>
                <a:rPr lang="en-US" sz="1300" dirty="0" err="1" smtClean="0"/>
                <a:t>olhukkam</a:t>
              </a:r>
              <a:endParaRPr lang="id-ID" sz="1300" dirty="0" smtClean="0"/>
            </a:p>
            <a:p>
              <a:pPr marL="404813" indent="-228600">
                <a:buAutoNum type="arabicPeriod"/>
                <a:tabLst>
                  <a:tab pos="360363" algn="l"/>
                </a:tabLst>
              </a:pPr>
              <a:r>
                <a:rPr lang="id-ID" sz="1300" dirty="0" smtClean="0"/>
                <a:t>Menteri </a:t>
              </a:r>
              <a:r>
                <a:rPr lang="id-ID" sz="1300" dirty="0"/>
                <a:t>Koordinator Bidang </a:t>
              </a:r>
              <a:r>
                <a:rPr lang="id-ID" sz="1300" dirty="0" smtClean="0"/>
                <a:t>Perekonomian</a:t>
              </a:r>
            </a:p>
            <a:p>
              <a:pPr marL="404813" indent="-228600">
                <a:buAutoNum type="arabicPeriod"/>
                <a:tabLst>
                  <a:tab pos="360363" algn="l"/>
                </a:tabLst>
              </a:pPr>
              <a:r>
                <a:rPr lang="id-ID" sz="1300" dirty="0" smtClean="0"/>
                <a:t>Menteri </a:t>
              </a:r>
              <a:r>
                <a:rPr lang="id-ID" sz="1300" dirty="0"/>
                <a:t>Koordinator Bidang </a:t>
              </a:r>
              <a:r>
                <a:rPr lang="id-ID" sz="1300" dirty="0" smtClean="0"/>
                <a:t>Pembangunan Manusia &amp; Kebudayaan</a:t>
              </a:r>
            </a:p>
            <a:p>
              <a:pPr marL="404813" indent="-228600">
                <a:buAutoNum type="arabicPeriod"/>
                <a:tabLst>
                  <a:tab pos="360363" algn="l"/>
                </a:tabLst>
              </a:pPr>
              <a:r>
                <a:rPr lang="id-ID" sz="1300" dirty="0" smtClean="0"/>
                <a:t>Menteri </a:t>
              </a:r>
              <a:r>
                <a:rPr lang="id-ID" sz="1300" dirty="0"/>
                <a:t>Koordinator Bidang </a:t>
              </a:r>
              <a:r>
                <a:rPr lang="id-ID" sz="1300" dirty="0" smtClean="0"/>
                <a:t>Kemaritiman</a:t>
              </a:r>
            </a:p>
            <a:p>
              <a:pPr marL="404813" indent="-228600">
                <a:buAutoNum type="arabicPeriod"/>
                <a:tabLst>
                  <a:tab pos="360363" algn="l"/>
                </a:tabLst>
              </a:pPr>
              <a:r>
                <a:rPr lang="id-ID" sz="1300" dirty="0" smtClean="0"/>
                <a:t>Menteri </a:t>
              </a:r>
              <a:r>
                <a:rPr lang="id-ID" sz="1300" dirty="0"/>
                <a:t>Dalam </a:t>
              </a:r>
              <a:r>
                <a:rPr lang="id-ID" sz="1300" dirty="0" smtClean="0"/>
                <a:t>Negeri</a:t>
              </a:r>
            </a:p>
            <a:p>
              <a:pPr marL="404813" indent="-228600">
                <a:buAutoNum type="arabicPeriod"/>
                <a:tabLst>
                  <a:tab pos="360363" algn="l"/>
                </a:tabLst>
              </a:pPr>
              <a:r>
                <a:rPr lang="id-ID" sz="1300" dirty="0" smtClean="0"/>
                <a:t>Kepala </a:t>
              </a:r>
              <a:r>
                <a:rPr lang="id-ID" sz="1300" dirty="0"/>
                <a:t>Staf </a:t>
              </a:r>
              <a:r>
                <a:rPr lang="id-ID" sz="1300" dirty="0" smtClean="0"/>
                <a:t>Kepresidenan</a:t>
              </a:r>
              <a:endParaRPr lang="id-ID" sz="1300" dirty="0"/>
            </a:p>
          </p:txBody>
        </p:sp>
        <p:sp>
          <p:nvSpPr>
            <p:cNvPr id="8" name="Chord 7"/>
            <p:cNvSpPr/>
            <p:nvPr/>
          </p:nvSpPr>
          <p:spPr>
            <a:xfrm>
              <a:off x="4321179" y="1206170"/>
              <a:ext cx="1111250" cy="1111250"/>
            </a:xfrm>
            <a:prstGeom prst="chord">
              <a:avLst>
                <a:gd name="adj1" fmla="val 4800000"/>
                <a:gd name="adj2" fmla="val 1680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9" name="Pie 8"/>
            <p:cNvSpPr/>
            <p:nvPr/>
          </p:nvSpPr>
          <p:spPr>
            <a:xfrm>
              <a:off x="4432303" y="1317295"/>
              <a:ext cx="889001" cy="889000"/>
            </a:xfrm>
            <a:prstGeom prst="pie">
              <a:avLst>
                <a:gd name="adj1" fmla="val 8883808"/>
                <a:gd name="adj2" fmla="val 162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ound Single Corner Rectangle 9"/>
            <p:cNvSpPr/>
            <p:nvPr/>
          </p:nvSpPr>
          <p:spPr>
            <a:xfrm>
              <a:off x="4931428" y="1208676"/>
              <a:ext cx="3077908" cy="4756772"/>
            </a:xfrm>
            <a:prstGeom prst="round1Rect">
              <a:avLst/>
            </a:prstGeom>
          </p:spPr>
          <p:style>
            <a:lnRef idx="2">
              <a:schemeClr val="accent1"/>
            </a:lnRef>
            <a:fillRef idx="1">
              <a:schemeClr val="lt1"/>
            </a:fillRef>
            <a:effectRef idx="0">
              <a:schemeClr val="accent1"/>
            </a:effectRef>
            <a:fontRef idx="minor">
              <a:schemeClr val="dk1"/>
            </a:fontRef>
          </p:style>
          <p:txBody>
            <a:bodyPr rtlCol="0" anchor="t"/>
            <a:lstStyle/>
            <a:p>
              <a:pPr lvl="0" algn="ctr"/>
              <a:r>
                <a:rPr lang="id-ID" dirty="0"/>
                <a:t>Pembahasan </a:t>
              </a:r>
              <a:r>
                <a:rPr lang="id-ID" dirty="0" smtClean="0"/>
                <a:t>Harmonisasi</a:t>
              </a:r>
              <a:r>
                <a:rPr lang="en-US" dirty="0" smtClean="0"/>
                <a:t> </a:t>
              </a:r>
              <a:r>
                <a:rPr lang="en-US" dirty="0" err="1" smtClean="0"/>
                <a:t>Anggaran</a:t>
              </a:r>
              <a:endParaRPr lang="id-ID" dirty="0" smtClean="0"/>
            </a:p>
            <a:p>
              <a:pPr lvl="0" algn="ctr"/>
              <a:r>
                <a:rPr lang="id-ID" sz="1050" dirty="0" smtClean="0"/>
                <a:t> </a:t>
              </a:r>
              <a:endParaRPr lang="id-ID" sz="1050" dirty="0"/>
            </a:p>
            <a:p>
              <a:pPr marL="112713" lvl="0"/>
              <a:r>
                <a:rPr lang="en-US" sz="1300" dirty="0" smtClean="0"/>
                <a:t>P</a:t>
              </a:r>
              <a:r>
                <a:rPr lang="id-ID" sz="1300" dirty="0" smtClean="0"/>
                <a:t>embahasan usulan kenaikan Tunjangan Kinerja antara </a:t>
              </a:r>
              <a:r>
                <a:rPr lang="en-US" sz="1300" dirty="0" err="1" smtClean="0"/>
                <a:t>Kemen</a:t>
              </a:r>
              <a:r>
                <a:rPr lang="en-US" sz="1300" dirty="0" smtClean="0"/>
                <a:t>. </a:t>
              </a:r>
              <a:r>
                <a:rPr lang="id-ID" sz="1300" dirty="0" smtClean="0"/>
                <a:t>PAN</a:t>
              </a:r>
              <a:r>
                <a:rPr lang="en-US" sz="1300" dirty="0" smtClean="0"/>
                <a:t> &amp; </a:t>
              </a:r>
              <a:r>
                <a:rPr lang="id-ID" sz="1300" dirty="0" smtClean="0"/>
                <a:t>RB</a:t>
              </a:r>
              <a:r>
                <a:rPr lang="id-ID" sz="1300" dirty="0"/>
                <a:t>, </a:t>
              </a:r>
              <a:r>
                <a:rPr lang="id-ID" sz="1300" dirty="0" smtClean="0"/>
                <a:t>K</a:t>
              </a:r>
              <a:r>
                <a:rPr lang="en-US" sz="1300" dirty="0" smtClean="0"/>
                <a:t>/</a:t>
              </a:r>
              <a:r>
                <a:rPr lang="id-ID" sz="1300" dirty="0" smtClean="0"/>
                <a:t>L </a:t>
              </a:r>
              <a:r>
                <a:rPr lang="id-ID" sz="1300" dirty="0"/>
                <a:t>Pengusul, </a:t>
              </a:r>
              <a:r>
                <a:rPr lang="en-US" sz="1300" dirty="0" err="1" smtClean="0"/>
                <a:t>dan</a:t>
              </a:r>
              <a:r>
                <a:rPr lang="en-US" sz="1300" dirty="0" smtClean="0"/>
                <a:t> </a:t>
              </a:r>
              <a:r>
                <a:rPr lang="id-ID" sz="1300" dirty="0" smtClean="0"/>
                <a:t>Kemen</a:t>
              </a:r>
              <a:r>
                <a:rPr lang="en-US" sz="1300" dirty="0" smtClean="0"/>
                <a:t>. K</a:t>
              </a:r>
              <a:r>
                <a:rPr lang="id-ID" sz="1300" dirty="0" smtClean="0"/>
                <a:t>eu)</a:t>
              </a:r>
            </a:p>
            <a:p>
              <a:pPr lvl="0" algn="just"/>
              <a:endParaRPr lang="id-ID" sz="1300" dirty="0"/>
            </a:p>
            <a:p>
              <a:pPr marL="342900" lvl="0" indent="-230188">
                <a:buFont typeface="+mj-lt"/>
                <a:buAutoNum type="arabicPeriod"/>
                <a:tabLst>
                  <a:tab pos="176213" algn="l"/>
                </a:tabLst>
              </a:pPr>
              <a:r>
                <a:rPr lang="en-US" sz="1300" dirty="0" smtClean="0"/>
                <a:t>U</a:t>
              </a:r>
              <a:r>
                <a:rPr lang="id-ID" sz="1300" dirty="0" smtClean="0"/>
                <a:t>sulan perubahan besaran TK</a:t>
              </a:r>
              <a:r>
                <a:rPr lang="en-US" sz="1300" dirty="0" smtClean="0"/>
                <a:t> (</a:t>
              </a:r>
              <a:r>
                <a:rPr lang="en-US" sz="1300" i="1" dirty="0" smtClean="0"/>
                <a:t>Grade </a:t>
              </a:r>
              <a:r>
                <a:rPr lang="en-US" sz="1300" i="1" dirty="0"/>
                <a:t>P</a:t>
              </a:r>
              <a:r>
                <a:rPr lang="en-US" sz="1300" i="1" dirty="0" smtClean="0"/>
                <a:t>ricing</a:t>
              </a:r>
              <a:r>
                <a:rPr lang="en-US" sz="1300" dirty="0" smtClean="0"/>
                <a:t>):</a:t>
              </a:r>
            </a:p>
            <a:p>
              <a:pPr marL="625475" lvl="1" indent="-168275">
                <a:buFont typeface="Arial" pitchFamily="34" charset="0"/>
                <a:buChar char="•"/>
                <a:tabLst>
                  <a:tab pos="176213" algn="l"/>
                </a:tabLst>
              </a:pPr>
              <a:r>
                <a:rPr lang="id-ID" sz="1300" dirty="0" smtClean="0"/>
                <a:t>sesuai dengan </a:t>
              </a:r>
              <a:r>
                <a:rPr lang="id-ID" sz="1300" i="1" dirty="0" smtClean="0"/>
                <a:t>Grading</a:t>
              </a:r>
              <a:r>
                <a:rPr lang="en-US" sz="1300" i="1" dirty="0" smtClean="0"/>
                <a:t> existing </a:t>
              </a:r>
              <a:r>
                <a:rPr lang="en-US" sz="1300" dirty="0" err="1" smtClean="0"/>
                <a:t>atau</a:t>
              </a:r>
              <a:endParaRPr lang="en-US" sz="1300" dirty="0" smtClean="0"/>
            </a:p>
            <a:p>
              <a:pPr marL="625475" lvl="1" indent="-168275">
                <a:buFont typeface="Arial" pitchFamily="34" charset="0"/>
                <a:buChar char="•"/>
                <a:tabLst>
                  <a:tab pos="176213" algn="l"/>
                </a:tabLst>
              </a:pPr>
              <a:r>
                <a:rPr lang="en-US" sz="1300" i="1" dirty="0" err="1" smtClean="0"/>
                <a:t>Penyesuaian</a:t>
              </a:r>
              <a:r>
                <a:rPr lang="en-US" sz="1300" i="1" dirty="0" smtClean="0"/>
                <a:t> Grading </a:t>
              </a:r>
              <a:r>
                <a:rPr lang="en-US" sz="1300" dirty="0" smtClean="0"/>
                <a:t>(</a:t>
              </a:r>
              <a:r>
                <a:rPr lang="en-US" sz="1300" dirty="0" err="1" smtClean="0"/>
                <a:t>tambahan</a:t>
              </a:r>
              <a:r>
                <a:rPr lang="en-US" sz="1300" i="1" dirty="0" smtClean="0"/>
                <a:t> grading </a:t>
              </a:r>
              <a:r>
                <a:rPr lang="en-US" sz="1300" dirty="0" err="1" smtClean="0"/>
                <a:t>baru</a:t>
              </a:r>
              <a:r>
                <a:rPr lang="en-US" sz="1300" dirty="0" smtClean="0"/>
                <a:t>)</a:t>
              </a:r>
            </a:p>
            <a:p>
              <a:pPr lvl="1">
                <a:tabLst>
                  <a:tab pos="176213" algn="l"/>
                </a:tabLst>
              </a:pPr>
              <a:endParaRPr lang="id-ID" sz="1300" dirty="0" smtClean="0"/>
            </a:p>
            <a:p>
              <a:pPr marL="342900" lvl="0" indent="-230188">
                <a:buFont typeface="+mj-lt"/>
                <a:buAutoNum type="arabicPeriod"/>
                <a:tabLst>
                  <a:tab pos="176213" algn="l"/>
                </a:tabLst>
              </a:pPr>
              <a:r>
                <a:rPr lang="id-ID" sz="1300" dirty="0" smtClean="0"/>
                <a:t>Kesiapan Alokasi Anggaran untuk kenaikan dan penghitungan dampak terhadap APBN (Belanja Pegawai K/L pengusul)</a:t>
              </a:r>
              <a:endParaRPr lang="id-ID" sz="1300" dirty="0"/>
            </a:p>
          </p:txBody>
        </p:sp>
        <p:sp>
          <p:nvSpPr>
            <p:cNvPr id="11" name="Chord 10"/>
            <p:cNvSpPr/>
            <p:nvPr/>
          </p:nvSpPr>
          <p:spPr>
            <a:xfrm>
              <a:off x="8108637" y="1211182"/>
              <a:ext cx="1111250" cy="1111250"/>
            </a:xfrm>
            <a:prstGeom prst="chord">
              <a:avLst>
                <a:gd name="adj1" fmla="val 4800000"/>
                <a:gd name="adj2" fmla="val 1680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2" name="Pie 11"/>
            <p:cNvSpPr/>
            <p:nvPr/>
          </p:nvSpPr>
          <p:spPr>
            <a:xfrm>
              <a:off x="8269410" y="1309822"/>
              <a:ext cx="889001" cy="889000"/>
            </a:xfrm>
            <a:prstGeom prst="pie">
              <a:avLst>
                <a:gd name="adj1" fmla="val 5399714"/>
                <a:gd name="adj2" fmla="val 162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ound Single Corner Rectangle 12"/>
            <p:cNvSpPr/>
            <p:nvPr/>
          </p:nvSpPr>
          <p:spPr>
            <a:xfrm>
              <a:off x="8826712" y="1213688"/>
              <a:ext cx="2526633" cy="4751760"/>
            </a:xfrm>
            <a:prstGeom prst="round1Rect">
              <a:avLst/>
            </a:prstGeom>
          </p:spPr>
          <p:style>
            <a:lnRef idx="2">
              <a:schemeClr val="accent1"/>
            </a:lnRef>
            <a:fillRef idx="1">
              <a:schemeClr val="lt1"/>
            </a:fillRef>
            <a:effectRef idx="0">
              <a:schemeClr val="accent1"/>
            </a:effectRef>
            <a:fontRef idx="minor">
              <a:schemeClr val="dk1"/>
            </a:fontRef>
          </p:style>
          <p:txBody>
            <a:bodyPr rtlCol="0" anchor="t"/>
            <a:lstStyle/>
            <a:p>
              <a:pPr lvl="0" algn="ctr"/>
              <a:r>
                <a:rPr lang="id-ID" dirty="0"/>
                <a:t>Penyusunan </a:t>
              </a:r>
              <a:endParaRPr lang="id-ID" dirty="0" smtClean="0"/>
            </a:p>
            <a:p>
              <a:pPr lvl="0" algn="ctr"/>
              <a:r>
                <a:rPr lang="id-ID" dirty="0" smtClean="0"/>
                <a:t>Peraturan Presiden</a:t>
              </a:r>
            </a:p>
            <a:p>
              <a:pPr lvl="0"/>
              <a:endParaRPr lang="id-ID" sz="1000" dirty="0"/>
            </a:p>
            <a:p>
              <a:pPr marL="168275" lvl="0"/>
              <a:r>
                <a:rPr lang="id-ID" sz="1300" dirty="0" smtClean="0"/>
                <a:t>Perumusan konsep PerPres tentang Penyesuaian T</a:t>
              </a:r>
              <a:r>
                <a:rPr lang="en-US" sz="1300" dirty="0" err="1" smtClean="0"/>
                <a:t>unjangan</a:t>
              </a:r>
              <a:r>
                <a:rPr lang="en-US" sz="1300" dirty="0" smtClean="0"/>
                <a:t> </a:t>
              </a:r>
              <a:r>
                <a:rPr lang="id-ID" sz="1300" dirty="0" smtClean="0"/>
                <a:t>K</a:t>
              </a:r>
              <a:r>
                <a:rPr lang="en-US" sz="1300" dirty="0" err="1" smtClean="0"/>
                <a:t>inerja</a:t>
              </a:r>
              <a:r>
                <a:rPr lang="id-ID" sz="1300" dirty="0" smtClean="0"/>
                <a:t> sesuai dengan hasil pembahasan Harmonisasi </a:t>
              </a:r>
              <a:r>
                <a:rPr lang="en-US" sz="1300" dirty="0" err="1" smtClean="0"/>
                <a:t>Anggaran</a:t>
              </a:r>
              <a:endParaRPr lang="id-ID" sz="1300" dirty="0"/>
            </a:p>
          </p:txBody>
        </p:sp>
        <p:sp>
          <p:nvSpPr>
            <p:cNvPr id="15" name="Rectangle 14"/>
            <p:cNvSpPr/>
            <p:nvPr/>
          </p:nvSpPr>
          <p:spPr>
            <a:xfrm>
              <a:off x="1431985" y="5250318"/>
              <a:ext cx="2544791" cy="923330"/>
            </a:xfrm>
            <a:prstGeom prst="rect">
              <a:avLst/>
            </a:prstGeom>
          </p:spPr>
          <p:txBody>
            <a:bodyPr wrap="square">
              <a:spAutoFit/>
            </a:bodyPr>
            <a:lstStyle/>
            <a:p>
              <a:pPr algn="ctr"/>
              <a:r>
                <a:rPr lang="id-ID" sz="900" dirty="0" smtClean="0"/>
                <a:t>KEPRES  NOMOR </a:t>
              </a:r>
              <a:r>
                <a:rPr lang="id-ID" sz="900" dirty="0"/>
                <a:t>15 TAHUN 2015</a:t>
              </a:r>
            </a:p>
            <a:p>
              <a:pPr algn="ctr"/>
              <a:r>
                <a:rPr lang="id-ID" sz="900" dirty="0" smtClean="0"/>
                <a:t>TENTANG </a:t>
              </a:r>
              <a:r>
                <a:rPr lang="nn-NO" sz="900" dirty="0" smtClean="0"/>
                <a:t>KOMITE </a:t>
              </a:r>
              <a:r>
                <a:rPr lang="nn-NO" sz="900" dirty="0"/>
                <a:t>PENGARAH REFORMASI BIROKRASI </a:t>
              </a:r>
              <a:r>
                <a:rPr lang="nn-NO" sz="900" dirty="0" smtClean="0"/>
                <a:t>NASIONAL</a:t>
              </a:r>
              <a:r>
                <a:rPr lang="id-ID" sz="900" dirty="0" smtClean="0"/>
                <a:t> </a:t>
              </a:r>
              <a:r>
                <a:rPr lang="es-ES" sz="900" dirty="0" smtClean="0"/>
                <a:t>DAN </a:t>
              </a:r>
              <a:r>
                <a:rPr lang="es-ES" sz="900" dirty="0"/>
                <a:t>TIM REFORMASI BIROKRASI </a:t>
              </a:r>
              <a:r>
                <a:rPr lang="es-ES" sz="900" dirty="0" smtClean="0"/>
                <a:t>NASIONAL</a:t>
              </a:r>
              <a:r>
                <a:rPr lang="id-ID" sz="900" dirty="0" smtClean="0"/>
                <a:t> PERIODE </a:t>
              </a:r>
              <a:r>
                <a:rPr lang="id-ID" sz="900" dirty="0"/>
                <a:t>TAHUN 2015-2019</a:t>
              </a:r>
            </a:p>
          </p:txBody>
        </p:sp>
        <p:sp>
          <p:nvSpPr>
            <p:cNvPr id="16" name="Oval 15"/>
            <p:cNvSpPr/>
            <p:nvPr/>
          </p:nvSpPr>
          <p:spPr>
            <a:xfrm>
              <a:off x="855384" y="1459169"/>
              <a:ext cx="216000" cy="2160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dirty="0" smtClean="0"/>
                <a:t>1</a:t>
              </a:r>
              <a:endParaRPr lang="id-ID" dirty="0"/>
            </a:p>
          </p:txBody>
        </p:sp>
        <p:sp>
          <p:nvSpPr>
            <p:cNvPr id="17" name="Oval 16"/>
            <p:cNvSpPr/>
            <p:nvPr/>
          </p:nvSpPr>
          <p:spPr>
            <a:xfrm>
              <a:off x="4636167" y="1379243"/>
              <a:ext cx="216000" cy="2160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dirty="0" smtClean="0"/>
                <a:t>2</a:t>
              </a:r>
              <a:endParaRPr lang="id-ID" dirty="0"/>
            </a:p>
          </p:txBody>
        </p:sp>
        <p:sp>
          <p:nvSpPr>
            <p:cNvPr id="18" name="Oval 17"/>
            <p:cNvSpPr/>
            <p:nvPr/>
          </p:nvSpPr>
          <p:spPr>
            <a:xfrm>
              <a:off x="8465439" y="1496622"/>
              <a:ext cx="216000" cy="2160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dirty="0" smtClean="0"/>
                <a:t>3</a:t>
              </a:r>
              <a:endParaRPr lang="id-ID" dirty="0"/>
            </a:p>
          </p:txBody>
        </p:sp>
      </p:grpSp>
    </p:spTree>
    <p:extLst>
      <p:ext uri="{BB962C8B-B14F-4D97-AF65-F5344CB8AC3E}">
        <p14:creationId xmlns:p14="http://schemas.microsoft.com/office/powerpoint/2010/main" val="3249908145"/>
      </p:ext>
    </p:extLst>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320718" y="1219200"/>
            <a:ext cx="697812" cy="4636168"/>
          </a:xfrm>
          <a:prstGeom prst="rect">
            <a:avLst/>
          </a:prstGeom>
          <a:solidFill>
            <a:schemeClr val="accent6">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 name="Slide Number Placeholder 2"/>
          <p:cNvSpPr>
            <a:spLocks noGrp="1"/>
          </p:cNvSpPr>
          <p:nvPr>
            <p:ph type="sldNum" sz="quarter" idx="12"/>
          </p:nvPr>
        </p:nvSpPr>
        <p:spPr/>
        <p:txBody>
          <a:bodyPr/>
          <a:lstStyle/>
          <a:p>
            <a:fld id="{192C646E-8A71-4229-9321-274B093DFD02}" type="slidenum">
              <a:rPr lang="en-US" smtClean="0"/>
              <a:pPr/>
              <a:t>6</a:t>
            </a:fld>
            <a:endParaRPr lang="en-US" dirty="0"/>
          </a:p>
        </p:txBody>
      </p:sp>
      <p:sp>
        <p:nvSpPr>
          <p:cNvPr id="4" name="Title 3"/>
          <p:cNvSpPr>
            <a:spLocks noGrp="1"/>
          </p:cNvSpPr>
          <p:nvPr>
            <p:ph type="title"/>
          </p:nvPr>
        </p:nvSpPr>
        <p:spPr/>
        <p:txBody>
          <a:bodyPr/>
          <a:lstStyle/>
          <a:p>
            <a:r>
              <a:rPr lang="id-ID" sz="3200" dirty="0" smtClean="0">
                <a:latin typeface="Candara" pitchFamily="34" charset="0"/>
              </a:rPr>
              <a:t>PERBANDINGAN BESARAN TUNJANGAN KINERJA</a:t>
            </a:r>
            <a:r>
              <a:rPr lang="en-US" sz="3200" dirty="0" smtClean="0">
                <a:latin typeface="Candara" pitchFamily="34" charset="0"/>
              </a:rPr>
              <a:t> K/L</a:t>
            </a:r>
            <a:endParaRPr lang="id-ID" sz="3200" dirty="0">
              <a:latin typeface="Candara" pitchFamily="34" charset="0"/>
            </a:endParaRPr>
          </a:p>
        </p:txBody>
      </p:sp>
      <p:cxnSp>
        <p:nvCxnSpPr>
          <p:cNvPr id="7" name="Straight Connector 6"/>
          <p:cNvCxnSpPr/>
          <p:nvPr/>
        </p:nvCxnSpPr>
        <p:spPr>
          <a:xfrm>
            <a:off x="969341" y="2332937"/>
            <a:ext cx="7236" cy="2821152"/>
          </a:xfrm>
          <a:prstGeom prst="line">
            <a:avLst/>
          </a:prstGeom>
          <a:ln w="57150">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extLst>
              <p:ext uri="{D42A27DB-BD31-4B8C-83A1-F6EECF244321}">
                <p14:modId xmlns:p14="http://schemas.microsoft.com/office/powerpoint/2010/main" val="4010220740"/>
              </p:ext>
            </p:extLst>
          </p:nvPr>
        </p:nvGraphicFramePr>
        <p:xfrm>
          <a:off x="318840" y="1306972"/>
          <a:ext cx="670541" cy="982132"/>
        </p:xfrm>
        <a:graphic>
          <a:graphicData uri="http://schemas.openxmlformats.org/drawingml/2006/table">
            <a:tbl>
              <a:tblPr/>
              <a:tblGrid>
                <a:gridCol w="670541"/>
              </a:tblGrid>
              <a:tr h="178114">
                <a:tc>
                  <a:txBody>
                    <a:bodyPr/>
                    <a:lstStyle/>
                    <a:p>
                      <a:pPr algn="ctr" fontAlgn="ctr"/>
                      <a:r>
                        <a:rPr lang="id-ID" sz="1050" b="1" i="0" u="none" strike="noStrike" dirty="0" smtClean="0">
                          <a:solidFill>
                            <a:schemeClr val="bg1"/>
                          </a:solidFill>
                          <a:effectLst/>
                          <a:latin typeface="Calibri"/>
                        </a:rPr>
                        <a:t>K</a:t>
                      </a:r>
                      <a:r>
                        <a:rPr lang="en-US" sz="1050" b="1" i="0" u="none" strike="noStrike" dirty="0" smtClean="0">
                          <a:solidFill>
                            <a:schemeClr val="bg1"/>
                          </a:solidFill>
                          <a:effectLst/>
                          <a:latin typeface="Calibri"/>
                        </a:rPr>
                        <a:t>EUANGAN</a:t>
                      </a:r>
                      <a:endParaRPr lang="id-ID" sz="1050" b="1" i="0" u="none" strike="noStrike" dirty="0">
                        <a:solidFill>
                          <a:schemeClr val="bg1"/>
                        </a:solidFill>
                        <a:effectLst/>
                        <a:latin typeface="Calibri"/>
                      </a:endParaRP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r>
              <a:tr h="351764">
                <a:tc>
                  <a:txBody>
                    <a:bodyPr/>
                    <a:lstStyle/>
                    <a:p>
                      <a:pPr algn="ctr" fontAlgn="ctr"/>
                      <a:r>
                        <a:rPr lang="id-ID" sz="1050" b="1" i="1" u="none" strike="noStrike" dirty="0">
                          <a:solidFill>
                            <a:srgbClr val="000000"/>
                          </a:solidFill>
                          <a:effectLst/>
                          <a:latin typeface="Calibri"/>
                        </a:rPr>
                        <a:t>(Perpres No. </a:t>
                      </a:r>
                      <a:r>
                        <a:rPr lang="id-ID" sz="1050" b="1" i="1" u="none" strike="noStrike" dirty="0" smtClean="0">
                          <a:solidFill>
                            <a:srgbClr val="000000"/>
                          </a:solidFill>
                          <a:effectLst/>
                          <a:latin typeface="Calibri"/>
                        </a:rPr>
                        <a:t>156/2014</a:t>
                      </a:r>
                      <a:r>
                        <a:rPr lang="en-US" sz="1050" b="1" i="1" u="none" strike="noStrike" dirty="0" smtClean="0">
                          <a:solidFill>
                            <a:srgbClr val="000000"/>
                          </a:solidFill>
                          <a:effectLst/>
                          <a:latin typeface="Calibri"/>
                        </a:rPr>
                        <a:t>, </a:t>
                      </a:r>
                      <a:r>
                        <a:rPr lang="id-ID" sz="1050" b="1" i="1" u="none" strike="noStrike" dirty="0">
                          <a:solidFill>
                            <a:srgbClr val="000000"/>
                          </a:solidFill>
                          <a:effectLst/>
                          <a:latin typeface="Calibri"/>
                        </a:rPr>
                        <a:t/>
                      </a:r>
                      <a:br>
                        <a:rPr lang="id-ID" sz="1050" b="1" i="1" u="none" strike="noStrike" dirty="0">
                          <a:solidFill>
                            <a:srgbClr val="000000"/>
                          </a:solidFill>
                          <a:effectLst/>
                          <a:latin typeface="Calibri"/>
                        </a:rPr>
                      </a:br>
                      <a:r>
                        <a:rPr lang="id-ID" sz="1050" b="1" i="1" u="none" strike="noStrike" dirty="0" smtClean="0">
                          <a:solidFill>
                            <a:srgbClr val="000000"/>
                          </a:solidFill>
                          <a:effectLst/>
                          <a:latin typeface="Calibri"/>
                        </a:rPr>
                        <a:t>17 </a:t>
                      </a:r>
                      <a:r>
                        <a:rPr lang="id-ID" sz="1050" b="1" i="1" u="none" strike="noStrike" dirty="0">
                          <a:solidFill>
                            <a:srgbClr val="000000"/>
                          </a:solidFill>
                          <a:effectLst/>
                          <a:latin typeface="Calibri"/>
                        </a:rPr>
                        <a:t>Okt 2014)</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0" name="Rectangle 9"/>
          <p:cNvSpPr/>
          <p:nvPr/>
        </p:nvSpPr>
        <p:spPr>
          <a:xfrm>
            <a:off x="152400" y="2405390"/>
            <a:ext cx="864339" cy="261610"/>
          </a:xfrm>
          <a:prstGeom prst="rect">
            <a:avLst/>
          </a:prstGeom>
        </p:spPr>
        <p:txBody>
          <a:bodyPr wrap="none">
            <a:spAutoFit/>
          </a:bodyPr>
          <a:lstStyle/>
          <a:p>
            <a:r>
              <a:rPr lang="id-ID" sz="1100" dirty="0">
                <a:solidFill>
                  <a:srgbClr val="000000"/>
                </a:solidFill>
              </a:rPr>
              <a:t> 46.950.000</a:t>
            </a:r>
            <a:endParaRPr lang="id-ID" sz="1100" dirty="0"/>
          </a:p>
        </p:txBody>
      </p:sp>
      <p:sp>
        <p:nvSpPr>
          <p:cNvPr id="11" name="Rectangle 10"/>
          <p:cNvSpPr/>
          <p:nvPr/>
        </p:nvSpPr>
        <p:spPr>
          <a:xfrm>
            <a:off x="261041" y="5020010"/>
            <a:ext cx="881973" cy="276999"/>
          </a:xfrm>
          <a:prstGeom prst="rect">
            <a:avLst/>
          </a:prstGeom>
        </p:spPr>
        <p:txBody>
          <a:bodyPr wrap="none">
            <a:spAutoFit/>
          </a:bodyPr>
          <a:lstStyle/>
          <a:p>
            <a:r>
              <a:rPr lang="id-ID" sz="1200" dirty="0">
                <a:solidFill>
                  <a:srgbClr val="000000"/>
                </a:solidFill>
              </a:rPr>
              <a:t> 2.575.000 </a:t>
            </a:r>
            <a:endParaRPr lang="id-ID" sz="1200" dirty="0"/>
          </a:p>
        </p:txBody>
      </p:sp>
      <p:sp>
        <p:nvSpPr>
          <p:cNvPr id="12" name="Rectangle 11"/>
          <p:cNvSpPr/>
          <p:nvPr/>
        </p:nvSpPr>
        <p:spPr>
          <a:xfrm rot="16200000">
            <a:off x="272611" y="4207427"/>
            <a:ext cx="1154482" cy="261610"/>
          </a:xfrm>
          <a:prstGeom prst="rect">
            <a:avLst/>
          </a:prstGeom>
        </p:spPr>
        <p:txBody>
          <a:bodyPr wrap="none">
            <a:spAutoFit/>
          </a:bodyPr>
          <a:lstStyle/>
          <a:p>
            <a:pPr algn="ctr" fontAlgn="ctr"/>
            <a:r>
              <a:rPr lang="id-ID" sz="1100" b="1" dirty="0" smtClean="0">
                <a:solidFill>
                  <a:srgbClr val="000000"/>
                </a:solidFill>
              </a:rPr>
              <a:t>27 Kelas Jabatan</a:t>
            </a:r>
            <a:endParaRPr lang="id-ID" sz="1100" b="1" dirty="0">
              <a:solidFill>
                <a:srgbClr val="000000"/>
              </a:solidFill>
            </a:endParaRPr>
          </a:p>
        </p:txBody>
      </p:sp>
      <p:graphicFrame>
        <p:nvGraphicFramePr>
          <p:cNvPr id="13" name="Table 12"/>
          <p:cNvGraphicFramePr>
            <a:graphicFrameLocks noGrp="1"/>
          </p:cNvGraphicFramePr>
          <p:nvPr>
            <p:extLst>
              <p:ext uri="{D42A27DB-BD31-4B8C-83A1-F6EECF244321}">
                <p14:modId xmlns:p14="http://schemas.microsoft.com/office/powerpoint/2010/main" val="885250501"/>
              </p:ext>
            </p:extLst>
          </p:nvPr>
        </p:nvGraphicFramePr>
        <p:xfrm>
          <a:off x="1118945" y="1320299"/>
          <a:ext cx="619160" cy="1020232"/>
        </p:xfrm>
        <a:graphic>
          <a:graphicData uri="http://schemas.openxmlformats.org/drawingml/2006/table">
            <a:tbl>
              <a:tblPr/>
              <a:tblGrid>
                <a:gridCol w="619160"/>
              </a:tblGrid>
              <a:tr h="178114">
                <a:tc>
                  <a:txBody>
                    <a:bodyPr/>
                    <a:lstStyle/>
                    <a:p>
                      <a:pPr algn="ctr" fontAlgn="ctr"/>
                      <a:r>
                        <a:rPr lang="id-ID" sz="1000" b="1" i="0" u="none" strike="noStrike" dirty="0">
                          <a:solidFill>
                            <a:srgbClr val="000000"/>
                          </a:solidFill>
                          <a:effectLst/>
                          <a:latin typeface="Calibri"/>
                        </a:rPr>
                        <a:t>BPK</a:t>
                      </a:r>
                      <a:endParaRPr lang="id-ID" sz="1100" b="1" i="0" u="none" strike="noStrike" dirty="0">
                        <a:solidFill>
                          <a:srgbClr val="000000"/>
                        </a:solidFill>
                        <a:effectLst/>
                        <a:latin typeface="Calibri"/>
                      </a:endParaRP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r>
              <a:tr h="351764">
                <a:tc>
                  <a:txBody>
                    <a:bodyPr/>
                    <a:lstStyle/>
                    <a:p>
                      <a:pPr algn="ctr" fontAlgn="ctr"/>
                      <a:r>
                        <a:rPr lang="id-ID" sz="1100" b="1" i="0" u="none" strike="noStrike" dirty="0">
                          <a:solidFill>
                            <a:srgbClr val="000000"/>
                          </a:solidFill>
                          <a:effectLst/>
                          <a:latin typeface="Calibri"/>
                        </a:rPr>
                        <a:t>(Perpres No. </a:t>
                      </a:r>
                      <a:r>
                        <a:rPr lang="id-ID" sz="1100" b="1" i="0" u="none" strike="noStrike" dirty="0" smtClean="0">
                          <a:solidFill>
                            <a:srgbClr val="000000"/>
                          </a:solidFill>
                          <a:effectLst/>
                          <a:latin typeface="Calibri"/>
                        </a:rPr>
                        <a:t>188/2014</a:t>
                      </a:r>
                      <a:r>
                        <a:rPr lang="en-US" sz="1100" b="1" i="0" u="none" strike="noStrike" dirty="0" smtClean="0">
                          <a:solidFill>
                            <a:srgbClr val="000000"/>
                          </a:solidFill>
                          <a:effectLst/>
                          <a:latin typeface="Calibri"/>
                        </a:rPr>
                        <a:t>,</a:t>
                      </a:r>
                      <a:r>
                        <a:rPr lang="id-ID" sz="1100" b="1" i="0" u="none" strike="noStrike" dirty="0" smtClean="0">
                          <a:solidFill>
                            <a:srgbClr val="000000"/>
                          </a:solidFill>
                          <a:effectLst/>
                          <a:latin typeface="Calibri"/>
                        </a:rPr>
                        <a:t> </a:t>
                      </a:r>
                      <a:r>
                        <a:rPr lang="id-ID" sz="1100" b="1" i="0" u="none" strike="noStrike" dirty="0">
                          <a:solidFill>
                            <a:srgbClr val="000000"/>
                          </a:solidFill>
                          <a:effectLst/>
                          <a:latin typeface="Calibri"/>
                        </a:rPr>
                        <a:t>24 Des 2014</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cxnSp>
        <p:nvCxnSpPr>
          <p:cNvPr id="14" name="Straight Connector 13"/>
          <p:cNvCxnSpPr/>
          <p:nvPr/>
        </p:nvCxnSpPr>
        <p:spPr>
          <a:xfrm>
            <a:off x="1702472" y="2586853"/>
            <a:ext cx="6017" cy="2875488"/>
          </a:xfrm>
          <a:prstGeom prst="line">
            <a:avLst/>
          </a:prstGeom>
          <a:ln w="5715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881742" y="2514248"/>
            <a:ext cx="864339" cy="261610"/>
          </a:xfrm>
          <a:prstGeom prst="rect">
            <a:avLst/>
          </a:prstGeom>
        </p:spPr>
        <p:txBody>
          <a:bodyPr wrap="none">
            <a:spAutoFit/>
          </a:bodyPr>
          <a:lstStyle/>
          <a:p>
            <a:r>
              <a:rPr lang="id-ID" sz="1100" dirty="0">
                <a:solidFill>
                  <a:srgbClr val="000000"/>
                </a:solidFill>
              </a:rPr>
              <a:t> 41.550.000</a:t>
            </a:r>
            <a:endParaRPr lang="id-ID" sz="1100" dirty="0"/>
          </a:p>
        </p:txBody>
      </p:sp>
      <p:sp>
        <p:nvSpPr>
          <p:cNvPr id="17" name="Rectangle 16"/>
          <p:cNvSpPr/>
          <p:nvPr/>
        </p:nvSpPr>
        <p:spPr>
          <a:xfrm>
            <a:off x="1048629" y="5333225"/>
            <a:ext cx="792205" cy="261610"/>
          </a:xfrm>
          <a:prstGeom prst="rect">
            <a:avLst/>
          </a:prstGeom>
        </p:spPr>
        <p:txBody>
          <a:bodyPr wrap="none">
            <a:spAutoFit/>
          </a:bodyPr>
          <a:lstStyle/>
          <a:p>
            <a:r>
              <a:rPr lang="id-ID" sz="1100" dirty="0">
                <a:solidFill>
                  <a:srgbClr val="000000"/>
                </a:solidFill>
              </a:rPr>
              <a:t> 1.540.000</a:t>
            </a:r>
            <a:endParaRPr lang="id-ID" sz="1100" dirty="0"/>
          </a:p>
        </p:txBody>
      </p:sp>
      <p:graphicFrame>
        <p:nvGraphicFramePr>
          <p:cNvPr id="20" name="Table 19"/>
          <p:cNvGraphicFramePr>
            <a:graphicFrameLocks noGrp="1"/>
          </p:cNvGraphicFramePr>
          <p:nvPr>
            <p:extLst>
              <p:ext uri="{D42A27DB-BD31-4B8C-83A1-F6EECF244321}">
                <p14:modId xmlns:p14="http://schemas.microsoft.com/office/powerpoint/2010/main" val="3458274443"/>
              </p:ext>
            </p:extLst>
          </p:nvPr>
        </p:nvGraphicFramePr>
        <p:xfrm>
          <a:off x="1817301" y="1320298"/>
          <a:ext cx="675697" cy="922236"/>
        </p:xfrm>
        <a:graphic>
          <a:graphicData uri="http://schemas.openxmlformats.org/drawingml/2006/table">
            <a:tbl>
              <a:tblPr/>
              <a:tblGrid>
                <a:gridCol w="675697"/>
              </a:tblGrid>
              <a:tr h="178114">
                <a:tc>
                  <a:txBody>
                    <a:bodyPr/>
                    <a:lstStyle/>
                    <a:p>
                      <a:pPr algn="ctr" fontAlgn="ctr"/>
                      <a:r>
                        <a:rPr lang="id-ID" sz="1000" b="1" i="0" u="none" strike="noStrike" dirty="0" smtClean="0">
                          <a:solidFill>
                            <a:srgbClr val="000000"/>
                          </a:solidFill>
                          <a:effectLst/>
                          <a:latin typeface="Calibri"/>
                        </a:rPr>
                        <a:t>SETNEG/ SETKAB</a:t>
                      </a:r>
                      <a:endParaRPr lang="id-ID" sz="1000" b="1" i="0" u="none" strike="noStrike" dirty="0">
                        <a:solidFill>
                          <a:srgbClr val="000000"/>
                        </a:solidFill>
                        <a:effectLst/>
                        <a:latin typeface="Calibri"/>
                      </a:endParaRP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351764">
                <a:tc>
                  <a:txBody>
                    <a:bodyPr/>
                    <a:lstStyle/>
                    <a:p>
                      <a:pPr algn="ctr" fontAlgn="ctr"/>
                      <a:r>
                        <a:rPr lang="id-ID" sz="1000" b="1" i="0" u="none" strike="noStrike" dirty="0">
                          <a:solidFill>
                            <a:srgbClr val="000000"/>
                          </a:solidFill>
                          <a:effectLst/>
                          <a:latin typeface="Calibri"/>
                        </a:rPr>
                        <a:t>(Perpres No. </a:t>
                      </a:r>
                      <a:r>
                        <a:rPr lang="id-ID" sz="1000" b="1" i="0" u="none" strike="noStrike" dirty="0" smtClean="0">
                          <a:solidFill>
                            <a:srgbClr val="000000"/>
                          </a:solidFill>
                          <a:effectLst/>
                          <a:latin typeface="Calibri"/>
                        </a:rPr>
                        <a:t>101/2014</a:t>
                      </a:r>
                      <a:r>
                        <a:rPr lang="en-US" sz="1000" b="1" i="0" u="none" strike="noStrike" dirty="0" smtClean="0">
                          <a:solidFill>
                            <a:srgbClr val="000000"/>
                          </a:solidFill>
                          <a:effectLst/>
                          <a:latin typeface="Calibri"/>
                        </a:rPr>
                        <a:t>,</a:t>
                      </a:r>
                      <a:r>
                        <a:rPr lang="id-ID" sz="1000" b="1" i="0" u="none" strike="noStrike" dirty="0">
                          <a:solidFill>
                            <a:srgbClr val="000000"/>
                          </a:solidFill>
                          <a:effectLst/>
                          <a:latin typeface="Calibri"/>
                        </a:rPr>
                        <a:t/>
                      </a:r>
                      <a:br>
                        <a:rPr lang="id-ID" sz="1000" b="1" i="0" u="none" strike="noStrike" dirty="0">
                          <a:solidFill>
                            <a:srgbClr val="000000"/>
                          </a:solidFill>
                          <a:effectLst/>
                          <a:latin typeface="Calibri"/>
                        </a:rPr>
                      </a:br>
                      <a:r>
                        <a:rPr lang="id-ID" sz="1000" b="1" i="0" u="none" strike="noStrike" dirty="0" smtClean="0">
                          <a:solidFill>
                            <a:srgbClr val="000000"/>
                          </a:solidFill>
                          <a:effectLst/>
                          <a:latin typeface="Calibri"/>
                        </a:rPr>
                        <a:t>17 </a:t>
                      </a:r>
                      <a:r>
                        <a:rPr lang="id-ID" sz="1000" b="1" i="0" u="none" strike="noStrike" dirty="0">
                          <a:solidFill>
                            <a:srgbClr val="000000"/>
                          </a:solidFill>
                          <a:effectLst/>
                          <a:latin typeface="Calibri"/>
                        </a:rPr>
                        <a:t>Sep 2014)</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bl>
          </a:graphicData>
        </a:graphic>
      </p:graphicFrame>
      <p:sp>
        <p:nvSpPr>
          <p:cNvPr id="21" name="Rectangle 20"/>
          <p:cNvSpPr/>
          <p:nvPr/>
        </p:nvSpPr>
        <p:spPr>
          <a:xfrm rot="16200000">
            <a:off x="1026260" y="4292458"/>
            <a:ext cx="1186542" cy="261610"/>
          </a:xfrm>
          <a:prstGeom prst="rect">
            <a:avLst/>
          </a:prstGeom>
        </p:spPr>
        <p:txBody>
          <a:bodyPr wrap="none">
            <a:spAutoFit/>
          </a:bodyPr>
          <a:lstStyle/>
          <a:p>
            <a:pPr algn="ctr" fontAlgn="ctr"/>
            <a:r>
              <a:rPr lang="id-ID" sz="1100" b="1" dirty="0" smtClean="0">
                <a:solidFill>
                  <a:srgbClr val="000000"/>
                </a:solidFill>
              </a:rPr>
              <a:t>17  Kelas Jabatan</a:t>
            </a:r>
            <a:endParaRPr lang="id-ID" sz="1100" b="1" dirty="0">
              <a:solidFill>
                <a:srgbClr val="000000"/>
              </a:solidFill>
            </a:endParaRPr>
          </a:p>
        </p:txBody>
      </p:sp>
      <p:sp>
        <p:nvSpPr>
          <p:cNvPr id="25" name="Rectangle 24"/>
          <p:cNvSpPr/>
          <p:nvPr/>
        </p:nvSpPr>
        <p:spPr>
          <a:xfrm>
            <a:off x="1618201" y="2728334"/>
            <a:ext cx="896399" cy="261610"/>
          </a:xfrm>
          <a:prstGeom prst="rect">
            <a:avLst/>
          </a:prstGeom>
        </p:spPr>
        <p:txBody>
          <a:bodyPr wrap="none">
            <a:spAutoFit/>
          </a:bodyPr>
          <a:lstStyle/>
          <a:p>
            <a:r>
              <a:rPr lang="id-ID" sz="1100" dirty="0">
                <a:solidFill>
                  <a:srgbClr val="000000"/>
                </a:solidFill>
              </a:rPr>
              <a:t> 36.770.000 </a:t>
            </a:r>
            <a:endParaRPr lang="id-ID" sz="1100" dirty="0"/>
          </a:p>
        </p:txBody>
      </p:sp>
      <p:grpSp>
        <p:nvGrpSpPr>
          <p:cNvPr id="86" name="Group 85"/>
          <p:cNvGrpSpPr/>
          <p:nvPr/>
        </p:nvGrpSpPr>
        <p:grpSpPr>
          <a:xfrm>
            <a:off x="1921231" y="2823416"/>
            <a:ext cx="760144" cy="3024299"/>
            <a:chOff x="3010805" y="2823411"/>
            <a:chExt cx="1013521" cy="3024299"/>
          </a:xfrm>
        </p:grpSpPr>
        <p:cxnSp>
          <p:nvCxnSpPr>
            <p:cNvPr id="22" name="Straight Connector 21"/>
            <p:cNvCxnSpPr/>
            <p:nvPr/>
          </p:nvCxnSpPr>
          <p:spPr>
            <a:xfrm>
              <a:off x="3785932" y="2823411"/>
              <a:ext cx="28752" cy="2871900"/>
            </a:xfrm>
            <a:prstGeom prst="line">
              <a:avLst/>
            </a:prstGeom>
            <a:ln w="57150">
              <a:solidFill>
                <a:schemeClr val="accent4">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rot="16200000">
              <a:off x="3098114" y="4272919"/>
              <a:ext cx="1186542" cy="348812"/>
            </a:xfrm>
            <a:prstGeom prst="rect">
              <a:avLst/>
            </a:prstGeom>
            <a:ln>
              <a:noFill/>
            </a:ln>
          </p:spPr>
          <p:txBody>
            <a:bodyPr wrap="none">
              <a:spAutoFit/>
            </a:bodyPr>
            <a:lstStyle/>
            <a:p>
              <a:pPr algn="ctr" fontAlgn="ctr"/>
              <a:r>
                <a:rPr lang="id-ID" sz="1100" b="1" dirty="0" smtClean="0">
                  <a:solidFill>
                    <a:srgbClr val="000000"/>
                  </a:solidFill>
                </a:rPr>
                <a:t>18  Kelas Jabatan</a:t>
              </a:r>
              <a:endParaRPr lang="id-ID" sz="1100" b="1" dirty="0">
                <a:solidFill>
                  <a:srgbClr val="000000"/>
                </a:solidFill>
              </a:endParaRPr>
            </a:p>
          </p:txBody>
        </p:sp>
        <p:sp>
          <p:nvSpPr>
            <p:cNvPr id="26" name="Rectangle 25"/>
            <p:cNvSpPr/>
            <p:nvPr/>
          </p:nvSpPr>
          <p:spPr>
            <a:xfrm>
              <a:off x="3010805" y="5586100"/>
              <a:ext cx="1013521" cy="261610"/>
            </a:xfrm>
            <a:prstGeom prst="rect">
              <a:avLst/>
            </a:prstGeom>
            <a:ln>
              <a:noFill/>
            </a:ln>
          </p:spPr>
          <p:txBody>
            <a:bodyPr wrap="none">
              <a:spAutoFit/>
            </a:bodyPr>
            <a:lstStyle/>
            <a:p>
              <a:r>
                <a:rPr lang="id-ID" sz="1100" dirty="0">
                  <a:solidFill>
                    <a:srgbClr val="000000"/>
                  </a:solidFill>
                </a:rPr>
                <a:t>1.330.000</a:t>
              </a:r>
              <a:endParaRPr lang="id-ID" sz="1100" dirty="0"/>
            </a:p>
          </p:txBody>
        </p:sp>
      </p:grpSp>
      <p:graphicFrame>
        <p:nvGraphicFramePr>
          <p:cNvPr id="27" name="Table 26"/>
          <p:cNvGraphicFramePr>
            <a:graphicFrameLocks noGrp="1"/>
          </p:cNvGraphicFramePr>
          <p:nvPr>
            <p:extLst>
              <p:ext uri="{D42A27DB-BD31-4B8C-83A1-F6EECF244321}">
                <p14:modId xmlns:p14="http://schemas.microsoft.com/office/powerpoint/2010/main" val="2278734521"/>
              </p:ext>
            </p:extLst>
          </p:nvPr>
        </p:nvGraphicFramePr>
        <p:xfrm>
          <a:off x="3356811" y="1320298"/>
          <a:ext cx="625643" cy="982132"/>
        </p:xfrm>
        <a:graphic>
          <a:graphicData uri="http://schemas.openxmlformats.org/drawingml/2006/table">
            <a:tbl>
              <a:tblPr/>
              <a:tblGrid>
                <a:gridCol w="625643"/>
              </a:tblGrid>
              <a:tr h="178114">
                <a:tc>
                  <a:txBody>
                    <a:bodyPr/>
                    <a:lstStyle/>
                    <a:p>
                      <a:pPr algn="ctr" fontAlgn="ctr"/>
                      <a:r>
                        <a:rPr lang="id-ID" sz="1050" b="1" i="0" u="none" strike="noStrike" dirty="0" smtClean="0">
                          <a:solidFill>
                            <a:srgbClr val="000000"/>
                          </a:solidFill>
                          <a:effectLst/>
                          <a:latin typeface="Calibri"/>
                        </a:rPr>
                        <a:t>BAPPENAS</a:t>
                      </a:r>
                      <a:endParaRPr lang="id-ID" sz="1050" b="1" i="0" u="none" strike="noStrike" dirty="0">
                        <a:solidFill>
                          <a:srgbClr val="000000"/>
                        </a:solidFill>
                        <a:effectLst/>
                        <a:latin typeface="Calibri"/>
                      </a:endParaRP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r>
              <a:tr h="351764">
                <a:tc>
                  <a:txBody>
                    <a:bodyPr/>
                    <a:lstStyle/>
                    <a:p>
                      <a:pPr algn="ctr" fontAlgn="ctr"/>
                      <a:r>
                        <a:rPr lang="id-ID" sz="1050" b="1" i="0" u="none" strike="noStrike" dirty="0">
                          <a:solidFill>
                            <a:srgbClr val="000000"/>
                          </a:solidFill>
                          <a:effectLst/>
                          <a:latin typeface="Calibri"/>
                        </a:rPr>
                        <a:t>(Perpres No. </a:t>
                      </a:r>
                      <a:r>
                        <a:rPr lang="id-ID" sz="1050" b="1" i="0" u="none" strike="noStrike" dirty="0" smtClean="0">
                          <a:solidFill>
                            <a:srgbClr val="000000"/>
                          </a:solidFill>
                          <a:effectLst/>
                          <a:latin typeface="Calibri"/>
                        </a:rPr>
                        <a:t>103/201</a:t>
                      </a:r>
                      <a:r>
                        <a:rPr lang="en-US" sz="1050" b="1" i="0" u="none" strike="noStrike" dirty="0" smtClean="0">
                          <a:solidFill>
                            <a:srgbClr val="000000"/>
                          </a:solidFill>
                          <a:effectLst/>
                          <a:latin typeface="Calibri"/>
                        </a:rPr>
                        <a:t>4,</a:t>
                      </a:r>
                      <a:r>
                        <a:rPr lang="id-ID" sz="1050" b="1" i="0" u="none" strike="noStrike" dirty="0">
                          <a:solidFill>
                            <a:srgbClr val="000000"/>
                          </a:solidFill>
                          <a:effectLst/>
                          <a:latin typeface="Calibri"/>
                        </a:rPr>
                        <a:t/>
                      </a:r>
                      <a:br>
                        <a:rPr lang="id-ID" sz="1050" b="1" i="0" u="none" strike="noStrike" dirty="0">
                          <a:solidFill>
                            <a:srgbClr val="000000"/>
                          </a:solidFill>
                          <a:effectLst/>
                          <a:latin typeface="Calibri"/>
                        </a:rPr>
                      </a:br>
                      <a:r>
                        <a:rPr lang="id-ID" sz="1050" b="1" i="0" u="none" strike="noStrike" dirty="0" smtClean="0">
                          <a:solidFill>
                            <a:srgbClr val="000000"/>
                          </a:solidFill>
                          <a:effectLst/>
                          <a:latin typeface="Calibri"/>
                        </a:rPr>
                        <a:t>17 </a:t>
                      </a:r>
                      <a:r>
                        <a:rPr lang="id-ID" sz="1050" b="1" i="0" u="none" strike="noStrike" dirty="0">
                          <a:solidFill>
                            <a:srgbClr val="000000"/>
                          </a:solidFill>
                          <a:effectLst/>
                          <a:latin typeface="Calibri"/>
                        </a:rPr>
                        <a:t>Sep 2014)</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36" name="Table 35"/>
          <p:cNvGraphicFramePr>
            <a:graphicFrameLocks noGrp="1"/>
          </p:cNvGraphicFramePr>
          <p:nvPr>
            <p:extLst>
              <p:ext uri="{D42A27DB-BD31-4B8C-83A1-F6EECF244321}">
                <p14:modId xmlns:p14="http://schemas.microsoft.com/office/powerpoint/2010/main" val="2600745611"/>
              </p:ext>
            </p:extLst>
          </p:nvPr>
        </p:nvGraphicFramePr>
        <p:xfrm>
          <a:off x="2612130" y="1328320"/>
          <a:ext cx="672494" cy="791632"/>
        </p:xfrm>
        <a:graphic>
          <a:graphicData uri="http://schemas.openxmlformats.org/drawingml/2006/table">
            <a:tbl>
              <a:tblPr/>
              <a:tblGrid>
                <a:gridCol w="672494"/>
              </a:tblGrid>
              <a:tr h="178114">
                <a:tc>
                  <a:txBody>
                    <a:bodyPr/>
                    <a:lstStyle/>
                    <a:p>
                      <a:pPr algn="ctr" fontAlgn="ctr"/>
                      <a:r>
                        <a:rPr lang="id-ID" sz="1000" b="1" i="0" u="none" strike="noStrike" dirty="0" smtClean="0">
                          <a:solidFill>
                            <a:srgbClr val="000000"/>
                          </a:solidFill>
                          <a:effectLst/>
                          <a:latin typeface="Calibri"/>
                        </a:rPr>
                        <a:t>MENKO-EK</a:t>
                      </a:r>
                      <a:endParaRPr lang="id-ID" sz="1000" b="1" i="0" u="none" strike="noStrike" dirty="0">
                        <a:solidFill>
                          <a:srgbClr val="000000"/>
                        </a:solidFill>
                        <a:effectLst/>
                        <a:latin typeface="Calibri"/>
                      </a:endParaRP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r>
              <a:tr h="351764">
                <a:tc>
                  <a:txBody>
                    <a:bodyPr/>
                    <a:lstStyle/>
                    <a:p>
                      <a:pPr algn="ctr" fontAlgn="ctr"/>
                      <a:r>
                        <a:rPr lang="id-ID" sz="1000" b="1" i="0" u="none" strike="noStrike" dirty="0">
                          <a:solidFill>
                            <a:srgbClr val="000000"/>
                          </a:solidFill>
                          <a:effectLst/>
                          <a:latin typeface="Calibri"/>
                        </a:rPr>
                        <a:t>(Perpres no. </a:t>
                      </a:r>
                      <a:r>
                        <a:rPr lang="id-ID" sz="1000" b="1" i="0" u="none" strike="noStrike" dirty="0" smtClean="0">
                          <a:solidFill>
                            <a:srgbClr val="000000"/>
                          </a:solidFill>
                          <a:effectLst/>
                          <a:latin typeface="Calibri"/>
                        </a:rPr>
                        <a:t>102/2014</a:t>
                      </a:r>
                      <a:r>
                        <a:rPr lang="en-US" sz="1000" b="1" i="0" u="none" strike="noStrike" dirty="0" smtClean="0">
                          <a:solidFill>
                            <a:srgbClr val="000000"/>
                          </a:solidFill>
                          <a:effectLst/>
                          <a:latin typeface="Calibri"/>
                        </a:rPr>
                        <a:t>,</a:t>
                      </a:r>
                      <a:r>
                        <a:rPr lang="id-ID" sz="1000" b="1" i="0" u="none" strike="noStrike" dirty="0" smtClean="0">
                          <a:solidFill>
                            <a:srgbClr val="000000"/>
                          </a:solidFill>
                          <a:effectLst/>
                          <a:latin typeface="Calibri"/>
                        </a:rPr>
                        <a:t> </a:t>
                      </a:r>
                      <a:r>
                        <a:rPr lang="id-ID" sz="1000" b="1" i="0" u="none" strike="noStrike" dirty="0">
                          <a:solidFill>
                            <a:srgbClr val="000000"/>
                          </a:solidFill>
                          <a:effectLst/>
                          <a:latin typeface="Calibri"/>
                        </a:rPr>
                        <a:t/>
                      </a:r>
                      <a:br>
                        <a:rPr lang="id-ID" sz="1000" b="1" i="0" u="none" strike="noStrike" dirty="0">
                          <a:solidFill>
                            <a:srgbClr val="000000"/>
                          </a:solidFill>
                          <a:effectLst/>
                          <a:latin typeface="Calibri"/>
                        </a:rPr>
                      </a:br>
                      <a:r>
                        <a:rPr lang="id-ID" sz="1000" b="1" i="0" u="none" strike="noStrike" dirty="0" smtClean="0">
                          <a:solidFill>
                            <a:srgbClr val="000000"/>
                          </a:solidFill>
                          <a:effectLst/>
                          <a:latin typeface="Calibri"/>
                        </a:rPr>
                        <a:t>17 </a:t>
                      </a:r>
                      <a:r>
                        <a:rPr lang="id-ID" sz="1000" b="1" i="0" u="none" strike="noStrike" dirty="0">
                          <a:solidFill>
                            <a:srgbClr val="000000"/>
                          </a:solidFill>
                          <a:effectLst/>
                          <a:latin typeface="Calibri"/>
                        </a:rPr>
                        <a:t>Sep 2014)</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41" name="Table 40"/>
          <p:cNvGraphicFramePr>
            <a:graphicFrameLocks noGrp="1"/>
          </p:cNvGraphicFramePr>
          <p:nvPr>
            <p:extLst>
              <p:ext uri="{D42A27DB-BD31-4B8C-83A1-F6EECF244321}">
                <p14:modId xmlns:p14="http://schemas.microsoft.com/office/powerpoint/2010/main" val="2005123273"/>
              </p:ext>
            </p:extLst>
          </p:nvPr>
        </p:nvGraphicFramePr>
        <p:xfrm>
          <a:off x="4038031" y="1320299"/>
          <a:ext cx="666308" cy="809198"/>
        </p:xfrm>
        <a:graphic>
          <a:graphicData uri="http://schemas.openxmlformats.org/drawingml/2006/table">
            <a:tbl>
              <a:tblPr/>
              <a:tblGrid>
                <a:gridCol w="666308"/>
              </a:tblGrid>
              <a:tr h="195680">
                <a:tc>
                  <a:txBody>
                    <a:bodyPr/>
                    <a:lstStyle/>
                    <a:p>
                      <a:pPr algn="ctr" fontAlgn="ctr"/>
                      <a:r>
                        <a:rPr lang="id-ID" sz="1000" b="1" i="0" u="none" strike="noStrike" dirty="0" smtClean="0">
                          <a:solidFill>
                            <a:srgbClr val="000000"/>
                          </a:solidFill>
                          <a:effectLst/>
                          <a:latin typeface="Calibri"/>
                        </a:rPr>
                        <a:t>PANRB</a:t>
                      </a:r>
                      <a:endParaRPr lang="id-ID" sz="1000" b="1" i="0" u="none" strike="noStrike" dirty="0">
                        <a:solidFill>
                          <a:srgbClr val="000000"/>
                        </a:solidFill>
                        <a:effectLst/>
                        <a:latin typeface="Calibri"/>
                      </a:endParaRP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r>
              <a:tr h="420481">
                <a:tc>
                  <a:txBody>
                    <a:bodyPr/>
                    <a:lstStyle/>
                    <a:p>
                      <a:pPr algn="ctr" fontAlgn="ctr"/>
                      <a:r>
                        <a:rPr lang="id-ID" sz="1000" b="1" i="0" u="none" strike="noStrike" dirty="0">
                          <a:solidFill>
                            <a:srgbClr val="000000"/>
                          </a:solidFill>
                          <a:effectLst/>
                          <a:latin typeface="Calibri"/>
                        </a:rPr>
                        <a:t>(Perpres No. </a:t>
                      </a:r>
                      <a:r>
                        <a:rPr lang="id-ID" sz="1000" b="1" i="0" u="none" strike="noStrike" dirty="0" smtClean="0">
                          <a:solidFill>
                            <a:srgbClr val="000000"/>
                          </a:solidFill>
                          <a:effectLst/>
                          <a:latin typeface="Calibri"/>
                        </a:rPr>
                        <a:t>104/2014</a:t>
                      </a:r>
                      <a:r>
                        <a:rPr lang="en-US" sz="1000" b="1" i="0" u="none" strike="noStrike" dirty="0" smtClean="0">
                          <a:solidFill>
                            <a:srgbClr val="000000"/>
                          </a:solidFill>
                          <a:effectLst/>
                          <a:latin typeface="Calibri"/>
                        </a:rPr>
                        <a:t>,</a:t>
                      </a:r>
                      <a:r>
                        <a:rPr lang="id-ID" sz="1000" b="1" i="0" u="none" strike="noStrike" dirty="0">
                          <a:solidFill>
                            <a:srgbClr val="000000"/>
                          </a:solidFill>
                          <a:effectLst/>
                          <a:latin typeface="Calibri"/>
                        </a:rPr>
                        <a:t/>
                      </a:r>
                      <a:br>
                        <a:rPr lang="id-ID" sz="1000" b="1" i="0" u="none" strike="noStrike" dirty="0">
                          <a:solidFill>
                            <a:srgbClr val="000000"/>
                          </a:solidFill>
                          <a:effectLst/>
                          <a:latin typeface="Calibri"/>
                        </a:rPr>
                      </a:br>
                      <a:r>
                        <a:rPr lang="id-ID" sz="1000" b="1" i="0" u="none" strike="noStrike" dirty="0" smtClean="0">
                          <a:solidFill>
                            <a:srgbClr val="000000"/>
                          </a:solidFill>
                          <a:effectLst/>
                          <a:latin typeface="Calibri"/>
                        </a:rPr>
                        <a:t>17 </a:t>
                      </a:r>
                      <a:r>
                        <a:rPr lang="id-ID" sz="1000" b="1" i="0" u="none" strike="noStrike" dirty="0">
                          <a:solidFill>
                            <a:srgbClr val="000000"/>
                          </a:solidFill>
                          <a:effectLst/>
                          <a:latin typeface="Calibri"/>
                        </a:rPr>
                        <a:t>Sep 2014)</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46" name="Table 45"/>
          <p:cNvGraphicFramePr>
            <a:graphicFrameLocks noGrp="1"/>
          </p:cNvGraphicFramePr>
          <p:nvPr>
            <p:extLst>
              <p:ext uri="{D42A27DB-BD31-4B8C-83A1-F6EECF244321}">
                <p14:modId xmlns:p14="http://schemas.microsoft.com/office/powerpoint/2010/main" val="4278546117"/>
              </p:ext>
            </p:extLst>
          </p:nvPr>
        </p:nvGraphicFramePr>
        <p:xfrm>
          <a:off x="4741596" y="1320299"/>
          <a:ext cx="642637" cy="944032"/>
        </p:xfrm>
        <a:graphic>
          <a:graphicData uri="http://schemas.openxmlformats.org/drawingml/2006/table">
            <a:tbl>
              <a:tblPr/>
              <a:tblGrid>
                <a:gridCol w="642637"/>
              </a:tblGrid>
              <a:tr h="178114">
                <a:tc>
                  <a:txBody>
                    <a:bodyPr/>
                    <a:lstStyle/>
                    <a:p>
                      <a:pPr algn="ctr" fontAlgn="ctr"/>
                      <a:r>
                        <a:rPr lang="id-ID" sz="1000" b="1" i="0" u="none" strike="noStrike" dirty="0" smtClean="0">
                          <a:solidFill>
                            <a:srgbClr val="000000"/>
                          </a:solidFill>
                          <a:effectLst/>
                          <a:latin typeface="Calibri"/>
                        </a:rPr>
                        <a:t>HUK-HAM</a:t>
                      </a:r>
                      <a:endParaRPr lang="id-ID" sz="1000" b="1" i="0" u="none" strike="noStrike" dirty="0">
                        <a:solidFill>
                          <a:srgbClr val="000000"/>
                        </a:solidFill>
                        <a:effectLst/>
                        <a:latin typeface="Calibri"/>
                      </a:endParaRP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r>
              <a:tr h="351764">
                <a:tc>
                  <a:txBody>
                    <a:bodyPr/>
                    <a:lstStyle/>
                    <a:p>
                      <a:pPr algn="ctr" fontAlgn="ctr"/>
                      <a:r>
                        <a:rPr lang="id-ID" sz="1000" b="1" i="0" u="none" strike="noStrike" dirty="0">
                          <a:solidFill>
                            <a:srgbClr val="000000"/>
                          </a:solidFill>
                          <a:effectLst/>
                          <a:latin typeface="Calibri"/>
                        </a:rPr>
                        <a:t>(Perpres No. </a:t>
                      </a:r>
                      <a:r>
                        <a:rPr lang="id-ID" sz="1000" b="1" i="0" u="none" strike="noStrike" dirty="0" smtClean="0">
                          <a:solidFill>
                            <a:srgbClr val="000000"/>
                          </a:solidFill>
                          <a:effectLst/>
                          <a:latin typeface="Calibri"/>
                        </a:rPr>
                        <a:t>105/2014</a:t>
                      </a:r>
                      <a:r>
                        <a:rPr lang="en-US" sz="1000" b="1" i="0" u="none" strike="noStrike" dirty="0" smtClean="0">
                          <a:solidFill>
                            <a:srgbClr val="000000"/>
                          </a:solidFill>
                          <a:effectLst/>
                          <a:latin typeface="Calibri"/>
                        </a:rPr>
                        <a:t>,</a:t>
                      </a:r>
                      <a:r>
                        <a:rPr lang="id-ID" sz="1000" b="1" i="0" u="none" strike="noStrike" dirty="0">
                          <a:solidFill>
                            <a:srgbClr val="000000"/>
                          </a:solidFill>
                          <a:effectLst/>
                          <a:latin typeface="Calibri"/>
                        </a:rPr>
                        <a:t/>
                      </a:r>
                      <a:br>
                        <a:rPr lang="id-ID" sz="1000" b="1" i="0" u="none" strike="noStrike" dirty="0">
                          <a:solidFill>
                            <a:srgbClr val="000000"/>
                          </a:solidFill>
                          <a:effectLst/>
                          <a:latin typeface="Calibri"/>
                        </a:rPr>
                      </a:br>
                      <a:r>
                        <a:rPr lang="id-ID" sz="1000" b="1" i="0" u="none" strike="noStrike" dirty="0" smtClean="0">
                          <a:solidFill>
                            <a:srgbClr val="000000"/>
                          </a:solidFill>
                          <a:effectLst/>
                          <a:latin typeface="Calibri"/>
                        </a:rPr>
                        <a:t>17 </a:t>
                      </a:r>
                      <a:r>
                        <a:rPr lang="id-ID" sz="1000" b="1" i="0" u="none" strike="noStrike" dirty="0">
                          <a:solidFill>
                            <a:srgbClr val="000000"/>
                          </a:solidFill>
                          <a:effectLst/>
                          <a:latin typeface="Calibri"/>
                        </a:rPr>
                        <a:t>Sep 2014)</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pSp>
        <p:nvGrpSpPr>
          <p:cNvPr id="58" name="Group 57"/>
          <p:cNvGrpSpPr/>
          <p:nvPr/>
        </p:nvGrpSpPr>
        <p:grpSpPr>
          <a:xfrm>
            <a:off x="4704341" y="3226712"/>
            <a:ext cx="896399" cy="2196880"/>
            <a:chOff x="3840677" y="3213556"/>
            <a:chExt cx="1195200" cy="2196880"/>
          </a:xfrm>
        </p:grpSpPr>
        <p:cxnSp>
          <p:nvCxnSpPr>
            <p:cNvPr id="59" name="Straight Connector 58"/>
            <p:cNvCxnSpPr/>
            <p:nvPr/>
          </p:nvCxnSpPr>
          <p:spPr>
            <a:xfrm>
              <a:off x="4692312" y="3412958"/>
              <a:ext cx="0" cy="1942218"/>
            </a:xfrm>
            <a:prstGeom prst="line">
              <a:avLst/>
            </a:prstGeom>
            <a:ln w="57150">
              <a:headEnd type="oval"/>
              <a:tailEnd type="oval"/>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3840677" y="3213556"/>
              <a:ext cx="1195200" cy="261610"/>
            </a:xfrm>
            <a:prstGeom prst="rect">
              <a:avLst/>
            </a:prstGeom>
          </p:spPr>
          <p:txBody>
            <a:bodyPr wrap="none">
              <a:spAutoFit/>
            </a:bodyPr>
            <a:lstStyle/>
            <a:p>
              <a:r>
                <a:rPr lang="id-ID" sz="1100" dirty="0">
                  <a:solidFill>
                    <a:srgbClr val="000000"/>
                  </a:solidFill>
                </a:rPr>
                <a:t> 27.577.500 </a:t>
              </a:r>
              <a:endParaRPr lang="id-ID" sz="1100" dirty="0"/>
            </a:p>
          </p:txBody>
        </p:sp>
        <p:sp>
          <p:nvSpPr>
            <p:cNvPr id="61" name="Rectangle 60"/>
            <p:cNvSpPr/>
            <p:nvPr/>
          </p:nvSpPr>
          <p:spPr>
            <a:xfrm>
              <a:off x="3855848" y="5148826"/>
              <a:ext cx="1056275" cy="261610"/>
            </a:xfrm>
            <a:prstGeom prst="rect">
              <a:avLst/>
            </a:prstGeom>
          </p:spPr>
          <p:txBody>
            <a:bodyPr wrap="none">
              <a:spAutoFit/>
            </a:bodyPr>
            <a:lstStyle/>
            <a:p>
              <a:r>
                <a:rPr lang="id-ID" sz="1100" dirty="0">
                  <a:solidFill>
                    <a:srgbClr val="000000"/>
                  </a:solidFill>
                </a:rPr>
                <a:t> 1.931.250</a:t>
              </a:r>
              <a:endParaRPr lang="id-ID" sz="1100" dirty="0"/>
            </a:p>
          </p:txBody>
        </p:sp>
        <p:sp>
          <p:nvSpPr>
            <p:cNvPr id="62" name="Rectangle 61"/>
            <p:cNvSpPr/>
            <p:nvPr/>
          </p:nvSpPr>
          <p:spPr>
            <a:xfrm rot="16200000">
              <a:off x="3991317" y="4256876"/>
              <a:ext cx="1186542" cy="348814"/>
            </a:xfrm>
            <a:prstGeom prst="rect">
              <a:avLst/>
            </a:prstGeom>
          </p:spPr>
          <p:txBody>
            <a:bodyPr wrap="none">
              <a:spAutoFit/>
            </a:bodyPr>
            <a:lstStyle/>
            <a:p>
              <a:pPr algn="ctr" fontAlgn="ctr"/>
              <a:r>
                <a:rPr lang="id-ID" sz="1100" b="1" dirty="0" smtClean="0">
                  <a:solidFill>
                    <a:srgbClr val="000000"/>
                  </a:solidFill>
                </a:rPr>
                <a:t>17  Kelas Jabatan</a:t>
              </a:r>
              <a:endParaRPr lang="id-ID" sz="1100" b="1" dirty="0">
                <a:solidFill>
                  <a:srgbClr val="000000"/>
                </a:solidFill>
              </a:endParaRPr>
            </a:p>
          </p:txBody>
        </p:sp>
      </p:grpSp>
      <p:graphicFrame>
        <p:nvGraphicFramePr>
          <p:cNvPr id="63" name="Table 62"/>
          <p:cNvGraphicFramePr>
            <a:graphicFrameLocks noGrp="1"/>
          </p:cNvGraphicFramePr>
          <p:nvPr>
            <p:extLst>
              <p:ext uri="{D42A27DB-BD31-4B8C-83A1-F6EECF244321}">
                <p14:modId xmlns:p14="http://schemas.microsoft.com/office/powerpoint/2010/main" val="19130126"/>
              </p:ext>
            </p:extLst>
          </p:nvPr>
        </p:nvGraphicFramePr>
        <p:xfrm>
          <a:off x="5441698" y="1312281"/>
          <a:ext cx="649024" cy="1045821"/>
        </p:xfrm>
        <a:graphic>
          <a:graphicData uri="http://schemas.openxmlformats.org/drawingml/2006/table">
            <a:tbl>
              <a:tblPr/>
              <a:tblGrid>
                <a:gridCol w="649024"/>
              </a:tblGrid>
              <a:tr h="203703">
                <a:tc>
                  <a:txBody>
                    <a:bodyPr/>
                    <a:lstStyle/>
                    <a:p>
                      <a:pPr algn="ctr" fontAlgn="ctr"/>
                      <a:r>
                        <a:rPr lang="id-ID" sz="1000" b="1" i="0" u="none" strike="noStrike" dirty="0">
                          <a:solidFill>
                            <a:srgbClr val="000000"/>
                          </a:solidFill>
                          <a:effectLst/>
                          <a:latin typeface="Calibri"/>
                        </a:rPr>
                        <a:t>BPKP </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r>
              <a:tr h="534593">
                <a:tc>
                  <a:txBody>
                    <a:bodyPr/>
                    <a:lstStyle/>
                    <a:p>
                      <a:pPr algn="ctr" fontAlgn="ctr"/>
                      <a:r>
                        <a:rPr lang="id-ID" sz="1100" b="1" i="0" u="none" strike="noStrike" dirty="0">
                          <a:solidFill>
                            <a:srgbClr val="000000"/>
                          </a:solidFill>
                          <a:effectLst/>
                          <a:latin typeface="Calibri"/>
                        </a:rPr>
                        <a:t>(Perpres No. </a:t>
                      </a:r>
                      <a:r>
                        <a:rPr lang="id-ID" sz="1100" b="1" i="0" u="none" strike="noStrike" dirty="0" smtClean="0">
                          <a:solidFill>
                            <a:srgbClr val="000000"/>
                          </a:solidFill>
                          <a:effectLst/>
                          <a:latin typeface="Calibri"/>
                        </a:rPr>
                        <a:t>106/2014</a:t>
                      </a:r>
                      <a:r>
                        <a:rPr lang="en-US" sz="1100" b="1" i="0" u="none" strike="noStrike" dirty="0" smtClean="0">
                          <a:solidFill>
                            <a:srgbClr val="000000"/>
                          </a:solidFill>
                          <a:effectLst/>
                          <a:latin typeface="Calibri"/>
                        </a:rPr>
                        <a:t>,</a:t>
                      </a:r>
                      <a:r>
                        <a:rPr lang="id-ID" sz="1100" b="1" i="0" u="none" strike="noStrike" dirty="0" smtClean="0">
                          <a:solidFill>
                            <a:srgbClr val="000000"/>
                          </a:solidFill>
                          <a:effectLst/>
                          <a:latin typeface="Calibri"/>
                        </a:rPr>
                        <a:t> </a:t>
                      </a:r>
                      <a:endParaRPr lang="en-US" sz="1100" b="1" i="0" u="none" strike="noStrike" dirty="0" smtClean="0">
                        <a:solidFill>
                          <a:srgbClr val="000000"/>
                        </a:solidFill>
                        <a:effectLst/>
                        <a:latin typeface="Calibri"/>
                      </a:endParaRPr>
                    </a:p>
                    <a:p>
                      <a:pPr algn="ctr" fontAlgn="ctr"/>
                      <a:r>
                        <a:rPr lang="id-ID" sz="1100" b="1" i="0" u="none" strike="noStrike" dirty="0" smtClean="0">
                          <a:solidFill>
                            <a:srgbClr val="000000"/>
                          </a:solidFill>
                          <a:effectLst/>
                          <a:latin typeface="Calibri"/>
                        </a:rPr>
                        <a:t>17 </a:t>
                      </a:r>
                      <a:r>
                        <a:rPr lang="id-ID" sz="1100" b="1" i="0" u="none" strike="noStrike" dirty="0">
                          <a:solidFill>
                            <a:srgbClr val="000000"/>
                          </a:solidFill>
                          <a:effectLst/>
                          <a:latin typeface="Calibri"/>
                        </a:rPr>
                        <a:t>Sep 2014)</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pSp>
        <p:nvGrpSpPr>
          <p:cNvPr id="70" name="Group 69"/>
          <p:cNvGrpSpPr/>
          <p:nvPr/>
        </p:nvGrpSpPr>
        <p:grpSpPr>
          <a:xfrm>
            <a:off x="5275802" y="2786390"/>
            <a:ext cx="928904" cy="2584267"/>
            <a:chOff x="5815203" y="2754306"/>
            <a:chExt cx="1238539" cy="2584267"/>
          </a:xfrm>
        </p:grpSpPr>
        <p:cxnSp>
          <p:nvCxnSpPr>
            <p:cNvPr id="64" name="Straight Connector 63"/>
            <p:cNvCxnSpPr/>
            <p:nvPr/>
          </p:nvCxnSpPr>
          <p:spPr>
            <a:xfrm>
              <a:off x="6817890" y="3019288"/>
              <a:ext cx="0" cy="2319285"/>
            </a:xfrm>
            <a:prstGeom prst="line">
              <a:avLst/>
            </a:prstGeom>
            <a:ln w="57150">
              <a:solidFill>
                <a:schemeClr val="tx1">
                  <a:lumMod val="85000"/>
                  <a:lumOff val="1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5997468" y="5073316"/>
              <a:ext cx="1056274" cy="261610"/>
            </a:xfrm>
            <a:prstGeom prst="rect">
              <a:avLst/>
            </a:prstGeom>
          </p:spPr>
          <p:txBody>
            <a:bodyPr wrap="none">
              <a:spAutoFit/>
            </a:bodyPr>
            <a:lstStyle/>
            <a:p>
              <a:r>
                <a:rPr lang="id-ID" sz="1100" dirty="0">
                  <a:solidFill>
                    <a:srgbClr val="000000"/>
                  </a:solidFill>
                </a:rPr>
                <a:t> 1.931.250</a:t>
              </a:r>
              <a:endParaRPr lang="id-ID" sz="1100" dirty="0"/>
            </a:p>
          </p:txBody>
        </p:sp>
        <p:sp>
          <p:nvSpPr>
            <p:cNvPr id="67" name="Rectangle 66"/>
            <p:cNvSpPr/>
            <p:nvPr/>
          </p:nvSpPr>
          <p:spPr>
            <a:xfrm rot="16200000">
              <a:off x="6116896" y="4232251"/>
              <a:ext cx="1186542" cy="348813"/>
            </a:xfrm>
            <a:prstGeom prst="rect">
              <a:avLst/>
            </a:prstGeom>
          </p:spPr>
          <p:txBody>
            <a:bodyPr wrap="none">
              <a:spAutoFit/>
            </a:bodyPr>
            <a:lstStyle/>
            <a:p>
              <a:pPr algn="ctr" fontAlgn="ctr"/>
              <a:r>
                <a:rPr lang="id-ID" sz="1100" b="1" dirty="0" smtClean="0">
                  <a:solidFill>
                    <a:srgbClr val="000000"/>
                  </a:solidFill>
                </a:rPr>
                <a:t>18  Kelas Jabatan</a:t>
              </a:r>
              <a:endParaRPr lang="id-ID" sz="1100" b="1" dirty="0">
                <a:solidFill>
                  <a:srgbClr val="000000"/>
                </a:solidFill>
              </a:endParaRPr>
            </a:p>
          </p:txBody>
        </p:sp>
        <p:sp>
          <p:nvSpPr>
            <p:cNvPr id="68" name="Rectangle 67"/>
            <p:cNvSpPr/>
            <p:nvPr/>
          </p:nvSpPr>
          <p:spPr>
            <a:xfrm>
              <a:off x="5815203" y="2754306"/>
              <a:ext cx="1195199" cy="261610"/>
            </a:xfrm>
            <a:prstGeom prst="rect">
              <a:avLst/>
            </a:prstGeom>
          </p:spPr>
          <p:txBody>
            <a:bodyPr wrap="none">
              <a:spAutoFit/>
            </a:bodyPr>
            <a:lstStyle/>
            <a:p>
              <a:r>
                <a:rPr lang="id-ID" sz="1100" dirty="0">
                  <a:solidFill>
                    <a:srgbClr val="000000"/>
                  </a:solidFill>
                </a:rPr>
                <a:t> 31.162.500 </a:t>
              </a:r>
              <a:endParaRPr lang="id-ID" sz="1100" dirty="0"/>
            </a:p>
          </p:txBody>
        </p:sp>
      </p:grpSp>
      <p:graphicFrame>
        <p:nvGraphicFramePr>
          <p:cNvPr id="71" name="Table 70"/>
          <p:cNvGraphicFramePr>
            <a:graphicFrameLocks noGrp="1"/>
          </p:cNvGraphicFramePr>
          <p:nvPr>
            <p:extLst>
              <p:ext uri="{D42A27DB-BD31-4B8C-83A1-F6EECF244321}">
                <p14:modId xmlns:p14="http://schemas.microsoft.com/office/powerpoint/2010/main" val="1381626864"/>
              </p:ext>
            </p:extLst>
          </p:nvPr>
        </p:nvGraphicFramePr>
        <p:xfrm>
          <a:off x="6196265" y="1306949"/>
          <a:ext cx="666577" cy="806511"/>
        </p:xfrm>
        <a:graphic>
          <a:graphicData uri="http://schemas.openxmlformats.org/drawingml/2006/table">
            <a:tbl>
              <a:tblPr/>
              <a:tblGrid>
                <a:gridCol w="666577"/>
              </a:tblGrid>
              <a:tr h="192993">
                <a:tc>
                  <a:txBody>
                    <a:bodyPr/>
                    <a:lstStyle/>
                    <a:p>
                      <a:pPr algn="ctr" fontAlgn="ctr"/>
                      <a:r>
                        <a:rPr lang="id-ID" sz="1000" b="1" i="0" u="none" strike="noStrike" dirty="0" smtClean="0">
                          <a:solidFill>
                            <a:srgbClr val="000000"/>
                          </a:solidFill>
                          <a:effectLst/>
                          <a:latin typeface="Calibri"/>
                        </a:rPr>
                        <a:t>BUMN</a:t>
                      </a:r>
                      <a:endParaRPr lang="id-ID" sz="1000" b="1" i="0" u="none" strike="noStrike" dirty="0">
                        <a:solidFill>
                          <a:srgbClr val="000000"/>
                        </a:solidFill>
                        <a:effectLst/>
                        <a:latin typeface="Calibri"/>
                      </a:endParaRP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r>
              <a:tr h="466621">
                <a:tc>
                  <a:txBody>
                    <a:bodyPr/>
                    <a:lstStyle/>
                    <a:p>
                      <a:pPr algn="ctr" fontAlgn="ctr"/>
                      <a:r>
                        <a:rPr lang="id-ID" sz="1000" b="1" i="0" u="none" strike="noStrike" dirty="0">
                          <a:solidFill>
                            <a:srgbClr val="000000"/>
                          </a:solidFill>
                          <a:effectLst/>
                          <a:latin typeface="Calibri"/>
                        </a:rPr>
                        <a:t>(Perpres No. </a:t>
                      </a:r>
                      <a:r>
                        <a:rPr lang="id-ID" sz="1000" b="1" i="0" u="none" strike="noStrike" dirty="0" smtClean="0">
                          <a:solidFill>
                            <a:srgbClr val="000000"/>
                          </a:solidFill>
                          <a:effectLst/>
                          <a:latin typeface="Calibri"/>
                        </a:rPr>
                        <a:t>107/2014</a:t>
                      </a:r>
                      <a:r>
                        <a:rPr lang="en-US" sz="1000" b="1" i="0" u="none" strike="noStrike" dirty="0" smtClean="0">
                          <a:solidFill>
                            <a:srgbClr val="000000"/>
                          </a:solidFill>
                          <a:effectLst/>
                          <a:latin typeface="Calibri"/>
                        </a:rPr>
                        <a:t>,</a:t>
                      </a:r>
                    </a:p>
                    <a:p>
                      <a:pPr algn="ctr" fontAlgn="ctr"/>
                      <a:r>
                        <a:rPr lang="id-ID" sz="1000" b="1" i="0" u="none" strike="noStrike" dirty="0" smtClean="0">
                          <a:solidFill>
                            <a:srgbClr val="000000"/>
                          </a:solidFill>
                          <a:effectLst/>
                          <a:latin typeface="Calibri"/>
                        </a:rPr>
                        <a:t>17 </a:t>
                      </a:r>
                      <a:r>
                        <a:rPr lang="id-ID" sz="1000" b="1" i="0" u="none" strike="noStrike" dirty="0">
                          <a:solidFill>
                            <a:srgbClr val="000000"/>
                          </a:solidFill>
                          <a:effectLst/>
                          <a:latin typeface="Calibri"/>
                        </a:rPr>
                        <a:t>Sep 2014)</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80" name="Table 79"/>
          <p:cNvGraphicFramePr>
            <a:graphicFrameLocks noGrp="1"/>
          </p:cNvGraphicFramePr>
          <p:nvPr>
            <p:extLst>
              <p:ext uri="{D42A27DB-BD31-4B8C-83A1-F6EECF244321}">
                <p14:modId xmlns:p14="http://schemas.microsoft.com/office/powerpoint/2010/main" val="2169019360"/>
              </p:ext>
            </p:extLst>
          </p:nvPr>
        </p:nvGraphicFramePr>
        <p:xfrm>
          <a:off x="6912142" y="1304256"/>
          <a:ext cx="655715" cy="944032"/>
        </p:xfrm>
        <a:graphic>
          <a:graphicData uri="http://schemas.openxmlformats.org/drawingml/2006/table">
            <a:tbl>
              <a:tblPr/>
              <a:tblGrid>
                <a:gridCol w="655715"/>
              </a:tblGrid>
              <a:tr h="178114">
                <a:tc>
                  <a:txBody>
                    <a:bodyPr/>
                    <a:lstStyle/>
                    <a:p>
                      <a:pPr algn="ctr" fontAlgn="ctr"/>
                      <a:r>
                        <a:rPr lang="id-ID" sz="1000" b="1" i="0" u="none" strike="noStrike" dirty="0" smtClean="0">
                          <a:solidFill>
                            <a:srgbClr val="000000"/>
                          </a:solidFill>
                          <a:effectLst/>
                          <a:latin typeface="Calibri"/>
                        </a:rPr>
                        <a:t>AGAMA</a:t>
                      </a:r>
                      <a:endParaRPr lang="id-ID" sz="1000" b="1" i="0" u="none" strike="noStrike" dirty="0">
                        <a:solidFill>
                          <a:srgbClr val="000000"/>
                        </a:solidFill>
                        <a:effectLst/>
                        <a:latin typeface="Calibri"/>
                      </a:endParaRP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r>
              <a:tr h="351764">
                <a:tc>
                  <a:txBody>
                    <a:bodyPr/>
                    <a:lstStyle/>
                    <a:p>
                      <a:pPr algn="ctr" fontAlgn="ctr"/>
                      <a:r>
                        <a:rPr lang="id-ID" sz="1000" b="1" i="0" u="none" strike="noStrike" dirty="0">
                          <a:solidFill>
                            <a:srgbClr val="000000"/>
                          </a:solidFill>
                          <a:effectLst/>
                          <a:latin typeface="Calibri"/>
                        </a:rPr>
                        <a:t>(Perpres No. </a:t>
                      </a:r>
                      <a:r>
                        <a:rPr lang="id-ID" sz="1000" b="1" i="0" u="none" strike="noStrike" dirty="0" smtClean="0">
                          <a:solidFill>
                            <a:srgbClr val="000000"/>
                          </a:solidFill>
                          <a:effectLst/>
                          <a:latin typeface="Calibri"/>
                        </a:rPr>
                        <a:t>108/2014</a:t>
                      </a:r>
                      <a:r>
                        <a:rPr lang="en-US" sz="1000" b="1" i="0" u="none" strike="noStrike" dirty="0" smtClean="0">
                          <a:solidFill>
                            <a:srgbClr val="000000"/>
                          </a:solidFill>
                          <a:effectLst/>
                          <a:latin typeface="Calibri"/>
                        </a:rPr>
                        <a:t>,</a:t>
                      </a:r>
                      <a:r>
                        <a:rPr lang="id-ID" sz="1000" b="1" i="0" u="none" strike="noStrike" dirty="0">
                          <a:solidFill>
                            <a:srgbClr val="000000"/>
                          </a:solidFill>
                          <a:effectLst/>
                          <a:latin typeface="Calibri"/>
                        </a:rPr>
                        <a:t/>
                      </a:r>
                      <a:br>
                        <a:rPr lang="id-ID" sz="1000" b="1" i="0" u="none" strike="noStrike" dirty="0">
                          <a:solidFill>
                            <a:srgbClr val="000000"/>
                          </a:solidFill>
                          <a:effectLst/>
                          <a:latin typeface="Calibri"/>
                        </a:rPr>
                      </a:br>
                      <a:r>
                        <a:rPr lang="id-ID" sz="1000" b="1" i="0" u="none" strike="noStrike" dirty="0" smtClean="0">
                          <a:solidFill>
                            <a:srgbClr val="000000"/>
                          </a:solidFill>
                          <a:effectLst/>
                          <a:latin typeface="Calibri"/>
                        </a:rPr>
                        <a:t>17 </a:t>
                      </a:r>
                      <a:r>
                        <a:rPr lang="id-ID" sz="1000" b="1" i="0" u="none" strike="noStrike" dirty="0">
                          <a:solidFill>
                            <a:srgbClr val="000000"/>
                          </a:solidFill>
                          <a:effectLst/>
                          <a:latin typeface="Calibri"/>
                        </a:rPr>
                        <a:t>Sep 2014)</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cxnSp>
        <p:nvCxnSpPr>
          <p:cNvPr id="88" name="Straight Connector 87"/>
          <p:cNvCxnSpPr/>
          <p:nvPr/>
        </p:nvCxnSpPr>
        <p:spPr>
          <a:xfrm>
            <a:off x="210555" y="3409510"/>
            <a:ext cx="8789069" cy="344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90" name="Table 89"/>
          <p:cNvGraphicFramePr>
            <a:graphicFrameLocks noGrp="1"/>
          </p:cNvGraphicFramePr>
          <p:nvPr>
            <p:extLst>
              <p:ext uri="{D42A27DB-BD31-4B8C-83A1-F6EECF244321}">
                <p14:modId xmlns:p14="http://schemas.microsoft.com/office/powerpoint/2010/main" val="3960298454"/>
              </p:ext>
            </p:extLst>
          </p:nvPr>
        </p:nvGraphicFramePr>
        <p:xfrm>
          <a:off x="7617357" y="1304257"/>
          <a:ext cx="663365" cy="791632"/>
        </p:xfrm>
        <a:graphic>
          <a:graphicData uri="http://schemas.openxmlformats.org/drawingml/2006/table">
            <a:tbl>
              <a:tblPr/>
              <a:tblGrid>
                <a:gridCol w="663365"/>
              </a:tblGrid>
              <a:tr h="178114">
                <a:tc>
                  <a:txBody>
                    <a:bodyPr/>
                    <a:lstStyle/>
                    <a:p>
                      <a:pPr algn="ctr" fontAlgn="ctr"/>
                      <a:r>
                        <a:rPr lang="id-ID" sz="1000" b="1" i="0" u="none" strike="noStrike" dirty="0">
                          <a:solidFill>
                            <a:srgbClr val="000000"/>
                          </a:solidFill>
                          <a:effectLst/>
                          <a:latin typeface="Calibri"/>
                        </a:rPr>
                        <a:t>BPN</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r>
              <a:tr h="351764">
                <a:tc>
                  <a:txBody>
                    <a:bodyPr/>
                    <a:lstStyle/>
                    <a:p>
                      <a:pPr algn="ctr" fontAlgn="ctr"/>
                      <a:r>
                        <a:rPr lang="id-ID" sz="1000" b="1" i="0" u="none" strike="noStrike" dirty="0">
                          <a:solidFill>
                            <a:srgbClr val="000000"/>
                          </a:solidFill>
                          <a:effectLst/>
                          <a:latin typeface="Calibri"/>
                        </a:rPr>
                        <a:t>(Perpres No. </a:t>
                      </a:r>
                      <a:r>
                        <a:rPr lang="id-ID" sz="1000" b="1" i="0" u="none" strike="noStrike" dirty="0" smtClean="0">
                          <a:solidFill>
                            <a:srgbClr val="000000"/>
                          </a:solidFill>
                          <a:effectLst/>
                          <a:latin typeface="Calibri"/>
                        </a:rPr>
                        <a:t>113/2014</a:t>
                      </a:r>
                      <a:r>
                        <a:rPr lang="en-US" sz="1000" b="1" i="0" u="none" strike="noStrike" dirty="0" smtClean="0">
                          <a:solidFill>
                            <a:srgbClr val="000000"/>
                          </a:solidFill>
                          <a:effectLst/>
                          <a:latin typeface="Calibri"/>
                        </a:rPr>
                        <a:t>,</a:t>
                      </a:r>
                      <a:r>
                        <a:rPr lang="id-ID" sz="1000" b="1" i="0" u="none" strike="noStrike" dirty="0" smtClean="0">
                          <a:solidFill>
                            <a:srgbClr val="000000"/>
                          </a:solidFill>
                          <a:effectLst/>
                          <a:latin typeface="Calibri"/>
                        </a:rPr>
                        <a:t> </a:t>
                      </a:r>
                      <a:endParaRPr lang="en-US" sz="1000" b="1" i="0" u="none" strike="noStrike" dirty="0" smtClean="0">
                        <a:solidFill>
                          <a:srgbClr val="000000"/>
                        </a:solidFill>
                        <a:effectLst/>
                        <a:latin typeface="Calibri"/>
                      </a:endParaRPr>
                    </a:p>
                    <a:p>
                      <a:pPr algn="ctr" fontAlgn="ctr"/>
                      <a:r>
                        <a:rPr lang="id-ID" sz="1000" b="1" i="0" u="none" strike="noStrike" dirty="0" smtClean="0">
                          <a:solidFill>
                            <a:srgbClr val="000000"/>
                          </a:solidFill>
                          <a:effectLst/>
                          <a:latin typeface="Calibri"/>
                        </a:rPr>
                        <a:t>17 </a:t>
                      </a:r>
                      <a:r>
                        <a:rPr lang="id-ID" sz="1000" b="1" i="0" u="none" strike="noStrike" dirty="0">
                          <a:solidFill>
                            <a:srgbClr val="000000"/>
                          </a:solidFill>
                          <a:effectLst/>
                          <a:latin typeface="Calibri"/>
                        </a:rPr>
                        <a:t>Sep 2014)</a:t>
                      </a: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pSp>
        <p:nvGrpSpPr>
          <p:cNvPr id="91" name="Group 90"/>
          <p:cNvGrpSpPr/>
          <p:nvPr/>
        </p:nvGrpSpPr>
        <p:grpSpPr>
          <a:xfrm>
            <a:off x="7470662" y="3657600"/>
            <a:ext cx="837975" cy="2057400"/>
            <a:chOff x="6912884" y="3657597"/>
            <a:chExt cx="1117296" cy="2057400"/>
          </a:xfrm>
        </p:grpSpPr>
        <p:cxnSp>
          <p:nvCxnSpPr>
            <p:cNvPr id="92" name="Straight Connector 91"/>
            <p:cNvCxnSpPr/>
            <p:nvPr/>
          </p:nvCxnSpPr>
          <p:spPr>
            <a:xfrm>
              <a:off x="7748334" y="4024594"/>
              <a:ext cx="0" cy="1429918"/>
            </a:xfrm>
            <a:prstGeom prst="line">
              <a:avLst/>
            </a:prstGeom>
            <a:ln w="57150">
              <a:solidFill>
                <a:schemeClr val="accent4">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3" name="Rectangle 92"/>
            <p:cNvSpPr/>
            <p:nvPr/>
          </p:nvSpPr>
          <p:spPr>
            <a:xfrm rot="16200000">
              <a:off x="7047339" y="4502081"/>
              <a:ext cx="1186542" cy="348812"/>
            </a:xfrm>
            <a:prstGeom prst="rect">
              <a:avLst/>
            </a:prstGeom>
          </p:spPr>
          <p:txBody>
            <a:bodyPr wrap="none">
              <a:spAutoFit/>
            </a:bodyPr>
            <a:lstStyle/>
            <a:p>
              <a:pPr algn="ctr" fontAlgn="ctr"/>
              <a:r>
                <a:rPr lang="id-ID" sz="1100" b="1" dirty="0" smtClean="0">
                  <a:solidFill>
                    <a:srgbClr val="000000"/>
                  </a:solidFill>
                </a:rPr>
                <a:t>17  Kelas Jabatan</a:t>
              </a:r>
              <a:endParaRPr lang="id-ID" sz="1100" b="1" dirty="0">
                <a:solidFill>
                  <a:srgbClr val="000000"/>
                </a:solidFill>
              </a:endParaRPr>
            </a:p>
          </p:txBody>
        </p:sp>
        <p:sp>
          <p:nvSpPr>
            <p:cNvPr id="94" name="Rectangle 93"/>
            <p:cNvSpPr/>
            <p:nvPr/>
          </p:nvSpPr>
          <p:spPr>
            <a:xfrm>
              <a:off x="6920479" y="3657597"/>
              <a:ext cx="1109701" cy="261610"/>
            </a:xfrm>
            <a:prstGeom prst="rect">
              <a:avLst/>
            </a:prstGeom>
          </p:spPr>
          <p:txBody>
            <a:bodyPr wrap="none">
              <a:spAutoFit/>
            </a:bodyPr>
            <a:lstStyle/>
            <a:p>
              <a:r>
                <a:rPr lang="id-ID" sz="1100" dirty="0">
                  <a:solidFill>
                    <a:srgbClr val="000000"/>
                  </a:solidFill>
                </a:rPr>
                <a:t>19.360.000</a:t>
              </a:r>
              <a:endParaRPr lang="id-ID" sz="1100" dirty="0"/>
            </a:p>
          </p:txBody>
        </p:sp>
        <p:sp>
          <p:nvSpPr>
            <p:cNvPr id="95" name="Rectangle 94"/>
            <p:cNvSpPr/>
            <p:nvPr/>
          </p:nvSpPr>
          <p:spPr>
            <a:xfrm>
              <a:off x="6912884" y="5453387"/>
              <a:ext cx="1099016" cy="261610"/>
            </a:xfrm>
            <a:prstGeom prst="rect">
              <a:avLst/>
            </a:prstGeom>
          </p:spPr>
          <p:txBody>
            <a:bodyPr wrap="none">
              <a:spAutoFit/>
            </a:bodyPr>
            <a:lstStyle/>
            <a:p>
              <a:r>
                <a:rPr lang="id-ID" sz="1100" dirty="0">
                  <a:solidFill>
                    <a:srgbClr val="000000"/>
                  </a:solidFill>
                </a:rPr>
                <a:t> 1.563.000 </a:t>
              </a:r>
              <a:endParaRPr lang="id-ID" sz="1100" dirty="0"/>
            </a:p>
          </p:txBody>
        </p:sp>
      </p:grpSp>
      <p:grpSp>
        <p:nvGrpSpPr>
          <p:cNvPr id="96" name="Group 95"/>
          <p:cNvGrpSpPr/>
          <p:nvPr/>
        </p:nvGrpSpPr>
        <p:grpSpPr>
          <a:xfrm>
            <a:off x="8159300" y="3386431"/>
            <a:ext cx="864339" cy="2031951"/>
            <a:chOff x="3803795" y="3308326"/>
            <a:chExt cx="1152452" cy="2031951"/>
          </a:xfrm>
        </p:grpSpPr>
        <p:cxnSp>
          <p:nvCxnSpPr>
            <p:cNvPr id="97" name="Straight Connector 96"/>
            <p:cNvCxnSpPr/>
            <p:nvPr/>
          </p:nvCxnSpPr>
          <p:spPr>
            <a:xfrm>
              <a:off x="4692312" y="3412958"/>
              <a:ext cx="0" cy="1783693"/>
            </a:xfrm>
            <a:prstGeom prst="line">
              <a:avLst/>
            </a:prstGeom>
            <a:ln w="57150">
              <a:solidFill>
                <a:srgbClr val="00B05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8" name="Rectangle 97"/>
            <p:cNvSpPr/>
            <p:nvPr/>
          </p:nvSpPr>
          <p:spPr>
            <a:xfrm>
              <a:off x="3803795" y="3308326"/>
              <a:ext cx="1152452" cy="261610"/>
            </a:xfrm>
            <a:prstGeom prst="rect">
              <a:avLst/>
            </a:prstGeom>
          </p:spPr>
          <p:txBody>
            <a:bodyPr wrap="none">
              <a:spAutoFit/>
            </a:bodyPr>
            <a:lstStyle/>
            <a:p>
              <a:r>
                <a:rPr lang="id-ID" sz="1100" dirty="0">
                  <a:solidFill>
                    <a:srgbClr val="000000"/>
                  </a:solidFill>
                </a:rPr>
                <a:t> </a:t>
              </a:r>
              <a:r>
                <a:rPr lang="id-ID" sz="1100" dirty="0" smtClean="0">
                  <a:solidFill>
                    <a:srgbClr val="000000"/>
                  </a:solidFill>
                </a:rPr>
                <a:t>26.324.000</a:t>
              </a:r>
              <a:endParaRPr lang="id-ID" sz="3200" dirty="0"/>
            </a:p>
          </p:txBody>
        </p:sp>
        <p:sp>
          <p:nvSpPr>
            <p:cNvPr id="99" name="Rectangle 98"/>
            <p:cNvSpPr/>
            <p:nvPr/>
          </p:nvSpPr>
          <p:spPr>
            <a:xfrm>
              <a:off x="3875930" y="5078667"/>
              <a:ext cx="1056273" cy="261610"/>
            </a:xfrm>
            <a:prstGeom prst="rect">
              <a:avLst/>
            </a:prstGeom>
          </p:spPr>
          <p:txBody>
            <a:bodyPr wrap="none">
              <a:spAutoFit/>
            </a:bodyPr>
            <a:lstStyle/>
            <a:p>
              <a:r>
                <a:rPr lang="id-ID" sz="1100" dirty="0">
                  <a:solidFill>
                    <a:srgbClr val="000000"/>
                  </a:solidFill>
                </a:rPr>
                <a:t> </a:t>
              </a:r>
              <a:r>
                <a:rPr lang="id-ID" sz="1100" dirty="0" smtClean="0">
                  <a:solidFill>
                    <a:srgbClr val="000000"/>
                  </a:solidFill>
                </a:rPr>
                <a:t>1.968.000</a:t>
              </a:r>
              <a:endParaRPr lang="id-ID" sz="3200" dirty="0"/>
            </a:p>
          </p:txBody>
        </p:sp>
        <p:sp>
          <p:nvSpPr>
            <p:cNvPr id="100" name="Rectangle 99"/>
            <p:cNvSpPr/>
            <p:nvPr/>
          </p:nvSpPr>
          <p:spPr>
            <a:xfrm rot="16200000">
              <a:off x="3968236" y="4120651"/>
              <a:ext cx="1186542" cy="348813"/>
            </a:xfrm>
            <a:prstGeom prst="rect">
              <a:avLst/>
            </a:prstGeom>
          </p:spPr>
          <p:txBody>
            <a:bodyPr wrap="none">
              <a:spAutoFit/>
            </a:bodyPr>
            <a:lstStyle/>
            <a:p>
              <a:pPr algn="ctr" fontAlgn="ctr"/>
              <a:r>
                <a:rPr lang="id-ID" sz="1100" b="1" dirty="0" smtClean="0">
                  <a:solidFill>
                    <a:srgbClr val="000000"/>
                  </a:solidFill>
                </a:rPr>
                <a:t>17  Kelas Jabatan</a:t>
              </a:r>
              <a:endParaRPr lang="id-ID" sz="1100" b="1" dirty="0">
                <a:solidFill>
                  <a:srgbClr val="000000"/>
                </a:solidFill>
              </a:endParaRPr>
            </a:p>
          </p:txBody>
        </p:sp>
      </p:grpSp>
      <p:graphicFrame>
        <p:nvGraphicFramePr>
          <p:cNvPr id="102" name="Table 101"/>
          <p:cNvGraphicFramePr>
            <a:graphicFrameLocks noGrp="1"/>
          </p:cNvGraphicFramePr>
          <p:nvPr>
            <p:extLst>
              <p:ext uri="{D42A27DB-BD31-4B8C-83A1-F6EECF244321}">
                <p14:modId xmlns:p14="http://schemas.microsoft.com/office/powerpoint/2010/main" val="1775312336"/>
              </p:ext>
            </p:extLst>
          </p:nvPr>
        </p:nvGraphicFramePr>
        <p:xfrm>
          <a:off x="8358945" y="1309321"/>
          <a:ext cx="682787" cy="791632"/>
        </p:xfrm>
        <a:graphic>
          <a:graphicData uri="http://schemas.openxmlformats.org/drawingml/2006/table">
            <a:tbl>
              <a:tblPr/>
              <a:tblGrid>
                <a:gridCol w="682787"/>
              </a:tblGrid>
              <a:tr h="178114">
                <a:tc>
                  <a:txBody>
                    <a:bodyPr/>
                    <a:lstStyle/>
                    <a:p>
                      <a:pPr algn="ctr" fontAlgn="ctr"/>
                      <a:r>
                        <a:rPr lang="id-ID" sz="1000" b="1" i="0" u="none" strike="noStrike" dirty="0" smtClean="0">
                          <a:solidFill>
                            <a:srgbClr val="000000"/>
                          </a:solidFill>
                          <a:effectLst/>
                          <a:latin typeface="Calibri"/>
                        </a:rPr>
                        <a:t>LKPP</a:t>
                      </a:r>
                      <a:endParaRPr lang="id-ID" sz="1000" b="1" i="0" u="none" strike="noStrike" dirty="0">
                        <a:solidFill>
                          <a:srgbClr val="000000"/>
                        </a:solidFill>
                        <a:effectLst/>
                        <a:latin typeface="Calibri"/>
                      </a:endParaRP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60000"/>
                        <a:lumOff val="40000"/>
                      </a:schemeClr>
                    </a:solidFill>
                  </a:tcPr>
                </a:tc>
              </a:tr>
              <a:tr h="351764">
                <a:tc>
                  <a:txBody>
                    <a:bodyPr/>
                    <a:lstStyle/>
                    <a:p>
                      <a:pPr algn="ctr" fontAlgn="ctr"/>
                      <a:r>
                        <a:rPr lang="id-ID" sz="1000" b="1" i="0" u="none" strike="noStrike" dirty="0">
                          <a:solidFill>
                            <a:srgbClr val="000000"/>
                          </a:solidFill>
                          <a:effectLst/>
                          <a:latin typeface="Calibri"/>
                        </a:rPr>
                        <a:t>(Perpres No. </a:t>
                      </a:r>
                      <a:r>
                        <a:rPr lang="id-ID" sz="1000" b="1" i="0" u="none" strike="noStrike" dirty="0" smtClean="0">
                          <a:solidFill>
                            <a:srgbClr val="000000"/>
                          </a:solidFill>
                          <a:effectLst/>
                          <a:latin typeface="Calibri"/>
                        </a:rPr>
                        <a:t>162/2015</a:t>
                      </a:r>
                      <a:r>
                        <a:rPr lang="en-US" sz="1000" b="1" i="0" u="none" strike="noStrike" dirty="0" smtClean="0">
                          <a:solidFill>
                            <a:srgbClr val="000000"/>
                          </a:solidFill>
                          <a:effectLst/>
                          <a:latin typeface="Calibri"/>
                        </a:rPr>
                        <a:t>,</a:t>
                      </a:r>
                      <a:r>
                        <a:rPr lang="id-ID" sz="1000" b="1" i="0" u="none" strike="noStrike" dirty="0" smtClean="0">
                          <a:solidFill>
                            <a:srgbClr val="000000"/>
                          </a:solidFill>
                          <a:effectLst/>
                          <a:latin typeface="Calibri"/>
                        </a:rPr>
                        <a:t>  </a:t>
                      </a:r>
                      <a:endParaRPr lang="en-US" sz="1000" b="1" i="0" u="none" strike="noStrike" dirty="0" smtClean="0">
                        <a:solidFill>
                          <a:srgbClr val="000000"/>
                        </a:solidFill>
                        <a:effectLst/>
                        <a:latin typeface="Calibri"/>
                      </a:endParaRPr>
                    </a:p>
                    <a:p>
                      <a:pPr algn="ctr" fontAlgn="ctr"/>
                      <a:r>
                        <a:rPr lang="id-ID" sz="1000" b="1" i="0" u="none" strike="noStrike" dirty="0" smtClean="0">
                          <a:solidFill>
                            <a:srgbClr val="000000"/>
                          </a:solidFill>
                          <a:effectLst/>
                          <a:latin typeface="Calibri"/>
                        </a:rPr>
                        <a:t>10 Okt 2015)</a:t>
                      </a:r>
                      <a:endParaRPr lang="id-ID" sz="1000" b="1" i="0" u="none" strike="noStrike" dirty="0">
                        <a:solidFill>
                          <a:srgbClr val="000000"/>
                        </a:solidFill>
                        <a:effectLst/>
                        <a:latin typeface="Calibri"/>
                      </a:endParaRPr>
                    </a:p>
                  </a:txBody>
                  <a:tcPr marL="2939" marR="2939" marT="39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cxnSp>
        <p:nvCxnSpPr>
          <p:cNvPr id="89" name="Straight Connector 88"/>
          <p:cNvCxnSpPr/>
          <p:nvPr/>
        </p:nvCxnSpPr>
        <p:spPr>
          <a:xfrm>
            <a:off x="204085" y="5355176"/>
            <a:ext cx="8789069" cy="1837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87" name="Group 86"/>
          <p:cNvGrpSpPr/>
          <p:nvPr/>
        </p:nvGrpSpPr>
        <p:grpSpPr>
          <a:xfrm>
            <a:off x="6735832" y="3657600"/>
            <a:ext cx="850916" cy="2057400"/>
            <a:chOff x="6895632" y="3657593"/>
            <a:chExt cx="1134551" cy="2057400"/>
          </a:xfrm>
        </p:grpSpPr>
        <p:cxnSp>
          <p:nvCxnSpPr>
            <p:cNvPr id="101" name="Straight Connector 100"/>
            <p:cNvCxnSpPr/>
            <p:nvPr/>
          </p:nvCxnSpPr>
          <p:spPr>
            <a:xfrm>
              <a:off x="7748335" y="4024590"/>
              <a:ext cx="1" cy="1439433"/>
            </a:xfrm>
            <a:prstGeom prst="line">
              <a:avLst/>
            </a:prstGeom>
            <a:ln w="57150">
              <a:solidFill>
                <a:schemeClr val="accent4">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rot="16200000">
              <a:off x="7047339" y="4502081"/>
              <a:ext cx="1186542" cy="348812"/>
            </a:xfrm>
            <a:prstGeom prst="rect">
              <a:avLst/>
            </a:prstGeom>
          </p:spPr>
          <p:txBody>
            <a:bodyPr wrap="none">
              <a:spAutoFit/>
            </a:bodyPr>
            <a:lstStyle/>
            <a:p>
              <a:pPr algn="ctr" fontAlgn="ctr"/>
              <a:r>
                <a:rPr lang="id-ID" sz="1100" b="1" dirty="0" smtClean="0">
                  <a:solidFill>
                    <a:srgbClr val="000000"/>
                  </a:solidFill>
                </a:rPr>
                <a:t>17  Kelas Jabatan</a:t>
              </a:r>
              <a:endParaRPr lang="id-ID" sz="1100" b="1" dirty="0">
                <a:solidFill>
                  <a:srgbClr val="000000"/>
                </a:solidFill>
              </a:endParaRPr>
            </a:p>
          </p:txBody>
        </p:sp>
        <p:sp>
          <p:nvSpPr>
            <p:cNvPr id="104" name="Rectangle 103"/>
            <p:cNvSpPr/>
            <p:nvPr/>
          </p:nvSpPr>
          <p:spPr>
            <a:xfrm>
              <a:off x="6920481" y="3657593"/>
              <a:ext cx="1109702" cy="261610"/>
            </a:xfrm>
            <a:prstGeom prst="rect">
              <a:avLst/>
            </a:prstGeom>
          </p:spPr>
          <p:txBody>
            <a:bodyPr wrap="none">
              <a:spAutoFit/>
            </a:bodyPr>
            <a:lstStyle/>
            <a:p>
              <a:r>
                <a:rPr lang="id-ID" sz="1100" dirty="0">
                  <a:solidFill>
                    <a:srgbClr val="000000"/>
                  </a:solidFill>
                </a:rPr>
                <a:t>19.360.000</a:t>
              </a:r>
              <a:endParaRPr lang="id-ID" sz="1100" dirty="0"/>
            </a:p>
          </p:txBody>
        </p:sp>
        <p:sp>
          <p:nvSpPr>
            <p:cNvPr id="105" name="Rectangle 104"/>
            <p:cNvSpPr/>
            <p:nvPr/>
          </p:nvSpPr>
          <p:spPr>
            <a:xfrm>
              <a:off x="6895632" y="5453383"/>
              <a:ext cx="1099016" cy="261610"/>
            </a:xfrm>
            <a:prstGeom prst="rect">
              <a:avLst/>
            </a:prstGeom>
          </p:spPr>
          <p:txBody>
            <a:bodyPr wrap="none">
              <a:spAutoFit/>
            </a:bodyPr>
            <a:lstStyle/>
            <a:p>
              <a:r>
                <a:rPr lang="id-ID" sz="1100" dirty="0">
                  <a:solidFill>
                    <a:srgbClr val="000000"/>
                  </a:solidFill>
                </a:rPr>
                <a:t> 1.563.000 </a:t>
              </a:r>
              <a:endParaRPr lang="id-ID" sz="1100" dirty="0"/>
            </a:p>
          </p:txBody>
        </p:sp>
      </p:grpSp>
      <p:grpSp>
        <p:nvGrpSpPr>
          <p:cNvPr id="106" name="Group 105"/>
          <p:cNvGrpSpPr/>
          <p:nvPr/>
        </p:nvGrpSpPr>
        <p:grpSpPr>
          <a:xfrm>
            <a:off x="6101922" y="3700790"/>
            <a:ext cx="832278" cy="2014210"/>
            <a:chOff x="6930841" y="3690293"/>
            <a:chExt cx="1109703" cy="2014210"/>
          </a:xfrm>
        </p:grpSpPr>
        <p:cxnSp>
          <p:nvCxnSpPr>
            <p:cNvPr id="107" name="Straight Connector 106"/>
            <p:cNvCxnSpPr/>
            <p:nvPr/>
          </p:nvCxnSpPr>
          <p:spPr>
            <a:xfrm>
              <a:off x="7758694" y="4014100"/>
              <a:ext cx="0" cy="1449923"/>
            </a:xfrm>
            <a:prstGeom prst="line">
              <a:avLst/>
            </a:prstGeom>
            <a:ln w="57150">
              <a:solidFill>
                <a:schemeClr val="accent4">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8" name="Rectangle 107"/>
            <p:cNvSpPr/>
            <p:nvPr/>
          </p:nvSpPr>
          <p:spPr>
            <a:xfrm rot="16200000">
              <a:off x="7047339" y="4502081"/>
              <a:ext cx="1186542" cy="348813"/>
            </a:xfrm>
            <a:prstGeom prst="rect">
              <a:avLst/>
            </a:prstGeom>
          </p:spPr>
          <p:txBody>
            <a:bodyPr wrap="none">
              <a:spAutoFit/>
            </a:bodyPr>
            <a:lstStyle/>
            <a:p>
              <a:pPr algn="ctr" fontAlgn="ctr"/>
              <a:r>
                <a:rPr lang="id-ID" sz="1100" b="1" dirty="0" smtClean="0">
                  <a:solidFill>
                    <a:srgbClr val="000000"/>
                  </a:solidFill>
                </a:rPr>
                <a:t>17  Kelas Jabatan</a:t>
              </a:r>
              <a:endParaRPr lang="id-ID" sz="1100" b="1" dirty="0">
                <a:solidFill>
                  <a:srgbClr val="000000"/>
                </a:solidFill>
              </a:endParaRPr>
            </a:p>
          </p:txBody>
        </p:sp>
        <p:sp>
          <p:nvSpPr>
            <p:cNvPr id="109" name="Rectangle 108"/>
            <p:cNvSpPr/>
            <p:nvPr/>
          </p:nvSpPr>
          <p:spPr>
            <a:xfrm>
              <a:off x="6930841" y="3690293"/>
              <a:ext cx="1109703" cy="261610"/>
            </a:xfrm>
            <a:prstGeom prst="rect">
              <a:avLst/>
            </a:prstGeom>
          </p:spPr>
          <p:txBody>
            <a:bodyPr wrap="none">
              <a:spAutoFit/>
            </a:bodyPr>
            <a:lstStyle/>
            <a:p>
              <a:r>
                <a:rPr lang="id-ID" sz="1100" dirty="0">
                  <a:solidFill>
                    <a:srgbClr val="000000"/>
                  </a:solidFill>
                </a:rPr>
                <a:t>19.360.000</a:t>
              </a:r>
              <a:endParaRPr lang="id-ID" sz="1100" dirty="0"/>
            </a:p>
          </p:txBody>
        </p:sp>
        <p:sp>
          <p:nvSpPr>
            <p:cNvPr id="110" name="Rectangle 109"/>
            <p:cNvSpPr/>
            <p:nvPr/>
          </p:nvSpPr>
          <p:spPr>
            <a:xfrm>
              <a:off x="6941522" y="5442893"/>
              <a:ext cx="1099018" cy="261610"/>
            </a:xfrm>
            <a:prstGeom prst="rect">
              <a:avLst/>
            </a:prstGeom>
          </p:spPr>
          <p:txBody>
            <a:bodyPr wrap="none">
              <a:spAutoFit/>
            </a:bodyPr>
            <a:lstStyle/>
            <a:p>
              <a:r>
                <a:rPr lang="id-ID" sz="1100" dirty="0">
                  <a:solidFill>
                    <a:srgbClr val="000000"/>
                  </a:solidFill>
                </a:rPr>
                <a:t> 1.563.000 </a:t>
              </a:r>
              <a:endParaRPr lang="id-ID" sz="1100" dirty="0"/>
            </a:p>
          </p:txBody>
        </p:sp>
      </p:grpSp>
      <p:grpSp>
        <p:nvGrpSpPr>
          <p:cNvPr id="111" name="Group 110"/>
          <p:cNvGrpSpPr/>
          <p:nvPr/>
        </p:nvGrpSpPr>
        <p:grpSpPr>
          <a:xfrm>
            <a:off x="4036579" y="3229697"/>
            <a:ext cx="896399" cy="2196880"/>
            <a:chOff x="3840677" y="3213556"/>
            <a:chExt cx="1195200" cy="2196880"/>
          </a:xfrm>
        </p:grpSpPr>
        <p:cxnSp>
          <p:nvCxnSpPr>
            <p:cNvPr id="112" name="Straight Connector 111"/>
            <p:cNvCxnSpPr/>
            <p:nvPr/>
          </p:nvCxnSpPr>
          <p:spPr>
            <a:xfrm>
              <a:off x="4692312" y="3412958"/>
              <a:ext cx="0" cy="1942218"/>
            </a:xfrm>
            <a:prstGeom prst="line">
              <a:avLst/>
            </a:prstGeom>
            <a:ln w="57150">
              <a:headEnd type="oval"/>
              <a:tailEnd type="oval"/>
            </a:ln>
          </p:spPr>
          <p:style>
            <a:lnRef idx="1">
              <a:schemeClr val="accent1"/>
            </a:lnRef>
            <a:fillRef idx="0">
              <a:schemeClr val="accent1"/>
            </a:fillRef>
            <a:effectRef idx="0">
              <a:schemeClr val="accent1"/>
            </a:effectRef>
            <a:fontRef idx="minor">
              <a:schemeClr val="tx1"/>
            </a:fontRef>
          </p:style>
        </p:cxnSp>
        <p:sp>
          <p:nvSpPr>
            <p:cNvPr id="113" name="Rectangle 112"/>
            <p:cNvSpPr/>
            <p:nvPr/>
          </p:nvSpPr>
          <p:spPr>
            <a:xfrm>
              <a:off x="3840677" y="3213556"/>
              <a:ext cx="1195200" cy="261610"/>
            </a:xfrm>
            <a:prstGeom prst="rect">
              <a:avLst/>
            </a:prstGeom>
          </p:spPr>
          <p:txBody>
            <a:bodyPr wrap="none">
              <a:spAutoFit/>
            </a:bodyPr>
            <a:lstStyle/>
            <a:p>
              <a:r>
                <a:rPr lang="id-ID" sz="1100" dirty="0">
                  <a:solidFill>
                    <a:srgbClr val="000000"/>
                  </a:solidFill>
                </a:rPr>
                <a:t> 27.577.500 </a:t>
              </a:r>
              <a:endParaRPr lang="id-ID" sz="1100" dirty="0"/>
            </a:p>
          </p:txBody>
        </p:sp>
        <p:sp>
          <p:nvSpPr>
            <p:cNvPr id="114" name="Rectangle 113"/>
            <p:cNvSpPr/>
            <p:nvPr/>
          </p:nvSpPr>
          <p:spPr>
            <a:xfrm>
              <a:off x="3881726" y="5148826"/>
              <a:ext cx="1056275" cy="261610"/>
            </a:xfrm>
            <a:prstGeom prst="rect">
              <a:avLst/>
            </a:prstGeom>
          </p:spPr>
          <p:txBody>
            <a:bodyPr wrap="none">
              <a:spAutoFit/>
            </a:bodyPr>
            <a:lstStyle/>
            <a:p>
              <a:r>
                <a:rPr lang="id-ID" sz="1100" dirty="0">
                  <a:solidFill>
                    <a:srgbClr val="000000"/>
                  </a:solidFill>
                </a:rPr>
                <a:t> 1.931.250</a:t>
              </a:r>
              <a:endParaRPr lang="id-ID" sz="1100" dirty="0"/>
            </a:p>
          </p:txBody>
        </p:sp>
        <p:sp>
          <p:nvSpPr>
            <p:cNvPr id="115" name="Rectangle 114"/>
            <p:cNvSpPr/>
            <p:nvPr/>
          </p:nvSpPr>
          <p:spPr>
            <a:xfrm rot="16200000">
              <a:off x="3991317" y="4232813"/>
              <a:ext cx="1186542" cy="348814"/>
            </a:xfrm>
            <a:prstGeom prst="rect">
              <a:avLst/>
            </a:prstGeom>
          </p:spPr>
          <p:txBody>
            <a:bodyPr wrap="none">
              <a:spAutoFit/>
            </a:bodyPr>
            <a:lstStyle/>
            <a:p>
              <a:pPr algn="ctr" fontAlgn="ctr"/>
              <a:r>
                <a:rPr lang="id-ID" sz="1100" b="1" dirty="0" smtClean="0">
                  <a:solidFill>
                    <a:srgbClr val="000000"/>
                  </a:solidFill>
                </a:rPr>
                <a:t>17  Kelas Jabatan</a:t>
              </a:r>
              <a:endParaRPr lang="id-ID" sz="1100" b="1" dirty="0">
                <a:solidFill>
                  <a:srgbClr val="000000"/>
                </a:solidFill>
              </a:endParaRPr>
            </a:p>
          </p:txBody>
        </p:sp>
      </p:grpSp>
      <p:grpSp>
        <p:nvGrpSpPr>
          <p:cNvPr id="116" name="Group 115"/>
          <p:cNvGrpSpPr/>
          <p:nvPr/>
        </p:nvGrpSpPr>
        <p:grpSpPr>
          <a:xfrm>
            <a:off x="2438400" y="3213320"/>
            <a:ext cx="970936" cy="2196880"/>
            <a:chOff x="3634792" y="3213556"/>
            <a:chExt cx="1294583" cy="2196880"/>
          </a:xfrm>
        </p:grpSpPr>
        <p:cxnSp>
          <p:nvCxnSpPr>
            <p:cNvPr id="117" name="Straight Connector 116"/>
            <p:cNvCxnSpPr/>
            <p:nvPr/>
          </p:nvCxnSpPr>
          <p:spPr>
            <a:xfrm>
              <a:off x="4692312" y="3412958"/>
              <a:ext cx="0" cy="1942218"/>
            </a:xfrm>
            <a:prstGeom prst="line">
              <a:avLst/>
            </a:prstGeom>
            <a:ln w="57150">
              <a:headEnd type="oval"/>
              <a:tailEnd type="oval"/>
            </a:ln>
          </p:spPr>
          <p:style>
            <a:lnRef idx="1">
              <a:schemeClr val="accent1"/>
            </a:lnRef>
            <a:fillRef idx="0">
              <a:schemeClr val="accent1"/>
            </a:fillRef>
            <a:effectRef idx="0">
              <a:schemeClr val="accent1"/>
            </a:effectRef>
            <a:fontRef idx="minor">
              <a:schemeClr val="tx1"/>
            </a:fontRef>
          </p:style>
        </p:cxnSp>
        <p:sp>
          <p:nvSpPr>
            <p:cNvPr id="118" name="Rectangle 117"/>
            <p:cNvSpPr/>
            <p:nvPr/>
          </p:nvSpPr>
          <p:spPr>
            <a:xfrm>
              <a:off x="3634792" y="3213556"/>
              <a:ext cx="1195200" cy="261610"/>
            </a:xfrm>
            <a:prstGeom prst="rect">
              <a:avLst/>
            </a:prstGeom>
          </p:spPr>
          <p:txBody>
            <a:bodyPr wrap="none">
              <a:spAutoFit/>
            </a:bodyPr>
            <a:lstStyle/>
            <a:p>
              <a:r>
                <a:rPr lang="id-ID" sz="1100" dirty="0">
                  <a:solidFill>
                    <a:srgbClr val="000000"/>
                  </a:solidFill>
                </a:rPr>
                <a:t> 27.577.500 </a:t>
              </a:r>
              <a:endParaRPr lang="id-ID" sz="1100" dirty="0"/>
            </a:p>
          </p:txBody>
        </p:sp>
        <p:sp>
          <p:nvSpPr>
            <p:cNvPr id="119" name="Rectangle 118"/>
            <p:cNvSpPr/>
            <p:nvPr/>
          </p:nvSpPr>
          <p:spPr>
            <a:xfrm>
              <a:off x="3873100" y="5148826"/>
              <a:ext cx="1056275" cy="261610"/>
            </a:xfrm>
            <a:prstGeom prst="rect">
              <a:avLst/>
            </a:prstGeom>
          </p:spPr>
          <p:txBody>
            <a:bodyPr wrap="none">
              <a:spAutoFit/>
            </a:bodyPr>
            <a:lstStyle/>
            <a:p>
              <a:r>
                <a:rPr lang="id-ID" sz="1100" dirty="0">
                  <a:solidFill>
                    <a:srgbClr val="000000"/>
                  </a:solidFill>
                </a:rPr>
                <a:t> 1.931.250</a:t>
              </a:r>
              <a:endParaRPr lang="id-ID" sz="1100" dirty="0"/>
            </a:p>
          </p:txBody>
        </p:sp>
        <p:sp>
          <p:nvSpPr>
            <p:cNvPr id="120" name="Rectangle 119"/>
            <p:cNvSpPr/>
            <p:nvPr/>
          </p:nvSpPr>
          <p:spPr>
            <a:xfrm rot="16200000">
              <a:off x="3991317" y="4248855"/>
              <a:ext cx="1186542" cy="348814"/>
            </a:xfrm>
            <a:prstGeom prst="rect">
              <a:avLst/>
            </a:prstGeom>
          </p:spPr>
          <p:txBody>
            <a:bodyPr wrap="none">
              <a:spAutoFit/>
            </a:bodyPr>
            <a:lstStyle/>
            <a:p>
              <a:pPr algn="ctr" fontAlgn="ctr"/>
              <a:r>
                <a:rPr lang="id-ID" sz="1100" b="1" dirty="0" smtClean="0">
                  <a:solidFill>
                    <a:srgbClr val="000000"/>
                  </a:solidFill>
                </a:rPr>
                <a:t>17  Kelas Jabatan</a:t>
              </a:r>
              <a:endParaRPr lang="id-ID" sz="1100" b="1" dirty="0">
                <a:solidFill>
                  <a:srgbClr val="000000"/>
                </a:solidFill>
              </a:endParaRPr>
            </a:p>
          </p:txBody>
        </p:sp>
      </p:grpSp>
      <p:grpSp>
        <p:nvGrpSpPr>
          <p:cNvPr id="121" name="Group 120"/>
          <p:cNvGrpSpPr/>
          <p:nvPr/>
        </p:nvGrpSpPr>
        <p:grpSpPr>
          <a:xfrm>
            <a:off x="3320720" y="3226714"/>
            <a:ext cx="896399" cy="2196880"/>
            <a:chOff x="3840677" y="3213556"/>
            <a:chExt cx="1195200" cy="2196880"/>
          </a:xfrm>
        </p:grpSpPr>
        <p:cxnSp>
          <p:nvCxnSpPr>
            <p:cNvPr id="122" name="Straight Connector 121"/>
            <p:cNvCxnSpPr/>
            <p:nvPr/>
          </p:nvCxnSpPr>
          <p:spPr>
            <a:xfrm>
              <a:off x="4692312" y="3412958"/>
              <a:ext cx="0" cy="1942218"/>
            </a:xfrm>
            <a:prstGeom prst="line">
              <a:avLst/>
            </a:prstGeom>
            <a:ln w="57150">
              <a:headEnd type="oval"/>
              <a:tailEnd type="oval"/>
            </a:ln>
          </p:spPr>
          <p:style>
            <a:lnRef idx="1">
              <a:schemeClr val="accent1"/>
            </a:lnRef>
            <a:fillRef idx="0">
              <a:schemeClr val="accent1"/>
            </a:fillRef>
            <a:effectRef idx="0">
              <a:schemeClr val="accent1"/>
            </a:effectRef>
            <a:fontRef idx="minor">
              <a:schemeClr val="tx1"/>
            </a:fontRef>
          </p:style>
        </p:cxnSp>
        <p:sp>
          <p:nvSpPr>
            <p:cNvPr id="123" name="Rectangle 122"/>
            <p:cNvSpPr/>
            <p:nvPr/>
          </p:nvSpPr>
          <p:spPr>
            <a:xfrm>
              <a:off x="3840677" y="3213556"/>
              <a:ext cx="1195200" cy="261610"/>
            </a:xfrm>
            <a:prstGeom prst="rect">
              <a:avLst/>
            </a:prstGeom>
          </p:spPr>
          <p:txBody>
            <a:bodyPr wrap="none">
              <a:spAutoFit/>
            </a:bodyPr>
            <a:lstStyle/>
            <a:p>
              <a:r>
                <a:rPr lang="id-ID" sz="1100" dirty="0">
                  <a:solidFill>
                    <a:srgbClr val="000000"/>
                  </a:solidFill>
                </a:rPr>
                <a:t> 27.577.500 </a:t>
              </a:r>
              <a:endParaRPr lang="id-ID" sz="1100" dirty="0"/>
            </a:p>
          </p:txBody>
        </p:sp>
        <p:sp>
          <p:nvSpPr>
            <p:cNvPr id="124" name="Rectangle 123"/>
            <p:cNvSpPr/>
            <p:nvPr/>
          </p:nvSpPr>
          <p:spPr>
            <a:xfrm>
              <a:off x="3890352" y="5148826"/>
              <a:ext cx="1056275" cy="261610"/>
            </a:xfrm>
            <a:prstGeom prst="rect">
              <a:avLst/>
            </a:prstGeom>
          </p:spPr>
          <p:txBody>
            <a:bodyPr wrap="none">
              <a:spAutoFit/>
            </a:bodyPr>
            <a:lstStyle/>
            <a:p>
              <a:r>
                <a:rPr lang="id-ID" sz="1100" dirty="0">
                  <a:solidFill>
                    <a:srgbClr val="000000"/>
                  </a:solidFill>
                </a:rPr>
                <a:t> 1.931.250</a:t>
              </a:r>
              <a:endParaRPr lang="id-ID" sz="1100" dirty="0"/>
            </a:p>
          </p:txBody>
        </p:sp>
        <p:sp>
          <p:nvSpPr>
            <p:cNvPr id="125" name="Rectangle 124"/>
            <p:cNvSpPr/>
            <p:nvPr/>
          </p:nvSpPr>
          <p:spPr>
            <a:xfrm rot="16200000">
              <a:off x="3991317" y="4248855"/>
              <a:ext cx="1186542" cy="348814"/>
            </a:xfrm>
            <a:prstGeom prst="rect">
              <a:avLst/>
            </a:prstGeom>
          </p:spPr>
          <p:txBody>
            <a:bodyPr wrap="none">
              <a:spAutoFit/>
            </a:bodyPr>
            <a:lstStyle/>
            <a:p>
              <a:pPr algn="ctr" fontAlgn="ctr"/>
              <a:r>
                <a:rPr lang="id-ID" sz="1100" b="1" dirty="0" smtClean="0">
                  <a:solidFill>
                    <a:srgbClr val="000000"/>
                  </a:solidFill>
                </a:rPr>
                <a:t>17  Kelas Jabatan</a:t>
              </a:r>
              <a:endParaRPr lang="id-ID" sz="1100" b="1" dirty="0">
                <a:solidFill>
                  <a:srgbClr val="000000"/>
                </a:solidFill>
              </a:endParaRPr>
            </a:p>
          </p:txBody>
        </p:sp>
      </p:grpSp>
      <p:sp>
        <p:nvSpPr>
          <p:cNvPr id="19" name="Down Arrow 18"/>
          <p:cNvSpPr/>
          <p:nvPr/>
        </p:nvSpPr>
        <p:spPr>
          <a:xfrm rot="10800000">
            <a:off x="3403726" y="5429115"/>
            <a:ext cx="548401" cy="709219"/>
          </a:xfrm>
          <a:prstGeom prst="downArrow">
            <a:avLst/>
          </a:prstGeom>
          <a:solidFill>
            <a:srgbClr val="C000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6" name="TextBox 5"/>
          <p:cNvSpPr txBox="1"/>
          <p:nvPr/>
        </p:nvSpPr>
        <p:spPr>
          <a:xfrm>
            <a:off x="1035690" y="5295772"/>
            <a:ext cx="138815" cy="253916"/>
          </a:xfrm>
          <a:prstGeom prst="rect">
            <a:avLst/>
          </a:prstGeom>
          <a:noFill/>
        </p:spPr>
        <p:txBody>
          <a:bodyPr wrap="square" rtlCol="0">
            <a:spAutoFit/>
          </a:bodyPr>
          <a:lstStyle/>
          <a:p>
            <a:r>
              <a:rPr lang="id-ID" sz="1050" dirty="0" smtClean="0"/>
              <a:t>*</a:t>
            </a:r>
            <a:endParaRPr lang="id-ID" sz="1050" dirty="0"/>
          </a:p>
        </p:txBody>
      </p:sp>
      <p:sp>
        <p:nvSpPr>
          <p:cNvPr id="131" name="TextBox 130"/>
          <p:cNvSpPr txBox="1"/>
          <p:nvPr/>
        </p:nvSpPr>
        <p:spPr>
          <a:xfrm>
            <a:off x="255332" y="5015845"/>
            <a:ext cx="138815" cy="253916"/>
          </a:xfrm>
          <a:prstGeom prst="rect">
            <a:avLst/>
          </a:prstGeom>
          <a:noFill/>
        </p:spPr>
        <p:txBody>
          <a:bodyPr wrap="square" rtlCol="0">
            <a:spAutoFit/>
          </a:bodyPr>
          <a:lstStyle/>
          <a:p>
            <a:r>
              <a:rPr lang="id-ID" sz="1050" dirty="0" smtClean="0"/>
              <a:t>*</a:t>
            </a:r>
            <a:endParaRPr lang="id-ID" sz="1050" dirty="0"/>
          </a:p>
        </p:txBody>
      </p:sp>
      <p:sp>
        <p:nvSpPr>
          <p:cNvPr id="132" name="TextBox 131"/>
          <p:cNvSpPr txBox="1"/>
          <p:nvPr/>
        </p:nvSpPr>
        <p:spPr>
          <a:xfrm>
            <a:off x="1871230" y="5565841"/>
            <a:ext cx="138815" cy="253916"/>
          </a:xfrm>
          <a:prstGeom prst="rect">
            <a:avLst/>
          </a:prstGeom>
          <a:noFill/>
        </p:spPr>
        <p:txBody>
          <a:bodyPr wrap="square" rtlCol="0">
            <a:spAutoFit/>
          </a:bodyPr>
          <a:lstStyle/>
          <a:p>
            <a:r>
              <a:rPr lang="id-ID" sz="1050" dirty="0" smtClean="0"/>
              <a:t>*</a:t>
            </a:r>
            <a:endParaRPr lang="id-ID" sz="1050" dirty="0"/>
          </a:p>
        </p:txBody>
      </p:sp>
      <p:sp>
        <p:nvSpPr>
          <p:cNvPr id="133" name="TextBox 132"/>
          <p:cNvSpPr txBox="1"/>
          <p:nvPr/>
        </p:nvSpPr>
        <p:spPr>
          <a:xfrm>
            <a:off x="2607875" y="5142803"/>
            <a:ext cx="138815" cy="253916"/>
          </a:xfrm>
          <a:prstGeom prst="rect">
            <a:avLst/>
          </a:prstGeom>
          <a:noFill/>
        </p:spPr>
        <p:txBody>
          <a:bodyPr wrap="square" rtlCol="0">
            <a:spAutoFit/>
          </a:bodyPr>
          <a:lstStyle/>
          <a:p>
            <a:r>
              <a:rPr lang="id-ID" sz="1050" dirty="0" smtClean="0"/>
              <a:t>*</a:t>
            </a:r>
            <a:endParaRPr lang="id-ID" sz="1050" dirty="0"/>
          </a:p>
        </p:txBody>
      </p:sp>
      <p:sp>
        <p:nvSpPr>
          <p:cNvPr id="134" name="TextBox 133"/>
          <p:cNvSpPr txBox="1"/>
          <p:nvPr/>
        </p:nvSpPr>
        <p:spPr>
          <a:xfrm>
            <a:off x="3324209" y="5153297"/>
            <a:ext cx="138815" cy="253916"/>
          </a:xfrm>
          <a:prstGeom prst="rect">
            <a:avLst/>
          </a:prstGeom>
          <a:noFill/>
        </p:spPr>
        <p:txBody>
          <a:bodyPr wrap="square" rtlCol="0">
            <a:spAutoFit/>
          </a:bodyPr>
          <a:lstStyle/>
          <a:p>
            <a:r>
              <a:rPr lang="id-ID" sz="1050" dirty="0" smtClean="0"/>
              <a:t>*</a:t>
            </a:r>
            <a:endParaRPr lang="id-ID" sz="1050" dirty="0"/>
          </a:p>
        </p:txBody>
      </p:sp>
      <p:sp>
        <p:nvSpPr>
          <p:cNvPr id="135" name="TextBox 134"/>
          <p:cNvSpPr txBox="1"/>
          <p:nvPr/>
        </p:nvSpPr>
        <p:spPr>
          <a:xfrm>
            <a:off x="4067365" y="5161813"/>
            <a:ext cx="138815" cy="253916"/>
          </a:xfrm>
          <a:prstGeom prst="rect">
            <a:avLst/>
          </a:prstGeom>
          <a:noFill/>
        </p:spPr>
        <p:txBody>
          <a:bodyPr wrap="square" rtlCol="0">
            <a:spAutoFit/>
          </a:bodyPr>
          <a:lstStyle/>
          <a:p>
            <a:r>
              <a:rPr lang="id-ID" sz="1050" dirty="0" smtClean="0"/>
              <a:t>*</a:t>
            </a:r>
            <a:endParaRPr lang="id-ID" sz="1050" dirty="0"/>
          </a:p>
        </p:txBody>
      </p:sp>
      <p:sp>
        <p:nvSpPr>
          <p:cNvPr id="136" name="TextBox 135"/>
          <p:cNvSpPr txBox="1"/>
          <p:nvPr/>
        </p:nvSpPr>
        <p:spPr>
          <a:xfrm>
            <a:off x="4715718" y="5153297"/>
            <a:ext cx="138815" cy="253916"/>
          </a:xfrm>
          <a:prstGeom prst="rect">
            <a:avLst/>
          </a:prstGeom>
          <a:noFill/>
        </p:spPr>
        <p:txBody>
          <a:bodyPr wrap="square" rtlCol="0">
            <a:spAutoFit/>
          </a:bodyPr>
          <a:lstStyle/>
          <a:p>
            <a:r>
              <a:rPr lang="id-ID" sz="1050" dirty="0" smtClean="0"/>
              <a:t>*</a:t>
            </a:r>
            <a:endParaRPr lang="id-ID" sz="1050" dirty="0"/>
          </a:p>
        </p:txBody>
      </p:sp>
      <p:sp>
        <p:nvSpPr>
          <p:cNvPr id="137" name="TextBox 136"/>
          <p:cNvSpPr txBox="1"/>
          <p:nvPr/>
        </p:nvSpPr>
        <p:spPr>
          <a:xfrm>
            <a:off x="5384237" y="5124507"/>
            <a:ext cx="138815" cy="253916"/>
          </a:xfrm>
          <a:prstGeom prst="rect">
            <a:avLst/>
          </a:prstGeom>
          <a:noFill/>
        </p:spPr>
        <p:txBody>
          <a:bodyPr wrap="square" rtlCol="0">
            <a:spAutoFit/>
          </a:bodyPr>
          <a:lstStyle/>
          <a:p>
            <a:r>
              <a:rPr lang="id-ID" sz="1050" dirty="0" smtClean="0"/>
              <a:t>*</a:t>
            </a:r>
            <a:endParaRPr lang="id-ID" sz="1050" dirty="0"/>
          </a:p>
        </p:txBody>
      </p:sp>
      <p:sp>
        <p:nvSpPr>
          <p:cNvPr id="138" name="TextBox 137"/>
          <p:cNvSpPr txBox="1"/>
          <p:nvPr/>
        </p:nvSpPr>
        <p:spPr>
          <a:xfrm>
            <a:off x="5521516" y="2667000"/>
            <a:ext cx="422084" cy="253916"/>
          </a:xfrm>
          <a:prstGeom prst="rect">
            <a:avLst/>
          </a:prstGeom>
          <a:noFill/>
        </p:spPr>
        <p:txBody>
          <a:bodyPr wrap="square" rtlCol="0">
            <a:spAutoFit/>
          </a:bodyPr>
          <a:lstStyle/>
          <a:p>
            <a:r>
              <a:rPr lang="id-ID" sz="1050" dirty="0" smtClean="0"/>
              <a:t>***</a:t>
            </a:r>
            <a:endParaRPr lang="id-ID" sz="1050" dirty="0"/>
          </a:p>
        </p:txBody>
      </p:sp>
      <p:sp>
        <p:nvSpPr>
          <p:cNvPr id="139" name="TextBox 138"/>
          <p:cNvSpPr txBox="1"/>
          <p:nvPr/>
        </p:nvSpPr>
        <p:spPr>
          <a:xfrm>
            <a:off x="6056056" y="5371318"/>
            <a:ext cx="138815" cy="253916"/>
          </a:xfrm>
          <a:prstGeom prst="rect">
            <a:avLst/>
          </a:prstGeom>
          <a:noFill/>
        </p:spPr>
        <p:txBody>
          <a:bodyPr wrap="square" rtlCol="0">
            <a:spAutoFit/>
          </a:bodyPr>
          <a:lstStyle/>
          <a:p>
            <a:r>
              <a:rPr lang="id-ID" sz="1050" dirty="0" smtClean="0"/>
              <a:t>*</a:t>
            </a:r>
            <a:endParaRPr lang="id-ID" sz="1050" dirty="0"/>
          </a:p>
        </p:txBody>
      </p:sp>
      <p:sp>
        <p:nvSpPr>
          <p:cNvPr id="140" name="TextBox 139"/>
          <p:cNvSpPr txBox="1"/>
          <p:nvPr/>
        </p:nvSpPr>
        <p:spPr>
          <a:xfrm>
            <a:off x="6729065" y="5347561"/>
            <a:ext cx="138815" cy="253916"/>
          </a:xfrm>
          <a:prstGeom prst="rect">
            <a:avLst/>
          </a:prstGeom>
          <a:noFill/>
        </p:spPr>
        <p:txBody>
          <a:bodyPr wrap="square" rtlCol="0">
            <a:spAutoFit/>
          </a:bodyPr>
          <a:lstStyle/>
          <a:p>
            <a:r>
              <a:rPr lang="id-ID" sz="1050" dirty="0" smtClean="0"/>
              <a:t>*</a:t>
            </a:r>
            <a:endParaRPr lang="id-ID" sz="1050" dirty="0"/>
          </a:p>
        </p:txBody>
      </p:sp>
      <p:sp>
        <p:nvSpPr>
          <p:cNvPr id="141" name="TextBox 140"/>
          <p:cNvSpPr txBox="1"/>
          <p:nvPr/>
        </p:nvSpPr>
        <p:spPr>
          <a:xfrm>
            <a:off x="7406947" y="5347561"/>
            <a:ext cx="138815" cy="253916"/>
          </a:xfrm>
          <a:prstGeom prst="rect">
            <a:avLst/>
          </a:prstGeom>
          <a:noFill/>
        </p:spPr>
        <p:txBody>
          <a:bodyPr wrap="square" rtlCol="0">
            <a:spAutoFit/>
          </a:bodyPr>
          <a:lstStyle/>
          <a:p>
            <a:r>
              <a:rPr lang="id-ID" sz="1050" dirty="0" smtClean="0"/>
              <a:t>*</a:t>
            </a:r>
            <a:endParaRPr lang="id-ID" sz="1050" dirty="0"/>
          </a:p>
        </p:txBody>
      </p:sp>
      <p:sp>
        <p:nvSpPr>
          <p:cNvPr id="142" name="TextBox 141"/>
          <p:cNvSpPr txBox="1"/>
          <p:nvPr/>
        </p:nvSpPr>
        <p:spPr>
          <a:xfrm>
            <a:off x="8196314" y="5140051"/>
            <a:ext cx="138815" cy="253916"/>
          </a:xfrm>
          <a:prstGeom prst="rect">
            <a:avLst/>
          </a:prstGeom>
          <a:noFill/>
        </p:spPr>
        <p:txBody>
          <a:bodyPr wrap="square" rtlCol="0">
            <a:spAutoFit/>
          </a:bodyPr>
          <a:lstStyle/>
          <a:p>
            <a:r>
              <a:rPr lang="id-ID" sz="1050" dirty="0" smtClean="0"/>
              <a:t>*</a:t>
            </a:r>
            <a:endParaRPr lang="id-ID" sz="1050" dirty="0"/>
          </a:p>
        </p:txBody>
      </p:sp>
      <p:sp>
        <p:nvSpPr>
          <p:cNvPr id="143" name="TextBox 142"/>
          <p:cNvSpPr txBox="1"/>
          <p:nvPr/>
        </p:nvSpPr>
        <p:spPr>
          <a:xfrm>
            <a:off x="257901" y="2286000"/>
            <a:ext cx="317942" cy="253916"/>
          </a:xfrm>
          <a:prstGeom prst="rect">
            <a:avLst/>
          </a:prstGeom>
          <a:noFill/>
        </p:spPr>
        <p:txBody>
          <a:bodyPr wrap="square" rtlCol="0">
            <a:spAutoFit/>
          </a:bodyPr>
          <a:lstStyle/>
          <a:p>
            <a:r>
              <a:rPr lang="id-ID" sz="1050" dirty="0" smtClean="0"/>
              <a:t>**</a:t>
            </a:r>
            <a:endParaRPr lang="id-ID" sz="1050" dirty="0"/>
          </a:p>
        </p:txBody>
      </p:sp>
      <p:sp>
        <p:nvSpPr>
          <p:cNvPr id="144" name="TextBox 143"/>
          <p:cNvSpPr txBox="1"/>
          <p:nvPr/>
        </p:nvSpPr>
        <p:spPr>
          <a:xfrm>
            <a:off x="1035690" y="2332937"/>
            <a:ext cx="317942" cy="253916"/>
          </a:xfrm>
          <a:prstGeom prst="rect">
            <a:avLst/>
          </a:prstGeom>
          <a:noFill/>
        </p:spPr>
        <p:txBody>
          <a:bodyPr wrap="square" rtlCol="0">
            <a:spAutoFit/>
          </a:bodyPr>
          <a:lstStyle/>
          <a:p>
            <a:r>
              <a:rPr lang="id-ID" sz="1050" dirty="0" smtClean="0"/>
              <a:t>**</a:t>
            </a:r>
            <a:endParaRPr lang="id-ID" sz="1050" dirty="0"/>
          </a:p>
        </p:txBody>
      </p:sp>
      <p:sp>
        <p:nvSpPr>
          <p:cNvPr id="145" name="TextBox 144"/>
          <p:cNvSpPr txBox="1"/>
          <p:nvPr/>
        </p:nvSpPr>
        <p:spPr>
          <a:xfrm>
            <a:off x="1871230" y="2586853"/>
            <a:ext cx="317942" cy="253916"/>
          </a:xfrm>
          <a:prstGeom prst="rect">
            <a:avLst/>
          </a:prstGeom>
          <a:noFill/>
        </p:spPr>
        <p:txBody>
          <a:bodyPr wrap="square" rtlCol="0">
            <a:spAutoFit/>
          </a:bodyPr>
          <a:lstStyle/>
          <a:p>
            <a:r>
              <a:rPr lang="id-ID" sz="1050" dirty="0" smtClean="0"/>
              <a:t>**</a:t>
            </a:r>
            <a:endParaRPr lang="id-ID" sz="1050" dirty="0"/>
          </a:p>
        </p:txBody>
      </p:sp>
      <p:sp>
        <p:nvSpPr>
          <p:cNvPr id="146" name="TextBox 145"/>
          <p:cNvSpPr txBox="1"/>
          <p:nvPr/>
        </p:nvSpPr>
        <p:spPr>
          <a:xfrm>
            <a:off x="2628097" y="3120016"/>
            <a:ext cx="317942" cy="253916"/>
          </a:xfrm>
          <a:prstGeom prst="rect">
            <a:avLst/>
          </a:prstGeom>
          <a:noFill/>
        </p:spPr>
        <p:txBody>
          <a:bodyPr wrap="square" rtlCol="0">
            <a:spAutoFit/>
          </a:bodyPr>
          <a:lstStyle/>
          <a:p>
            <a:r>
              <a:rPr lang="id-ID" sz="1050" dirty="0" smtClean="0"/>
              <a:t>**</a:t>
            </a:r>
            <a:endParaRPr lang="id-ID" sz="1050" dirty="0"/>
          </a:p>
        </p:txBody>
      </p:sp>
      <p:sp>
        <p:nvSpPr>
          <p:cNvPr id="147" name="TextBox 146"/>
          <p:cNvSpPr txBox="1"/>
          <p:nvPr/>
        </p:nvSpPr>
        <p:spPr>
          <a:xfrm>
            <a:off x="3351682" y="3111243"/>
            <a:ext cx="317942" cy="253916"/>
          </a:xfrm>
          <a:prstGeom prst="rect">
            <a:avLst/>
          </a:prstGeom>
          <a:noFill/>
        </p:spPr>
        <p:txBody>
          <a:bodyPr wrap="square" rtlCol="0">
            <a:spAutoFit/>
          </a:bodyPr>
          <a:lstStyle/>
          <a:p>
            <a:r>
              <a:rPr lang="id-ID" sz="1050" dirty="0" smtClean="0"/>
              <a:t>**</a:t>
            </a:r>
            <a:endParaRPr lang="id-ID" sz="1050" dirty="0"/>
          </a:p>
        </p:txBody>
      </p:sp>
      <p:sp>
        <p:nvSpPr>
          <p:cNvPr id="148" name="TextBox 147"/>
          <p:cNvSpPr txBox="1"/>
          <p:nvPr/>
        </p:nvSpPr>
        <p:spPr>
          <a:xfrm>
            <a:off x="4080130" y="3126700"/>
            <a:ext cx="317942" cy="253916"/>
          </a:xfrm>
          <a:prstGeom prst="rect">
            <a:avLst/>
          </a:prstGeom>
          <a:noFill/>
        </p:spPr>
        <p:txBody>
          <a:bodyPr wrap="square" rtlCol="0">
            <a:spAutoFit/>
          </a:bodyPr>
          <a:lstStyle/>
          <a:p>
            <a:r>
              <a:rPr lang="id-ID" sz="1050" dirty="0" smtClean="0"/>
              <a:t>**</a:t>
            </a:r>
            <a:endParaRPr lang="id-ID" sz="1050" dirty="0"/>
          </a:p>
        </p:txBody>
      </p:sp>
      <p:sp>
        <p:nvSpPr>
          <p:cNvPr id="149" name="TextBox 148"/>
          <p:cNvSpPr txBox="1"/>
          <p:nvPr/>
        </p:nvSpPr>
        <p:spPr>
          <a:xfrm>
            <a:off x="4766074" y="3108024"/>
            <a:ext cx="317942" cy="253916"/>
          </a:xfrm>
          <a:prstGeom prst="rect">
            <a:avLst/>
          </a:prstGeom>
          <a:noFill/>
        </p:spPr>
        <p:txBody>
          <a:bodyPr wrap="square" rtlCol="0">
            <a:spAutoFit/>
          </a:bodyPr>
          <a:lstStyle/>
          <a:p>
            <a:r>
              <a:rPr lang="id-ID" sz="1050" dirty="0" smtClean="0"/>
              <a:t>**</a:t>
            </a:r>
            <a:endParaRPr lang="id-ID" sz="1050" dirty="0"/>
          </a:p>
        </p:txBody>
      </p:sp>
      <p:sp>
        <p:nvSpPr>
          <p:cNvPr id="150" name="TextBox 149"/>
          <p:cNvSpPr txBox="1"/>
          <p:nvPr/>
        </p:nvSpPr>
        <p:spPr>
          <a:xfrm>
            <a:off x="6125463" y="3581400"/>
            <a:ext cx="317942" cy="253916"/>
          </a:xfrm>
          <a:prstGeom prst="rect">
            <a:avLst/>
          </a:prstGeom>
          <a:noFill/>
        </p:spPr>
        <p:txBody>
          <a:bodyPr wrap="square" rtlCol="0">
            <a:spAutoFit/>
          </a:bodyPr>
          <a:lstStyle/>
          <a:p>
            <a:r>
              <a:rPr lang="id-ID" sz="1050" dirty="0" smtClean="0"/>
              <a:t>**</a:t>
            </a:r>
            <a:endParaRPr lang="id-ID" sz="1050" dirty="0"/>
          </a:p>
        </p:txBody>
      </p:sp>
      <p:sp>
        <p:nvSpPr>
          <p:cNvPr id="151" name="TextBox 150"/>
          <p:cNvSpPr txBox="1"/>
          <p:nvPr/>
        </p:nvSpPr>
        <p:spPr>
          <a:xfrm>
            <a:off x="6785327" y="3581400"/>
            <a:ext cx="317942" cy="253916"/>
          </a:xfrm>
          <a:prstGeom prst="rect">
            <a:avLst/>
          </a:prstGeom>
          <a:noFill/>
        </p:spPr>
        <p:txBody>
          <a:bodyPr wrap="square" rtlCol="0">
            <a:spAutoFit/>
          </a:bodyPr>
          <a:lstStyle/>
          <a:p>
            <a:r>
              <a:rPr lang="id-ID" sz="1050" dirty="0" smtClean="0"/>
              <a:t>**</a:t>
            </a:r>
            <a:endParaRPr lang="id-ID" sz="1050" dirty="0"/>
          </a:p>
        </p:txBody>
      </p:sp>
      <p:sp>
        <p:nvSpPr>
          <p:cNvPr id="152" name="TextBox 151"/>
          <p:cNvSpPr txBox="1"/>
          <p:nvPr/>
        </p:nvSpPr>
        <p:spPr>
          <a:xfrm>
            <a:off x="7537030" y="3581400"/>
            <a:ext cx="317942" cy="253916"/>
          </a:xfrm>
          <a:prstGeom prst="rect">
            <a:avLst/>
          </a:prstGeom>
          <a:noFill/>
        </p:spPr>
        <p:txBody>
          <a:bodyPr wrap="square" rtlCol="0">
            <a:spAutoFit/>
          </a:bodyPr>
          <a:lstStyle/>
          <a:p>
            <a:r>
              <a:rPr lang="id-ID" sz="1050" dirty="0" smtClean="0"/>
              <a:t>**</a:t>
            </a:r>
            <a:endParaRPr lang="id-ID" sz="1050" dirty="0"/>
          </a:p>
        </p:txBody>
      </p:sp>
      <p:sp>
        <p:nvSpPr>
          <p:cNvPr id="153" name="TextBox 152"/>
          <p:cNvSpPr txBox="1"/>
          <p:nvPr/>
        </p:nvSpPr>
        <p:spPr>
          <a:xfrm>
            <a:off x="8213403" y="3246974"/>
            <a:ext cx="317942" cy="253916"/>
          </a:xfrm>
          <a:prstGeom prst="rect">
            <a:avLst/>
          </a:prstGeom>
          <a:noFill/>
        </p:spPr>
        <p:txBody>
          <a:bodyPr wrap="square" rtlCol="0">
            <a:spAutoFit/>
          </a:bodyPr>
          <a:lstStyle/>
          <a:p>
            <a:r>
              <a:rPr lang="id-ID" sz="1050" dirty="0" smtClean="0"/>
              <a:t>**</a:t>
            </a:r>
            <a:endParaRPr lang="id-ID" sz="1050" dirty="0"/>
          </a:p>
        </p:txBody>
      </p:sp>
      <p:sp>
        <p:nvSpPr>
          <p:cNvPr id="8" name="TextBox 7"/>
          <p:cNvSpPr txBox="1"/>
          <p:nvPr/>
        </p:nvSpPr>
        <p:spPr>
          <a:xfrm>
            <a:off x="6406261" y="5928191"/>
            <a:ext cx="2617087" cy="769441"/>
          </a:xfrm>
          <a:prstGeom prst="rect">
            <a:avLst/>
          </a:prstGeom>
          <a:noFill/>
          <a:ln>
            <a:solidFill>
              <a:schemeClr val="tx1"/>
            </a:solidFill>
            <a:prstDash val="sysDash"/>
          </a:ln>
        </p:spPr>
        <p:txBody>
          <a:bodyPr wrap="square" rtlCol="0">
            <a:spAutoFit/>
          </a:bodyPr>
          <a:lstStyle/>
          <a:p>
            <a:pPr marL="271463" indent="-271463">
              <a:tabLst>
                <a:tab pos="271463" algn="l"/>
              </a:tabLst>
            </a:pPr>
            <a:r>
              <a:rPr lang="id-ID" sz="1100" dirty="0" smtClean="0"/>
              <a:t>*) 	Besaran TK Terendah di setiap K/L </a:t>
            </a:r>
          </a:p>
          <a:p>
            <a:pPr marL="271463" indent="-271463">
              <a:tabLst>
                <a:tab pos="271463" algn="l"/>
              </a:tabLst>
            </a:pPr>
            <a:r>
              <a:rPr lang="id-ID" sz="1100" dirty="0" smtClean="0"/>
              <a:t>**) 	Besaran TK Tertinggi di setiap K/L</a:t>
            </a:r>
          </a:p>
          <a:p>
            <a:pPr marL="271463" indent="-271463">
              <a:tabLst>
                <a:tab pos="271463" algn="l"/>
              </a:tabLst>
            </a:pPr>
            <a:r>
              <a:rPr lang="id-ID" sz="1100" dirty="0" smtClean="0"/>
              <a:t>***)	Besaran TK termasuk Kepala BPKP (Kelas Jabatan 18 )</a:t>
            </a:r>
            <a:endParaRPr lang="id-ID" sz="1100" dirty="0"/>
          </a:p>
        </p:txBody>
      </p:sp>
      <p:sp>
        <p:nvSpPr>
          <p:cNvPr id="2" name="Rectangle 1"/>
          <p:cNvSpPr/>
          <p:nvPr/>
        </p:nvSpPr>
        <p:spPr>
          <a:xfrm>
            <a:off x="44337" y="2308506"/>
            <a:ext cx="190838" cy="306991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6" name="TextBox 125"/>
          <p:cNvSpPr txBox="1"/>
          <p:nvPr/>
        </p:nvSpPr>
        <p:spPr>
          <a:xfrm>
            <a:off x="-22730" y="2306621"/>
            <a:ext cx="317942" cy="577081"/>
          </a:xfrm>
          <a:prstGeom prst="rect">
            <a:avLst/>
          </a:prstGeom>
          <a:noFill/>
        </p:spPr>
        <p:txBody>
          <a:bodyPr wrap="square" rtlCol="0">
            <a:spAutoFit/>
          </a:bodyPr>
          <a:lstStyle/>
          <a:p>
            <a:pPr algn="ctr"/>
            <a:r>
              <a:rPr lang="id-ID" sz="1050" dirty="0" smtClean="0">
                <a:solidFill>
                  <a:schemeClr val="bg1"/>
                </a:solidFill>
              </a:rPr>
              <a:t>100</a:t>
            </a:r>
            <a:endParaRPr lang="id-ID" sz="1050" dirty="0">
              <a:solidFill>
                <a:schemeClr val="bg1"/>
              </a:solidFill>
            </a:endParaRPr>
          </a:p>
        </p:txBody>
      </p:sp>
      <p:sp>
        <p:nvSpPr>
          <p:cNvPr id="5" name="Rectangle 4"/>
          <p:cNvSpPr/>
          <p:nvPr/>
        </p:nvSpPr>
        <p:spPr>
          <a:xfrm>
            <a:off x="-27503" y="2021959"/>
            <a:ext cx="349776" cy="369332"/>
          </a:xfrm>
          <a:prstGeom prst="rect">
            <a:avLst/>
          </a:prstGeom>
        </p:spPr>
        <p:txBody>
          <a:bodyPr wrap="none">
            <a:spAutoFit/>
          </a:bodyPr>
          <a:lstStyle/>
          <a:p>
            <a:pPr algn="ctr"/>
            <a:r>
              <a:rPr lang="id-ID" dirty="0"/>
              <a:t>%</a:t>
            </a:r>
          </a:p>
        </p:txBody>
      </p:sp>
      <p:sp>
        <p:nvSpPr>
          <p:cNvPr id="127" name="TextBox 126"/>
          <p:cNvSpPr txBox="1"/>
          <p:nvPr/>
        </p:nvSpPr>
        <p:spPr>
          <a:xfrm>
            <a:off x="-5240" y="3223030"/>
            <a:ext cx="317942" cy="415498"/>
          </a:xfrm>
          <a:prstGeom prst="rect">
            <a:avLst/>
          </a:prstGeom>
          <a:noFill/>
        </p:spPr>
        <p:txBody>
          <a:bodyPr wrap="square" rtlCol="0">
            <a:spAutoFit/>
          </a:bodyPr>
          <a:lstStyle/>
          <a:p>
            <a:pPr algn="ctr"/>
            <a:r>
              <a:rPr lang="id-ID" sz="1050" dirty="0" smtClean="0">
                <a:solidFill>
                  <a:schemeClr val="bg1"/>
                </a:solidFill>
              </a:rPr>
              <a:t>70</a:t>
            </a:r>
            <a:endParaRPr lang="id-ID" sz="1050" dirty="0">
              <a:solidFill>
                <a:schemeClr val="bg1"/>
              </a:solidFill>
            </a:endParaRPr>
          </a:p>
        </p:txBody>
      </p:sp>
      <p:sp>
        <p:nvSpPr>
          <p:cNvPr id="128" name="TextBox 127"/>
          <p:cNvSpPr txBox="1"/>
          <p:nvPr/>
        </p:nvSpPr>
        <p:spPr>
          <a:xfrm>
            <a:off x="2406726" y="6173167"/>
            <a:ext cx="2757442" cy="600164"/>
          </a:xfrm>
          <a:prstGeom prst="rect">
            <a:avLst/>
          </a:prstGeom>
          <a:noFill/>
          <a:ln>
            <a:solidFill>
              <a:schemeClr val="tx1"/>
            </a:solidFill>
            <a:prstDash val="sysDash"/>
          </a:ln>
        </p:spPr>
        <p:txBody>
          <a:bodyPr wrap="square" rtlCol="0">
            <a:spAutoFit/>
          </a:bodyPr>
          <a:lstStyle/>
          <a:p>
            <a:pPr>
              <a:tabLst>
                <a:tab pos="0" algn="l"/>
              </a:tabLst>
            </a:pPr>
            <a:r>
              <a:rPr lang="id-ID" sz="1100" dirty="0" smtClean="0"/>
              <a:t>T</a:t>
            </a:r>
            <a:r>
              <a:rPr lang="en-US" sz="1100" dirty="0" err="1" smtClean="0"/>
              <a:t>unjangan</a:t>
            </a:r>
            <a:r>
              <a:rPr lang="en-US" sz="1100" dirty="0" smtClean="0"/>
              <a:t> </a:t>
            </a:r>
            <a:r>
              <a:rPr lang="en-US" sz="1100" dirty="0" err="1" smtClean="0"/>
              <a:t>kinerja</a:t>
            </a:r>
            <a:r>
              <a:rPr lang="en-US" sz="1100" dirty="0" smtClean="0"/>
              <a:t> </a:t>
            </a:r>
            <a:r>
              <a:rPr lang="en-US" sz="1100" dirty="0" err="1" smtClean="0"/>
              <a:t>Bappenas</a:t>
            </a:r>
            <a:r>
              <a:rPr lang="en-US" sz="1100" dirty="0" smtClean="0"/>
              <a:t> </a:t>
            </a:r>
            <a:r>
              <a:rPr lang="id-ID" sz="1100" smtClean="0"/>
              <a:t>saat ini </a:t>
            </a:r>
            <a:r>
              <a:rPr lang="en-US" sz="1100" smtClean="0"/>
              <a:t>= </a:t>
            </a:r>
            <a:r>
              <a:rPr lang="en-US" sz="1100" dirty="0" smtClean="0"/>
              <a:t>70%  </a:t>
            </a:r>
            <a:r>
              <a:rPr lang="en-US" sz="1100" dirty="0" err="1" smtClean="0"/>
              <a:t>dari</a:t>
            </a:r>
            <a:r>
              <a:rPr lang="en-US" sz="1100" dirty="0" smtClean="0"/>
              <a:t> </a:t>
            </a:r>
            <a:r>
              <a:rPr lang="id-ID" sz="1100" dirty="0" smtClean="0"/>
              <a:t> Tunjangan Kinerja Maksimal/</a:t>
            </a:r>
            <a:r>
              <a:rPr lang="en-US" sz="1100" dirty="0" err="1" smtClean="0"/>
              <a:t>Kementerian</a:t>
            </a:r>
            <a:r>
              <a:rPr lang="en-US" sz="1100" dirty="0" smtClean="0"/>
              <a:t> </a:t>
            </a:r>
            <a:r>
              <a:rPr lang="en-US" sz="1100" dirty="0" err="1" smtClean="0"/>
              <a:t>Keuangan</a:t>
            </a:r>
            <a:endParaRPr lang="id-ID" sz="1100" dirty="0"/>
          </a:p>
        </p:txBody>
      </p:sp>
    </p:spTree>
    <p:extLst>
      <p:ext uri="{BB962C8B-B14F-4D97-AF65-F5344CB8AC3E}">
        <p14:creationId xmlns:p14="http://schemas.microsoft.com/office/powerpoint/2010/main" val="3413038297"/>
      </p:ext>
    </p:extLst>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r"/>
            <a:r>
              <a:rPr lang="en-US" dirty="0" err="1" smtClean="0">
                <a:latin typeface="Candara" pitchFamily="34" charset="0"/>
              </a:rPr>
              <a:t>Capaian</a:t>
            </a:r>
            <a:r>
              <a:rPr lang="en-US" dirty="0" smtClean="0">
                <a:latin typeface="Candara" pitchFamily="34" charset="0"/>
              </a:rPr>
              <a:t> </a:t>
            </a:r>
            <a:r>
              <a:rPr lang="en-US" dirty="0" err="1" smtClean="0">
                <a:latin typeface="Candara" pitchFamily="34" charset="0"/>
              </a:rPr>
              <a:t>kinerja</a:t>
            </a:r>
            <a:r>
              <a:rPr lang="en-US" dirty="0" smtClean="0">
                <a:latin typeface="Candara" pitchFamily="34" charset="0"/>
              </a:rPr>
              <a:t> </a:t>
            </a:r>
            <a:r>
              <a:rPr lang="id-ID" dirty="0" smtClean="0">
                <a:latin typeface="Candara" pitchFamily="34" charset="0"/>
              </a:rPr>
              <a:t/>
            </a:r>
            <a:br>
              <a:rPr lang="id-ID" dirty="0" smtClean="0">
                <a:latin typeface="Candara" pitchFamily="34" charset="0"/>
              </a:rPr>
            </a:br>
            <a:r>
              <a:rPr lang="id-ID" dirty="0" smtClean="0">
                <a:latin typeface="Candara" pitchFamily="34" charset="0"/>
              </a:rPr>
              <a:t>kemen. Ppn/</a:t>
            </a:r>
            <a:r>
              <a:rPr lang="en-US" dirty="0" err="1" smtClean="0">
                <a:latin typeface="Candara" pitchFamily="34" charset="0"/>
              </a:rPr>
              <a:t>bappenas</a:t>
            </a:r>
            <a:endParaRPr lang="en-US" dirty="0">
              <a:latin typeface="Candara" pitchFamily="34" charset="0"/>
            </a:endParaRPr>
          </a:p>
        </p:txBody>
      </p:sp>
      <p:sp>
        <p:nvSpPr>
          <p:cNvPr id="3" name="Slide Number Placeholder 2"/>
          <p:cNvSpPr>
            <a:spLocks noGrp="1"/>
          </p:cNvSpPr>
          <p:nvPr>
            <p:ph type="sldNum" sz="quarter" idx="12"/>
          </p:nvPr>
        </p:nvSpPr>
        <p:spPr/>
        <p:txBody>
          <a:bodyPr/>
          <a:lstStyle/>
          <a:p>
            <a:fld id="{2E94D8AE-66AA-49F8-B0BD-0E2934DA5C67}" type="slidenum">
              <a:rPr lang="en-US" smtClean="0"/>
              <a:t>7</a:t>
            </a:fld>
            <a:endParaRPr lang="en-US"/>
          </a:p>
        </p:txBody>
      </p:sp>
    </p:spTree>
    <p:extLst>
      <p:ext uri="{BB962C8B-B14F-4D97-AF65-F5344CB8AC3E}">
        <p14:creationId xmlns:p14="http://schemas.microsoft.com/office/powerpoint/2010/main" val="1596239081"/>
      </p:ext>
    </p:extLst>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92C646E-8A71-4229-9321-274B093DFD02}" type="slidenum">
              <a:rPr lang="en-US" smtClean="0"/>
              <a:pPr/>
              <a:t>8</a:t>
            </a:fld>
            <a:endParaRPr lang="en-US" dirty="0"/>
          </a:p>
        </p:txBody>
      </p:sp>
      <p:sp>
        <p:nvSpPr>
          <p:cNvPr id="19" name="Title 4"/>
          <p:cNvSpPr txBox="1">
            <a:spLocks/>
          </p:cNvSpPr>
          <p:nvPr/>
        </p:nvSpPr>
        <p:spPr>
          <a:xfrm>
            <a:off x="1043608" y="112042"/>
            <a:ext cx="7185992" cy="49755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d-ID" altLang="ko-KR" sz="2400" b="1" dirty="0">
                <a:solidFill>
                  <a:srgbClr val="00508F"/>
                </a:solidFill>
                <a:latin typeface="Candara" pitchFamily="34" charset="0"/>
              </a:rPr>
              <a:t>UPAYA YANG TELAH DILAKUKAN </a:t>
            </a:r>
          </a:p>
          <a:p>
            <a:r>
              <a:rPr lang="id-ID" altLang="ko-KR" sz="2400" b="1" dirty="0">
                <a:solidFill>
                  <a:srgbClr val="00508F"/>
                </a:solidFill>
                <a:latin typeface="Candara" pitchFamily="34" charset="0"/>
              </a:rPr>
              <a:t>DALAM TINDAK LANJUT REKOMENDASI</a:t>
            </a:r>
            <a:endParaRPr lang="ko-KR" altLang="en-US" sz="2400" b="1" dirty="0">
              <a:solidFill>
                <a:srgbClr val="00508F"/>
              </a:solidFill>
              <a:latin typeface="Candara" pitchFamily="34" charset="0"/>
            </a:endParaRPr>
          </a:p>
        </p:txBody>
      </p:sp>
      <p:sp>
        <p:nvSpPr>
          <p:cNvPr id="21" name="Content Placeholder 5"/>
          <p:cNvSpPr>
            <a:spLocks noGrp="1"/>
          </p:cNvSpPr>
          <p:nvPr>
            <p:ph idx="1"/>
          </p:nvPr>
        </p:nvSpPr>
        <p:spPr>
          <a:xfrm>
            <a:off x="467544" y="1447800"/>
            <a:ext cx="8280920" cy="4824536"/>
          </a:xfrm>
        </p:spPr>
        <p:txBody>
          <a:bodyPr vert="horz" wrap="square" lIns="91440" tIns="45720" rIns="91440" bIns="45720" rtlCol="0" anchor="ctr" anchorCtr="0">
            <a:noAutofit/>
          </a:bodyPr>
          <a:lstStyle/>
          <a:p>
            <a:pPr marL="266700" indent="-266700" algn="just">
              <a:spcAft>
                <a:spcPts val="600"/>
              </a:spcAft>
              <a:buFont typeface="+mj-lt"/>
              <a:buAutoNum type="arabicPeriod"/>
            </a:pPr>
            <a:r>
              <a:rPr lang="en-US" sz="1800" dirty="0" err="1" smtClean="0">
                <a:latin typeface="Corbel" pitchFamily="34" charset="0"/>
              </a:rPr>
              <a:t>Mempercepat</a:t>
            </a:r>
            <a:r>
              <a:rPr lang="en-US" sz="1800" dirty="0" smtClean="0">
                <a:latin typeface="Corbel" pitchFamily="34" charset="0"/>
              </a:rPr>
              <a:t> </a:t>
            </a:r>
            <a:r>
              <a:rPr lang="en-US" sz="1800" dirty="0" err="1" smtClean="0">
                <a:latin typeface="Corbel" pitchFamily="34" charset="0"/>
              </a:rPr>
              <a:t>pelaksanaan</a:t>
            </a:r>
            <a:r>
              <a:rPr lang="en-US" sz="1800" dirty="0" smtClean="0">
                <a:latin typeface="Corbel" pitchFamily="34" charset="0"/>
              </a:rPr>
              <a:t> </a:t>
            </a:r>
            <a:r>
              <a:rPr lang="en-US" sz="1800" dirty="0" err="1" smtClean="0">
                <a:latin typeface="Corbel" pitchFamily="34" charset="0"/>
              </a:rPr>
              <a:t>koordinasi</a:t>
            </a:r>
            <a:r>
              <a:rPr lang="id-ID" sz="1800" dirty="0" smtClean="0">
                <a:latin typeface="Corbel" pitchFamily="34" charset="0"/>
              </a:rPr>
              <a:t> </a:t>
            </a:r>
            <a:r>
              <a:rPr lang="id-ID" sz="1800" dirty="0">
                <a:latin typeface="Corbel" pitchFamily="34" charset="0"/>
              </a:rPr>
              <a:t>Proses Hamonisasi </a:t>
            </a:r>
            <a:r>
              <a:rPr lang="id-ID" sz="1800" dirty="0" smtClean="0">
                <a:latin typeface="Corbel" pitchFamily="34" charset="0"/>
              </a:rPr>
              <a:t>Peraturan Perundang-undangan </a:t>
            </a:r>
            <a:r>
              <a:rPr lang="id-ID" sz="1800" dirty="0">
                <a:latin typeface="Corbel" pitchFamily="34" charset="0"/>
              </a:rPr>
              <a:t>terkait Perencanaan dan Penganggaran.</a:t>
            </a:r>
            <a:r>
              <a:rPr lang="en-US" sz="1800" dirty="0">
                <a:latin typeface="Corbel" pitchFamily="34" charset="0"/>
              </a:rPr>
              <a:t> </a:t>
            </a:r>
            <a:endParaRPr lang="id-ID" sz="1800" dirty="0">
              <a:latin typeface="Corbel" pitchFamily="34" charset="0"/>
              <a:sym typeface="Wingdings" pitchFamily="2" charset="2"/>
            </a:endParaRPr>
          </a:p>
          <a:p>
            <a:pPr marL="266700" indent="-266700" algn="just">
              <a:spcAft>
                <a:spcPts val="600"/>
              </a:spcAft>
              <a:buFont typeface="+mj-lt"/>
              <a:buAutoNum type="arabicPeriod"/>
            </a:pPr>
            <a:r>
              <a:rPr lang="id-ID" sz="1800" dirty="0" smtClean="0">
                <a:latin typeface="Corbel" pitchFamily="34" charset="0"/>
              </a:rPr>
              <a:t>Biro SDM telah </a:t>
            </a:r>
            <a:r>
              <a:rPr lang="id-ID" sz="1800" dirty="0">
                <a:latin typeface="Corbel" pitchFamily="34" charset="0"/>
              </a:rPr>
              <a:t>melaksanakan kebijakan promosi terbuka jabatan pimpinan tinggi secara kompetitif dan obyektif.</a:t>
            </a:r>
          </a:p>
          <a:p>
            <a:pPr marL="266700" indent="-266700" algn="just">
              <a:spcAft>
                <a:spcPts val="600"/>
              </a:spcAft>
              <a:buFont typeface="+mj-lt"/>
              <a:buAutoNum type="arabicPeriod"/>
            </a:pPr>
            <a:r>
              <a:rPr lang="id-ID" sz="1800" dirty="0">
                <a:latin typeface="Corbel" pitchFamily="34" charset="0"/>
              </a:rPr>
              <a:t>Telah </a:t>
            </a:r>
            <a:r>
              <a:rPr lang="id-ID" sz="1800" dirty="0" smtClean="0">
                <a:latin typeface="Corbel" pitchFamily="34" charset="0"/>
              </a:rPr>
              <a:t>dilakukan </a:t>
            </a:r>
            <a:r>
              <a:rPr lang="id-ID" sz="1800" dirty="0">
                <a:latin typeface="Corbel" pitchFamily="34" charset="0"/>
              </a:rPr>
              <a:t>penguatan pengawasan dengan dilaksanakannya telaah sejawat oleh Kementerian Keuangan </a:t>
            </a:r>
            <a:r>
              <a:rPr lang="id-ID" sz="1800" dirty="0" smtClean="0">
                <a:latin typeface="Corbel" pitchFamily="34" charset="0"/>
              </a:rPr>
              <a:t>pada </a:t>
            </a:r>
            <a:r>
              <a:rPr lang="id-ID" sz="1800" dirty="0">
                <a:latin typeface="Corbel" pitchFamily="34" charset="0"/>
              </a:rPr>
              <a:t>program/kegiatan pengawasan Inspektorat di </a:t>
            </a:r>
            <a:r>
              <a:rPr lang="id-ID" sz="1800" dirty="0" smtClean="0">
                <a:latin typeface="Corbel" pitchFamily="34" charset="0"/>
              </a:rPr>
              <a:t>Kementerian </a:t>
            </a:r>
            <a:r>
              <a:rPr lang="id-ID" sz="1800" dirty="0">
                <a:latin typeface="Corbel" pitchFamily="34" charset="0"/>
              </a:rPr>
              <a:t>PPN/Bappenas dan </a:t>
            </a:r>
            <a:r>
              <a:rPr lang="id-ID" sz="1800" dirty="0" smtClean="0">
                <a:latin typeface="Corbel" pitchFamily="34" charset="0"/>
              </a:rPr>
              <a:t>menindaklanjuti rekomendasi </a:t>
            </a:r>
            <a:r>
              <a:rPr lang="id-ID" sz="1800" dirty="0">
                <a:latin typeface="Corbel" pitchFamily="34" charset="0"/>
              </a:rPr>
              <a:t>atas </a:t>
            </a:r>
            <a:r>
              <a:rPr lang="id-ID" sz="1800" dirty="0" smtClean="0">
                <a:latin typeface="Corbel" pitchFamily="34" charset="0"/>
              </a:rPr>
              <a:t>hasil </a:t>
            </a:r>
            <a:r>
              <a:rPr lang="id-ID" sz="1800" dirty="0">
                <a:latin typeface="Corbel" pitchFamily="34" charset="0"/>
              </a:rPr>
              <a:t>pengawasan </a:t>
            </a:r>
            <a:r>
              <a:rPr lang="id-ID" sz="1800" dirty="0" smtClean="0">
                <a:latin typeface="Corbel" pitchFamily="34" charset="0"/>
              </a:rPr>
              <a:t>Pemeriksa Eksternal </a:t>
            </a:r>
            <a:r>
              <a:rPr lang="id-ID" sz="1800" dirty="0">
                <a:latin typeface="Corbel" pitchFamily="34" charset="0"/>
              </a:rPr>
              <a:t>(</a:t>
            </a:r>
            <a:r>
              <a:rPr lang="id-ID" sz="1800" dirty="0" smtClean="0">
                <a:latin typeface="Corbel" pitchFamily="34" charset="0"/>
              </a:rPr>
              <a:t>BPK/BPKP/Kementerian PAN&amp;RB) </a:t>
            </a:r>
          </a:p>
          <a:p>
            <a:pPr marL="266700" indent="-266700" algn="just">
              <a:spcAft>
                <a:spcPts val="600"/>
              </a:spcAft>
              <a:buFont typeface="+mj-lt"/>
              <a:buAutoNum type="arabicPeriod"/>
            </a:pPr>
            <a:r>
              <a:rPr lang="id-ID" sz="1800" dirty="0" smtClean="0">
                <a:latin typeface="Corbel" pitchFamily="34" charset="0"/>
              </a:rPr>
              <a:t>Telah </a:t>
            </a:r>
            <a:r>
              <a:rPr lang="id-ID" sz="1800" dirty="0">
                <a:latin typeface="Corbel" pitchFamily="34" charset="0"/>
              </a:rPr>
              <a:t>dilakukan upaya </a:t>
            </a:r>
            <a:r>
              <a:rPr lang="id-ID" sz="1800" dirty="0" smtClean="0">
                <a:latin typeface="Corbel" pitchFamily="34" charset="0"/>
              </a:rPr>
              <a:t>peningkatan </a:t>
            </a:r>
            <a:r>
              <a:rPr lang="id-ID" sz="1800" dirty="0">
                <a:latin typeface="Corbel" pitchFamily="34" charset="0"/>
              </a:rPr>
              <a:t>kualitas pelayanan publik oleh unit kerja Pusdatin, Humas dan Pusbindiklatren yang memastikan terlaksananya standar pelayanan, alur dan prosedur pelayanan, dan budaya pelayanan prima serta memperhatikan hasil survei atas kualitas pelayanan publik di atas.</a:t>
            </a:r>
            <a:r>
              <a:rPr lang="en-US" sz="1800" dirty="0">
                <a:latin typeface="Corbel" pitchFamily="34" charset="0"/>
              </a:rPr>
              <a:t>  </a:t>
            </a:r>
            <a:endParaRPr lang="id-ID" sz="1800" dirty="0">
              <a:latin typeface="Corbel" pitchFamily="34" charset="0"/>
            </a:endParaRPr>
          </a:p>
          <a:p>
            <a:pPr marL="266700" indent="-266700" algn="just">
              <a:spcAft>
                <a:spcPts val="600"/>
              </a:spcAft>
              <a:buFont typeface="+mj-lt"/>
              <a:buAutoNum type="arabicPeriod"/>
            </a:pPr>
            <a:r>
              <a:rPr lang="id-ID" sz="1800" dirty="0">
                <a:latin typeface="Corbel" pitchFamily="34" charset="0"/>
              </a:rPr>
              <a:t>Telah dilakukan evaluasi atas pelaksanaan pengendalian gratifikasi, penerapan SPIP, WBS, dan penanganan benturan kepentingan secara berkala oleh Inspektorat Bidang Admnistrasi Umum.</a:t>
            </a:r>
          </a:p>
        </p:txBody>
      </p:sp>
    </p:spTree>
    <p:extLst>
      <p:ext uri="{BB962C8B-B14F-4D97-AF65-F5344CB8AC3E}">
        <p14:creationId xmlns:p14="http://schemas.microsoft.com/office/powerpoint/2010/main" val="2478317443"/>
      </p:ext>
    </p:extLst>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92C646E-8A71-4229-9321-274B093DFD02}" type="slidenum">
              <a:rPr lang="en-US" smtClean="0"/>
              <a:pPr/>
              <a:t>9</a:t>
            </a:fld>
            <a:endParaRPr lang="en-US" dirty="0"/>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0199" y="1461491"/>
            <a:ext cx="2362201" cy="3149674"/>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7473" t="14661" r="38761" b="26119"/>
          <a:stretch/>
        </p:blipFill>
        <p:spPr bwMode="auto">
          <a:xfrm>
            <a:off x="6503309" y="3789218"/>
            <a:ext cx="2183491" cy="2907380"/>
          </a:xfrm>
          <a:prstGeom prst="rect">
            <a:avLst/>
          </a:prstGeom>
          <a:solidFill>
            <a:schemeClr val="bg1">
              <a:lumMod val="85000"/>
            </a:schemeClr>
          </a:solidFill>
          <a:ln w="12700" cap="sq">
            <a:solidFill>
              <a:srgbClr val="000000"/>
            </a:solidFill>
            <a:prstDash val="solid"/>
            <a:miter lim="800000"/>
          </a:ln>
          <a:effectLst>
            <a:outerShdw blurRad="50800" dist="38100" dir="2700000" algn="tl" rotWithShape="0">
              <a:srgbClr val="000000">
                <a:alpha val="43000"/>
              </a:srgbClr>
            </a:outerShdw>
          </a:effectLst>
        </p:spPr>
      </p:pic>
      <p:grpSp>
        <p:nvGrpSpPr>
          <p:cNvPr id="7" name="Group 6"/>
          <p:cNvGrpSpPr/>
          <p:nvPr/>
        </p:nvGrpSpPr>
        <p:grpSpPr>
          <a:xfrm>
            <a:off x="304800" y="2326077"/>
            <a:ext cx="4800600" cy="4227123"/>
            <a:chOff x="1320128" y="1702184"/>
            <a:chExt cx="6400800" cy="4227123"/>
          </a:xfrm>
        </p:grpSpPr>
        <p:grpSp>
          <p:nvGrpSpPr>
            <p:cNvPr id="8" name="Group 7"/>
            <p:cNvGrpSpPr/>
            <p:nvPr/>
          </p:nvGrpSpPr>
          <p:grpSpPr>
            <a:xfrm>
              <a:off x="1320128" y="2250099"/>
              <a:ext cx="6400800" cy="3679208"/>
              <a:chOff x="2436408" y="1976009"/>
              <a:chExt cx="6400800" cy="3679208"/>
            </a:xfrm>
          </p:grpSpPr>
          <p:sp>
            <p:nvSpPr>
              <p:cNvPr id="10" name="TextBox 9"/>
              <p:cNvSpPr txBox="1"/>
              <p:nvPr/>
            </p:nvSpPr>
            <p:spPr>
              <a:xfrm>
                <a:off x="2942687" y="3951521"/>
                <a:ext cx="5856929" cy="978729"/>
              </a:xfrm>
              <a:prstGeom prst="rect">
                <a:avLst/>
              </a:prstGeom>
              <a:noFill/>
              <a:ln>
                <a:noFill/>
              </a:ln>
            </p:spPr>
            <p:txBody>
              <a:bodyPr wrap="square" rtlCol="0">
                <a:spAutoFit/>
              </a:bodyPr>
              <a:lstStyle>
                <a:defPPr>
                  <a:defRPr lang="id-ID"/>
                </a:defPPr>
                <a:lvl1pPr marL="342900" indent="-342900">
                  <a:lnSpc>
                    <a:spcPct val="80000"/>
                  </a:lnSpc>
                  <a:spcAft>
                    <a:spcPts val="600"/>
                  </a:spcAft>
                  <a:buFont typeface="+mj-lt"/>
                  <a:buAutoNum type="arabicPeriod"/>
                </a:lvl1pPr>
              </a:lstStyle>
              <a:p>
                <a:pPr marL="0" indent="0">
                  <a:lnSpc>
                    <a:spcPct val="90000"/>
                  </a:lnSpc>
                  <a:spcAft>
                    <a:spcPts val="0"/>
                  </a:spcAft>
                  <a:buNone/>
                </a:pPr>
                <a:r>
                  <a:rPr lang="en-US" sz="1600" b="1" dirty="0" err="1"/>
                  <a:t>Penguatan</a:t>
                </a:r>
                <a:r>
                  <a:rPr lang="en-US" sz="1600" b="1" dirty="0"/>
                  <a:t> </a:t>
                </a:r>
                <a:r>
                  <a:rPr lang="en-US" sz="1600" b="1" dirty="0" err="1"/>
                  <a:t>Fungsi</a:t>
                </a:r>
                <a:r>
                  <a:rPr lang="en-US" sz="1600" b="1" dirty="0"/>
                  <a:t>  </a:t>
                </a:r>
                <a:r>
                  <a:rPr lang="en-US" sz="1600" b="1" dirty="0" err="1"/>
                  <a:t>Bappenas</a:t>
                </a:r>
                <a:r>
                  <a:rPr lang="en-US" sz="1600" dirty="0"/>
                  <a:t>:</a:t>
                </a:r>
              </a:p>
              <a:p>
                <a:pPr marL="0" lvl="1">
                  <a:lnSpc>
                    <a:spcPct val="90000"/>
                  </a:lnSpc>
                </a:pPr>
                <a:r>
                  <a:rPr lang="en-US" sz="1600" dirty="0" err="1"/>
                  <a:t>Fungsi</a:t>
                </a:r>
                <a:r>
                  <a:rPr lang="en-US" sz="1600" dirty="0"/>
                  <a:t> </a:t>
                </a:r>
                <a:r>
                  <a:rPr lang="en-US" sz="1600" dirty="0" err="1"/>
                  <a:t>koordinasi</a:t>
                </a:r>
                <a:r>
                  <a:rPr lang="en-US" sz="1600" dirty="0"/>
                  <a:t> &amp; </a:t>
                </a:r>
                <a:r>
                  <a:rPr lang="en-US" sz="1600" dirty="0" err="1"/>
                  <a:t>sinkronisasi</a:t>
                </a:r>
                <a:r>
                  <a:rPr lang="en-US" sz="1600" dirty="0"/>
                  <a:t> </a:t>
                </a:r>
                <a:r>
                  <a:rPr lang="en-US" sz="1600" dirty="0" err="1"/>
                  <a:t>penyiapan</a:t>
                </a:r>
                <a:r>
                  <a:rPr lang="en-US" sz="1600" dirty="0"/>
                  <a:t> </a:t>
                </a:r>
                <a:r>
                  <a:rPr lang="en-US" sz="1600" dirty="0" err="1"/>
                  <a:t>rancang</a:t>
                </a:r>
                <a:r>
                  <a:rPr lang="en-US" sz="1600" dirty="0"/>
                  <a:t> </a:t>
                </a:r>
                <a:r>
                  <a:rPr lang="en-US" sz="1600" dirty="0" err="1"/>
                  <a:t>bangun</a:t>
                </a:r>
                <a:r>
                  <a:rPr lang="en-US" sz="1600" dirty="0"/>
                  <a:t> </a:t>
                </a:r>
                <a:r>
                  <a:rPr lang="en-US" sz="1600" dirty="0" err="1"/>
                  <a:t>sarana</a:t>
                </a:r>
                <a:r>
                  <a:rPr lang="en-US" sz="1600" dirty="0"/>
                  <a:t> </a:t>
                </a:r>
                <a:r>
                  <a:rPr lang="en-US" sz="1600" dirty="0" err="1"/>
                  <a:t>dan</a:t>
                </a:r>
                <a:r>
                  <a:rPr lang="en-US" sz="1600" dirty="0"/>
                  <a:t> </a:t>
                </a:r>
                <a:r>
                  <a:rPr lang="en-US" sz="1600" dirty="0" err="1"/>
                  <a:t>prasarana</a:t>
                </a:r>
                <a:r>
                  <a:rPr lang="en-US" sz="1600" dirty="0"/>
                  <a:t> (</a:t>
                </a:r>
                <a:r>
                  <a:rPr lang="en-US" sz="1600" dirty="0" err="1"/>
                  <a:t>sebagai</a:t>
                </a:r>
                <a:r>
                  <a:rPr lang="en-US" sz="1600" dirty="0"/>
                  <a:t> </a:t>
                </a:r>
                <a:r>
                  <a:rPr lang="en-US" sz="1600" dirty="0" err="1"/>
                  <a:t>sistem</a:t>
                </a:r>
                <a:r>
                  <a:rPr lang="en-US" sz="1600" dirty="0"/>
                  <a:t> integrator)</a:t>
                </a:r>
              </a:p>
            </p:txBody>
          </p:sp>
          <p:sp>
            <p:nvSpPr>
              <p:cNvPr id="11" name="TextBox 10"/>
              <p:cNvSpPr txBox="1"/>
              <p:nvPr/>
            </p:nvSpPr>
            <p:spPr>
              <a:xfrm>
                <a:off x="2996751" y="3445417"/>
                <a:ext cx="5840457" cy="535531"/>
              </a:xfrm>
              <a:prstGeom prst="rect">
                <a:avLst/>
              </a:prstGeom>
              <a:solidFill>
                <a:schemeClr val="accent1">
                  <a:lumMod val="20000"/>
                  <a:lumOff val="80000"/>
                </a:schemeClr>
              </a:solidFill>
            </p:spPr>
            <p:style>
              <a:lnRef idx="1">
                <a:schemeClr val="accent4"/>
              </a:lnRef>
              <a:fillRef idx="2">
                <a:schemeClr val="accent4"/>
              </a:fillRef>
              <a:effectRef idx="1">
                <a:schemeClr val="accent4"/>
              </a:effectRef>
              <a:fontRef idx="minor">
                <a:schemeClr val="dk1"/>
              </a:fontRef>
            </p:style>
            <p:txBody>
              <a:bodyPr wrap="square" rtlCol="0">
                <a:spAutoFit/>
              </a:bodyPr>
              <a:lstStyle>
                <a:defPPr>
                  <a:defRPr lang="id-ID"/>
                </a:defPPr>
                <a:lvl1pPr indent="3175" algn="ctr">
                  <a:lnSpc>
                    <a:spcPct val="90000"/>
                  </a:lnSpc>
                  <a:defRPr>
                    <a:solidFill>
                      <a:schemeClr val="bg1"/>
                    </a:solidFill>
                  </a:defRPr>
                </a:lvl1pPr>
              </a:lstStyle>
              <a:p>
                <a:pPr algn="l"/>
                <a:r>
                  <a:rPr lang="id-ID" sz="1600" dirty="0">
                    <a:solidFill>
                      <a:schemeClr val="tx1"/>
                    </a:solidFill>
                  </a:rPr>
                  <a:t>Perpres No. 20 Tahun 2016 tentang Perubahan </a:t>
                </a:r>
                <a:r>
                  <a:rPr lang="id-ID" sz="1600" dirty="0" smtClean="0">
                    <a:solidFill>
                      <a:schemeClr val="tx1"/>
                    </a:solidFill>
                  </a:rPr>
                  <a:t>atas</a:t>
                </a:r>
                <a:r>
                  <a:rPr lang="id-ID" sz="1600" dirty="0">
                    <a:solidFill>
                      <a:schemeClr val="tx1"/>
                    </a:solidFill>
                  </a:rPr>
                  <a:t> </a:t>
                </a:r>
                <a:r>
                  <a:rPr lang="en-US" sz="1600" dirty="0" err="1" smtClean="0">
                    <a:solidFill>
                      <a:schemeClr val="tx1"/>
                    </a:solidFill>
                  </a:rPr>
                  <a:t>Perpres</a:t>
                </a:r>
                <a:r>
                  <a:rPr lang="en-US" sz="1600" dirty="0" smtClean="0">
                    <a:solidFill>
                      <a:schemeClr val="tx1"/>
                    </a:solidFill>
                  </a:rPr>
                  <a:t> </a:t>
                </a:r>
                <a:r>
                  <a:rPr lang="en-US" sz="1600" dirty="0">
                    <a:solidFill>
                      <a:schemeClr val="tx1"/>
                    </a:solidFill>
                  </a:rPr>
                  <a:t>N</a:t>
                </a:r>
                <a:r>
                  <a:rPr lang="id-ID" sz="1600" dirty="0">
                    <a:solidFill>
                      <a:schemeClr val="tx1"/>
                    </a:solidFill>
                  </a:rPr>
                  <a:t>o.</a:t>
                </a:r>
                <a:r>
                  <a:rPr lang="en-US" sz="1600" dirty="0">
                    <a:solidFill>
                      <a:schemeClr val="tx1"/>
                    </a:solidFill>
                  </a:rPr>
                  <a:t> 66 </a:t>
                </a:r>
                <a:r>
                  <a:rPr lang="en-US" sz="1600" dirty="0" err="1">
                    <a:solidFill>
                      <a:schemeClr val="tx1"/>
                    </a:solidFill>
                  </a:rPr>
                  <a:t>Tahun</a:t>
                </a:r>
                <a:r>
                  <a:rPr lang="en-US" sz="1600" dirty="0">
                    <a:solidFill>
                      <a:schemeClr val="tx1"/>
                    </a:solidFill>
                  </a:rPr>
                  <a:t> 2016 </a:t>
                </a:r>
                <a:r>
                  <a:rPr lang="en-US" sz="1600" dirty="0" err="1">
                    <a:solidFill>
                      <a:schemeClr val="tx1"/>
                    </a:solidFill>
                  </a:rPr>
                  <a:t>tentang</a:t>
                </a:r>
                <a:r>
                  <a:rPr lang="en-US" sz="1600" dirty="0">
                    <a:solidFill>
                      <a:schemeClr val="tx1"/>
                    </a:solidFill>
                  </a:rPr>
                  <a:t> </a:t>
                </a:r>
                <a:r>
                  <a:rPr lang="en-US" sz="1600" dirty="0" err="1" smtClean="0">
                    <a:solidFill>
                      <a:schemeClr val="tx1"/>
                    </a:solidFill>
                  </a:rPr>
                  <a:t>Bappenas</a:t>
                </a:r>
                <a:endParaRPr lang="id-ID" sz="1600" dirty="0">
                  <a:solidFill>
                    <a:schemeClr val="tx1"/>
                  </a:solidFill>
                </a:endParaRPr>
              </a:p>
            </p:txBody>
          </p:sp>
          <p:sp>
            <p:nvSpPr>
              <p:cNvPr id="12" name="TextBox 11"/>
              <p:cNvSpPr txBox="1"/>
              <p:nvPr/>
            </p:nvSpPr>
            <p:spPr>
              <a:xfrm>
                <a:off x="2954729" y="1976009"/>
                <a:ext cx="5861359" cy="590931"/>
              </a:xfrm>
              <a:prstGeom prst="rect">
                <a:avLst/>
              </a:prstGeom>
              <a:solidFill>
                <a:schemeClr val="accent1">
                  <a:lumMod val="20000"/>
                  <a:lumOff val="80000"/>
                </a:schemeClr>
              </a:solidFill>
            </p:spPr>
            <p:style>
              <a:lnRef idx="1">
                <a:schemeClr val="accent4"/>
              </a:lnRef>
              <a:fillRef idx="2">
                <a:schemeClr val="accent4"/>
              </a:fillRef>
              <a:effectRef idx="1">
                <a:schemeClr val="accent4"/>
              </a:effectRef>
              <a:fontRef idx="minor">
                <a:schemeClr val="dk1"/>
              </a:fontRef>
            </p:style>
            <p:txBody>
              <a:bodyPr wrap="square" rtlCol="0">
                <a:spAutoFit/>
              </a:bodyPr>
              <a:lstStyle>
                <a:defPPr>
                  <a:defRPr lang="id-ID"/>
                </a:defPPr>
                <a:lvl1pPr indent="3175" algn="ctr">
                  <a:lnSpc>
                    <a:spcPct val="80000"/>
                  </a:lnSpc>
                  <a:defRPr>
                    <a:solidFill>
                      <a:schemeClr val="bg1"/>
                    </a:solidFill>
                  </a:defRPr>
                </a:lvl1pPr>
              </a:lstStyle>
              <a:p>
                <a:pPr algn="l">
                  <a:lnSpc>
                    <a:spcPct val="90000"/>
                  </a:lnSpc>
                </a:pPr>
                <a:r>
                  <a:rPr lang="en-US" dirty="0" err="1">
                    <a:solidFill>
                      <a:schemeClr val="tx1"/>
                    </a:solidFill>
                  </a:rPr>
                  <a:t>Perpres</a:t>
                </a:r>
                <a:r>
                  <a:rPr lang="en-US" dirty="0">
                    <a:solidFill>
                      <a:schemeClr val="tx1"/>
                    </a:solidFill>
                  </a:rPr>
                  <a:t> No</a:t>
                </a:r>
                <a:r>
                  <a:rPr lang="id-ID" dirty="0">
                    <a:solidFill>
                      <a:schemeClr val="tx1"/>
                    </a:solidFill>
                  </a:rPr>
                  <a:t>.</a:t>
                </a:r>
                <a:r>
                  <a:rPr lang="en-US" dirty="0">
                    <a:solidFill>
                      <a:schemeClr val="tx1"/>
                    </a:solidFill>
                  </a:rPr>
                  <a:t> 65 </a:t>
                </a:r>
                <a:r>
                  <a:rPr lang="en-US" dirty="0" err="1">
                    <a:solidFill>
                      <a:schemeClr val="tx1"/>
                    </a:solidFill>
                  </a:rPr>
                  <a:t>Tahun</a:t>
                </a:r>
                <a:r>
                  <a:rPr lang="en-US" dirty="0">
                    <a:solidFill>
                      <a:schemeClr val="tx1"/>
                    </a:solidFill>
                  </a:rPr>
                  <a:t> 201</a:t>
                </a:r>
                <a:r>
                  <a:rPr lang="id-ID" dirty="0">
                    <a:solidFill>
                      <a:schemeClr val="tx1"/>
                    </a:solidFill>
                  </a:rPr>
                  <a:t>5</a:t>
                </a:r>
                <a:r>
                  <a:rPr lang="en-US" dirty="0">
                    <a:solidFill>
                      <a:schemeClr val="tx1"/>
                    </a:solidFill>
                  </a:rPr>
                  <a:t> </a:t>
                </a:r>
                <a:r>
                  <a:rPr lang="en-US" dirty="0" err="1" smtClean="0">
                    <a:solidFill>
                      <a:schemeClr val="tx1"/>
                    </a:solidFill>
                  </a:rPr>
                  <a:t>tentang</a:t>
                </a:r>
                <a:r>
                  <a:rPr lang="en-US" dirty="0" smtClean="0">
                    <a:solidFill>
                      <a:schemeClr val="tx1"/>
                    </a:solidFill>
                  </a:rPr>
                  <a:t> </a:t>
                </a:r>
                <a:r>
                  <a:rPr lang="en-US" dirty="0" err="1">
                    <a:solidFill>
                      <a:schemeClr val="tx1"/>
                    </a:solidFill>
                  </a:rPr>
                  <a:t>Kementerian</a:t>
                </a:r>
                <a:r>
                  <a:rPr lang="en-US" dirty="0">
                    <a:solidFill>
                      <a:schemeClr val="tx1"/>
                    </a:solidFill>
                  </a:rPr>
                  <a:t> PPN</a:t>
                </a:r>
              </a:p>
            </p:txBody>
          </p:sp>
          <p:sp>
            <p:nvSpPr>
              <p:cNvPr id="13" name="TextBox 12"/>
              <p:cNvSpPr txBox="1"/>
              <p:nvPr/>
            </p:nvSpPr>
            <p:spPr>
              <a:xfrm>
                <a:off x="2959159" y="4971953"/>
                <a:ext cx="5844887" cy="683264"/>
              </a:xfrm>
              <a:prstGeom prst="rect">
                <a:avLst/>
              </a:prstGeom>
              <a:solidFill>
                <a:schemeClr val="accent1">
                  <a:lumMod val="20000"/>
                  <a:lumOff val="80000"/>
                </a:schemeClr>
              </a:solidFill>
            </p:spPr>
            <p:style>
              <a:lnRef idx="1">
                <a:schemeClr val="accent4"/>
              </a:lnRef>
              <a:fillRef idx="2">
                <a:schemeClr val="accent4"/>
              </a:fillRef>
              <a:effectRef idx="1">
                <a:schemeClr val="accent4"/>
              </a:effectRef>
              <a:fontRef idx="minor">
                <a:schemeClr val="dk1"/>
              </a:fontRef>
            </p:style>
            <p:txBody>
              <a:bodyPr wrap="square" rtlCol="0">
                <a:spAutoFit/>
              </a:bodyPr>
              <a:lstStyle/>
              <a:p>
                <a:pPr indent="3175">
                  <a:lnSpc>
                    <a:spcPct val="80000"/>
                  </a:lnSpc>
                </a:pPr>
                <a:r>
                  <a:rPr lang="id-ID" sz="1600" dirty="0" smtClean="0">
                    <a:solidFill>
                      <a:schemeClr val="tx1"/>
                    </a:solidFill>
                  </a:rPr>
                  <a:t>PerMen PPN/Kepala Bappenas No. 4 Tahun 2016 tentang </a:t>
                </a:r>
                <a:r>
                  <a:rPr lang="en-US" sz="1600" dirty="0" smtClean="0">
                    <a:solidFill>
                      <a:schemeClr val="tx1"/>
                    </a:solidFill>
                  </a:rPr>
                  <a:t>O</a:t>
                </a:r>
                <a:r>
                  <a:rPr lang="id-ID" sz="1600" dirty="0" smtClean="0">
                    <a:solidFill>
                      <a:schemeClr val="tx1"/>
                    </a:solidFill>
                  </a:rPr>
                  <a:t>rganisasi &amp; Tata Kerja</a:t>
                </a:r>
                <a:r>
                  <a:rPr lang="en-US" sz="1600" dirty="0" smtClean="0">
                    <a:solidFill>
                      <a:schemeClr val="tx1"/>
                    </a:solidFill>
                  </a:rPr>
                  <a:t> </a:t>
                </a:r>
                <a:r>
                  <a:rPr lang="en-US" sz="1600" dirty="0" err="1" smtClean="0">
                    <a:solidFill>
                      <a:schemeClr val="tx1"/>
                    </a:solidFill>
                  </a:rPr>
                  <a:t>Kementerian</a:t>
                </a:r>
                <a:r>
                  <a:rPr lang="en-US" sz="1600" dirty="0" smtClean="0">
                    <a:solidFill>
                      <a:schemeClr val="tx1"/>
                    </a:solidFill>
                  </a:rPr>
                  <a:t> PPN/</a:t>
                </a:r>
                <a:r>
                  <a:rPr lang="en-US" sz="1600" dirty="0" err="1" smtClean="0">
                    <a:solidFill>
                      <a:schemeClr val="tx1"/>
                    </a:solidFill>
                  </a:rPr>
                  <a:t>Bappenas</a:t>
                </a:r>
                <a:endParaRPr lang="en-US" sz="1600" dirty="0">
                  <a:solidFill>
                    <a:schemeClr val="tx1"/>
                  </a:solidFill>
                </a:endParaRPr>
              </a:p>
            </p:txBody>
          </p:sp>
          <p:sp>
            <p:nvSpPr>
              <p:cNvPr id="14" name="TextBox 13"/>
              <p:cNvSpPr txBox="1"/>
              <p:nvPr/>
            </p:nvSpPr>
            <p:spPr>
              <a:xfrm>
                <a:off x="2971201" y="2721251"/>
                <a:ext cx="5844887" cy="590931"/>
              </a:xfrm>
              <a:prstGeom prst="rect">
                <a:avLst/>
              </a:prstGeom>
              <a:solidFill>
                <a:schemeClr val="accent1">
                  <a:lumMod val="20000"/>
                  <a:lumOff val="80000"/>
                </a:schemeClr>
              </a:solidFill>
            </p:spPr>
            <p:style>
              <a:lnRef idx="1">
                <a:schemeClr val="accent4"/>
              </a:lnRef>
              <a:fillRef idx="2">
                <a:schemeClr val="accent4"/>
              </a:fillRef>
              <a:effectRef idx="1">
                <a:schemeClr val="accent4"/>
              </a:effectRef>
              <a:fontRef idx="minor">
                <a:schemeClr val="dk1"/>
              </a:fontRef>
            </p:style>
            <p:txBody>
              <a:bodyPr wrap="square" rtlCol="0">
                <a:spAutoFit/>
              </a:bodyPr>
              <a:lstStyle>
                <a:defPPr>
                  <a:defRPr lang="id-ID"/>
                </a:defPPr>
                <a:lvl1pPr indent="3175" algn="ctr">
                  <a:lnSpc>
                    <a:spcPct val="80000"/>
                  </a:lnSpc>
                  <a:defRPr>
                    <a:solidFill>
                      <a:schemeClr val="bg1"/>
                    </a:solidFill>
                  </a:defRPr>
                </a:lvl1pPr>
              </a:lstStyle>
              <a:p>
                <a:pPr algn="l">
                  <a:lnSpc>
                    <a:spcPct val="90000"/>
                  </a:lnSpc>
                </a:pPr>
                <a:r>
                  <a:rPr lang="en-US" dirty="0" err="1">
                    <a:solidFill>
                      <a:schemeClr val="tx1"/>
                    </a:solidFill>
                  </a:rPr>
                  <a:t>Perpres</a:t>
                </a:r>
                <a:r>
                  <a:rPr lang="en-US" dirty="0">
                    <a:solidFill>
                      <a:schemeClr val="tx1"/>
                    </a:solidFill>
                  </a:rPr>
                  <a:t> No</a:t>
                </a:r>
                <a:r>
                  <a:rPr lang="id-ID" dirty="0">
                    <a:solidFill>
                      <a:schemeClr val="tx1"/>
                    </a:solidFill>
                  </a:rPr>
                  <a:t>.</a:t>
                </a:r>
                <a:r>
                  <a:rPr lang="en-US" dirty="0">
                    <a:solidFill>
                      <a:schemeClr val="tx1"/>
                    </a:solidFill>
                  </a:rPr>
                  <a:t> 6</a:t>
                </a:r>
                <a:r>
                  <a:rPr lang="id-ID" dirty="0">
                    <a:solidFill>
                      <a:schemeClr val="tx1"/>
                    </a:solidFill>
                  </a:rPr>
                  <a:t>6</a:t>
                </a:r>
                <a:r>
                  <a:rPr lang="en-US" dirty="0">
                    <a:solidFill>
                      <a:schemeClr val="tx1"/>
                    </a:solidFill>
                  </a:rPr>
                  <a:t> </a:t>
                </a:r>
                <a:r>
                  <a:rPr lang="en-US" dirty="0" err="1">
                    <a:solidFill>
                      <a:schemeClr val="tx1"/>
                    </a:solidFill>
                  </a:rPr>
                  <a:t>Tahun</a:t>
                </a:r>
                <a:r>
                  <a:rPr lang="en-US" dirty="0">
                    <a:solidFill>
                      <a:schemeClr val="tx1"/>
                    </a:solidFill>
                  </a:rPr>
                  <a:t> 201</a:t>
                </a:r>
                <a:r>
                  <a:rPr lang="id-ID" dirty="0">
                    <a:solidFill>
                      <a:schemeClr val="tx1"/>
                    </a:solidFill>
                  </a:rPr>
                  <a:t>5</a:t>
                </a:r>
                <a:r>
                  <a:rPr lang="en-US" dirty="0">
                    <a:solidFill>
                      <a:schemeClr val="tx1"/>
                    </a:solidFill>
                  </a:rPr>
                  <a:t> </a:t>
                </a:r>
                <a:r>
                  <a:rPr lang="en-US" dirty="0" err="1">
                    <a:solidFill>
                      <a:schemeClr val="tx1"/>
                    </a:solidFill>
                  </a:rPr>
                  <a:t>tentang</a:t>
                </a:r>
                <a:r>
                  <a:rPr lang="en-US" dirty="0">
                    <a:solidFill>
                      <a:schemeClr val="tx1"/>
                    </a:solidFill>
                  </a:rPr>
                  <a:t> </a:t>
                </a:r>
                <a:r>
                  <a:rPr lang="id-ID" dirty="0">
                    <a:solidFill>
                      <a:schemeClr val="tx1"/>
                    </a:solidFill>
                  </a:rPr>
                  <a:t>Bappenas</a:t>
                </a:r>
                <a:endParaRPr lang="en-US" dirty="0">
                  <a:solidFill>
                    <a:schemeClr val="tx1"/>
                  </a:solidFill>
                </a:endParaRPr>
              </a:p>
            </p:txBody>
          </p:sp>
          <p:sp>
            <p:nvSpPr>
              <p:cNvPr id="15" name="Oval 14"/>
              <p:cNvSpPr/>
              <p:nvPr/>
            </p:nvSpPr>
            <p:spPr>
              <a:xfrm>
                <a:off x="2458184" y="1997617"/>
                <a:ext cx="415637" cy="415637"/>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id-ID" dirty="0" smtClean="0"/>
                  <a:t>1</a:t>
                </a:r>
                <a:endParaRPr lang="id-ID" dirty="0"/>
              </a:p>
            </p:txBody>
          </p:sp>
          <p:sp>
            <p:nvSpPr>
              <p:cNvPr id="16" name="Oval 15"/>
              <p:cNvSpPr/>
              <p:nvPr/>
            </p:nvSpPr>
            <p:spPr>
              <a:xfrm>
                <a:off x="2470059" y="2683417"/>
                <a:ext cx="415637" cy="415637"/>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id-ID" dirty="0"/>
                  <a:t>2</a:t>
                </a:r>
              </a:p>
            </p:txBody>
          </p:sp>
          <p:sp>
            <p:nvSpPr>
              <p:cNvPr id="17" name="Oval 16"/>
              <p:cNvSpPr/>
              <p:nvPr/>
            </p:nvSpPr>
            <p:spPr>
              <a:xfrm>
                <a:off x="2492376" y="3445417"/>
                <a:ext cx="415637" cy="415637"/>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id-ID" dirty="0" smtClean="0"/>
                  <a:t>3</a:t>
                </a:r>
                <a:endParaRPr lang="id-ID" dirty="0"/>
              </a:p>
            </p:txBody>
          </p:sp>
          <p:sp>
            <p:nvSpPr>
              <p:cNvPr id="18" name="Oval 17"/>
              <p:cNvSpPr/>
              <p:nvPr/>
            </p:nvSpPr>
            <p:spPr>
              <a:xfrm>
                <a:off x="2436408" y="4989759"/>
                <a:ext cx="415637" cy="415637"/>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id-ID" dirty="0" smtClean="0"/>
                  <a:t>4</a:t>
                </a:r>
                <a:endParaRPr lang="id-ID" dirty="0"/>
              </a:p>
            </p:txBody>
          </p:sp>
        </p:grpSp>
        <p:sp>
          <p:nvSpPr>
            <p:cNvPr id="9" name="TextBox 8"/>
            <p:cNvSpPr txBox="1"/>
            <p:nvPr/>
          </p:nvSpPr>
          <p:spPr>
            <a:xfrm>
              <a:off x="1320128" y="1702184"/>
              <a:ext cx="634603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id-ID" sz="2400" b="1" dirty="0" smtClean="0">
                  <a:solidFill>
                    <a:schemeClr val="bg1"/>
                  </a:solidFill>
                </a:rPr>
                <a:t>PENATAAN ORGANISASI</a:t>
              </a:r>
              <a:endParaRPr lang="id-ID" sz="2400" b="1" dirty="0">
                <a:solidFill>
                  <a:schemeClr val="bg1"/>
                </a:solidFill>
              </a:endParaRPr>
            </a:p>
          </p:txBody>
        </p:sp>
      </p:grpSp>
      <p:sp>
        <p:nvSpPr>
          <p:cNvPr id="19" name="Title 4"/>
          <p:cNvSpPr txBox="1">
            <a:spLocks/>
          </p:cNvSpPr>
          <p:nvPr/>
        </p:nvSpPr>
        <p:spPr>
          <a:xfrm>
            <a:off x="1043608" y="112042"/>
            <a:ext cx="7185992" cy="49755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nSpc>
                <a:spcPct val="90000"/>
              </a:lnSpc>
            </a:pPr>
            <a:r>
              <a:rPr lang="id-ID" sz="2400" b="1" dirty="0" smtClean="0">
                <a:solidFill>
                  <a:srgbClr val="00508F"/>
                </a:solidFill>
                <a:latin typeface="Candara" pitchFamily="34" charset="0"/>
              </a:rPr>
              <a:t>CAPAIAN MANAJEMEN PERUBAHAN &amp; PENGUATAN ORGANISASI</a:t>
            </a:r>
          </a:p>
          <a:p>
            <a:pPr lvl="0">
              <a:lnSpc>
                <a:spcPct val="90000"/>
              </a:lnSpc>
            </a:pPr>
            <a:r>
              <a:rPr lang="id-ID" sz="2400" b="1" dirty="0" smtClean="0">
                <a:solidFill>
                  <a:srgbClr val="00508F"/>
                </a:solidFill>
                <a:latin typeface="Candara" pitchFamily="34" charset="0"/>
              </a:rPr>
              <a:t>(</a:t>
            </a:r>
            <a:r>
              <a:rPr lang="id-ID" sz="1800" b="1" dirty="0" smtClean="0">
                <a:solidFill>
                  <a:srgbClr val="00508F"/>
                </a:solidFill>
                <a:latin typeface="Candara" pitchFamily="34" charset="0"/>
              </a:rPr>
              <a:t>RB PENGUNGKIT 1 DAN 3</a:t>
            </a:r>
            <a:r>
              <a:rPr lang="id-ID" sz="2400" b="1" dirty="0" smtClean="0">
                <a:solidFill>
                  <a:srgbClr val="00508F"/>
                </a:solidFill>
                <a:latin typeface="Candara" pitchFamily="34" charset="0"/>
              </a:rPr>
              <a:t>)</a:t>
            </a:r>
            <a:endParaRPr lang="id-ID" sz="2400" b="1" dirty="0">
              <a:solidFill>
                <a:srgbClr val="00508F"/>
              </a:solidFill>
              <a:latin typeface="Candara" pitchFamily="34" charset="0"/>
            </a:endParaRPr>
          </a:p>
        </p:txBody>
      </p:sp>
      <p:sp>
        <p:nvSpPr>
          <p:cNvPr id="20" name="Rectangle 5"/>
          <p:cNvSpPr>
            <a:spLocks noChangeArrowheads="1"/>
          </p:cNvSpPr>
          <p:nvPr/>
        </p:nvSpPr>
        <p:spPr bwMode="auto">
          <a:xfrm>
            <a:off x="66581" y="1382491"/>
            <a:ext cx="54960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spcAft>
                <a:spcPts val="200"/>
              </a:spcAft>
              <a:buFont typeface="Arial" pitchFamily="34" charset="0"/>
              <a:buChar char="•"/>
            </a:pPr>
            <a:r>
              <a:rPr lang="id-ID" sz="1600" dirty="0">
                <a:latin typeface="Calibri" pitchFamily="34" charset="0"/>
              </a:rPr>
              <a:t>Penguatan Peran dan Fungsi Kementerian </a:t>
            </a:r>
            <a:r>
              <a:rPr lang="id-ID" sz="1600" dirty="0" smtClean="0">
                <a:latin typeface="Calibri" pitchFamily="34" charset="0"/>
              </a:rPr>
              <a:t>PPN/Bappenas sesuai dengan Perubahan </a:t>
            </a:r>
            <a:r>
              <a:rPr lang="id-ID" sz="1600" dirty="0">
                <a:latin typeface="Calibri" pitchFamily="34" charset="0"/>
              </a:rPr>
              <a:t>lingkungan strategis dan peraturan </a:t>
            </a:r>
            <a:r>
              <a:rPr lang="id-ID" sz="1600" dirty="0" smtClean="0">
                <a:latin typeface="Calibri" pitchFamily="34" charset="0"/>
              </a:rPr>
              <a:t>perundang-undangan</a:t>
            </a:r>
          </a:p>
        </p:txBody>
      </p:sp>
    </p:spTree>
    <p:extLst>
      <p:ext uri="{BB962C8B-B14F-4D97-AF65-F5344CB8AC3E}">
        <p14:creationId xmlns:p14="http://schemas.microsoft.com/office/powerpoint/2010/main" val="2116760240"/>
      </p:ext>
    </p:extLst>
  </p:cSld>
  <p:clrMapOvr>
    <a:masterClrMapping/>
  </p:clrMapOvr>
  <p:transition>
    <p:wipe dir="d"/>
  </p:transition>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426</TotalTime>
  <Words>8584</Words>
  <Application>Microsoft Office PowerPoint</Application>
  <PresentationFormat>On-screen Show (4:3)</PresentationFormat>
  <Paragraphs>1434</Paragraphs>
  <Slides>49</Slides>
  <Notes>31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1_Office Theme</vt:lpstr>
      <vt:lpstr>Kinerja Birokrasi  Kementerian PPN/Bappenas</vt:lpstr>
      <vt:lpstr>Outline</vt:lpstr>
      <vt:lpstr>Evaluasi kinerja rb berkaitan dengan tunjangan kinerja</vt:lpstr>
      <vt:lpstr>MEKANISME PEMBERIAN KENAIKAN TUNJANGAN KINERJA (TK)</vt:lpstr>
      <vt:lpstr>MEKANISME PENGUSULAN KENAIKAN TUNJANGAN KINERJA (TK)</vt:lpstr>
      <vt:lpstr>PERBANDINGAN BESARAN TUNJANGAN KINERJA K/L</vt:lpstr>
      <vt:lpstr>Capaian kinerja  kemen. Ppn/bappenas</vt:lpstr>
      <vt:lpstr>PowerPoint Presentation</vt:lpstr>
      <vt:lpstr>PowerPoint Presentation</vt:lpstr>
      <vt:lpstr>CAPAIAN PENATAAN PERATURAN PERUNDANG-UNDANGAN (RB PENGUNGKIT 2)</vt:lpstr>
      <vt:lpstr>PowerPoint Presentation</vt:lpstr>
      <vt:lpstr>PowerPoint Presentation</vt:lpstr>
      <vt:lpstr>CAPAIAN ATAS AKIP DAN PENGELOLAAN ANGGARAN (RB PENGUNGKIT 6 dan 7)</vt:lpstr>
      <vt:lpstr>CAPAIAN ATAS PELAYANAN PUBLIK-CORE BUSINESS (RB PENGUNGKIT 8) </vt:lpstr>
      <vt:lpstr>CAPAIAN ATAS PELAYANAN PUBLIK-CORE BUSINESS (RB PENGUNGKIT 8) </vt:lpstr>
      <vt:lpstr>CAPAIAN ATAS PELAYANAN PUBLIK-CORE BUSINESS (RB PENGUNGKIT 8) </vt:lpstr>
      <vt:lpstr>HASIL PMPRB TAHUN 2015</vt:lpstr>
      <vt:lpstr>PowerPoint Presentation</vt:lpstr>
      <vt:lpstr>PowerPoint Presentation</vt:lpstr>
      <vt:lpstr>Penanggungjawab Area Perubahan</vt:lpstr>
      <vt:lpstr>Jadwal evaluasi</vt:lpstr>
      <vt:lpstr>JADWAL</vt:lpstr>
      <vt:lpstr>PowerPoint Presentation</vt:lpstr>
      <vt:lpstr>SEKIAN &amp; TERIMA KASIH</vt:lpstr>
      <vt:lpstr>LAMPIRAN  Area of Improvement per Area Perubahan</vt:lpstr>
      <vt:lpstr>MANAJEMEN PERUBAHAN</vt:lpstr>
      <vt:lpstr>MANAJEMEN PERUBAHAN</vt:lpstr>
      <vt:lpstr>MANAJEMEN PERUBAHAN</vt:lpstr>
      <vt:lpstr>PENATAAN PERATURAN PERUNDANG-UNDANGAN</vt:lpstr>
      <vt:lpstr>PENATAAN DAN PENGUATAN ORGANISASI</vt:lpstr>
      <vt:lpstr>PENATAAN DAN PENGUATAN ORGANISASI</vt:lpstr>
      <vt:lpstr>PENATAAN TATA LAKSANA</vt:lpstr>
      <vt:lpstr>PENATAAN TATA LAKSANA</vt:lpstr>
      <vt:lpstr>PENATAAN MANAJEMEN SDM</vt:lpstr>
      <vt:lpstr>PENATAAN MANAJEMEN SDM</vt:lpstr>
      <vt:lpstr>PENATAAN MANAJEMEN SDM</vt:lpstr>
      <vt:lpstr>PENATAAN MANAJEMEN SDM</vt:lpstr>
      <vt:lpstr>PENGUATAN AKUNTABILITAS</vt:lpstr>
      <vt:lpstr>PENGUATAN AKUNTABILITAS</vt:lpstr>
      <vt:lpstr>PENGUATAN PENGAWASAN </vt:lpstr>
      <vt:lpstr>PENGUATAN PENGAWASAN </vt:lpstr>
      <vt:lpstr>PENGUATAN PENGAWASAN</vt:lpstr>
      <vt:lpstr>PENGUATAN PENGAWASAN</vt:lpstr>
      <vt:lpstr>PENGUATAN PENGAWASAN</vt:lpstr>
      <vt:lpstr>PENGUATAN PENGAWASAN</vt:lpstr>
      <vt:lpstr>PENINGKATAN KUALITAS PELAYANAN PUBLIK </vt:lpstr>
      <vt:lpstr>PENINGKATAN KUALITAS PELAYANAN PUBLIK </vt:lpstr>
      <vt:lpstr>PENINGKATAN KUALITAS PELAYANAN PUBLIK </vt:lpstr>
      <vt:lpstr>PENINGKATAN KUALITAS PELAYANAN PUBLIK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 All in One</cp:lastModifiedBy>
  <cp:revision>40</cp:revision>
  <cp:lastPrinted>2016-08-23T13:06:55Z</cp:lastPrinted>
  <dcterms:created xsi:type="dcterms:W3CDTF">2016-08-22T06:06:59Z</dcterms:created>
  <dcterms:modified xsi:type="dcterms:W3CDTF">2016-08-23T13:19:01Z</dcterms:modified>
</cp:coreProperties>
</file>