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60" r:id="rId3"/>
    <p:sldId id="270" r:id="rId4"/>
    <p:sldId id="263" r:id="rId5"/>
    <p:sldId id="259" r:id="rId6"/>
    <p:sldId id="264" r:id="rId7"/>
    <p:sldId id="265" r:id="rId8"/>
    <p:sldId id="266" r:id="rId9"/>
    <p:sldId id="267" r:id="rId10"/>
    <p:sldId id="271" r:id="rId11"/>
    <p:sldId id="261" r:id="rId12"/>
    <p:sldId id="275" r:id="rId13"/>
    <p:sldId id="272" r:id="rId14"/>
    <p:sldId id="273" r:id="rId15"/>
    <p:sldId id="274" r:id="rId16"/>
    <p:sldId id="26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0" autoAdjust="0"/>
    <p:restoredTop sz="93290" autoAdjust="0"/>
  </p:normalViewPr>
  <p:slideViewPr>
    <p:cSldViewPr snapToGrid="0">
      <p:cViewPr varScale="1">
        <p:scale>
          <a:sx n="108" d="100"/>
          <a:sy n="108" d="100"/>
        </p:scale>
        <p:origin x="-66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34D275-A9E3-437F-A5BB-88AB195C980D}" type="doc">
      <dgm:prSet loTypeId="urn:microsoft.com/office/officeart/2005/8/layout/arrow2" loCatId="process" qsTypeId="urn:microsoft.com/office/officeart/2005/8/quickstyle/3d6" qsCatId="3D" csTypeId="urn:microsoft.com/office/officeart/2005/8/colors/accent4_2" csCatId="accent4" phldr="1"/>
      <dgm:spPr/>
    </dgm:pt>
    <dgm:pt modelId="{7B75935A-0292-431C-B118-426457A38B8D}">
      <dgm:prSet phldrT="[Text]" custT="1"/>
      <dgm:spPr>
        <a:solidFill>
          <a:srgbClr val="FF0000">
            <a:alpha val="0"/>
          </a:srgbClr>
        </a:solidFill>
      </dgm:spPr>
      <dgm:t>
        <a:bodyPr/>
        <a:lstStyle/>
        <a:p>
          <a:r>
            <a:rPr lang="en-US" sz="3400" dirty="0" smtClean="0"/>
            <a:t>67,57 (B)</a:t>
          </a:r>
          <a:endParaRPr lang="en-US" sz="3400" dirty="0"/>
        </a:p>
      </dgm:t>
    </dgm:pt>
    <dgm:pt modelId="{B654595C-D527-4F8E-9E64-7FA6A1B7D8A6}" type="parTrans" cxnId="{39A3A79B-4F1D-414C-A02F-F7299323E68A}">
      <dgm:prSet/>
      <dgm:spPr/>
      <dgm:t>
        <a:bodyPr/>
        <a:lstStyle/>
        <a:p>
          <a:endParaRPr lang="en-US"/>
        </a:p>
      </dgm:t>
    </dgm:pt>
    <dgm:pt modelId="{E55F56BC-E48A-45E7-9A71-38BD4DB82638}" type="sibTrans" cxnId="{39A3A79B-4F1D-414C-A02F-F7299323E68A}">
      <dgm:prSet/>
      <dgm:spPr/>
      <dgm:t>
        <a:bodyPr/>
        <a:lstStyle/>
        <a:p>
          <a:endParaRPr lang="en-US"/>
        </a:p>
      </dgm:t>
    </dgm:pt>
    <dgm:pt modelId="{4420FA7F-7D23-41F2-88BB-DA37C18693DF}">
      <dgm:prSet phldrT="[Text]" custT="1"/>
      <dgm:spPr/>
      <dgm:t>
        <a:bodyPr/>
        <a:lstStyle/>
        <a:p>
          <a:r>
            <a:rPr lang="en-US" sz="3400" dirty="0" smtClean="0"/>
            <a:t>74,80 (BB)</a:t>
          </a:r>
          <a:endParaRPr lang="en-US" sz="3400" dirty="0"/>
        </a:p>
      </dgm:t>
    </dgm:pt>
    <dgm:pt modelId="{DD993B22-B8E9-4921-BAEE-C571444A4230}" type="parTrans" cxnId="{8B778B47-0563-4235-B99C-B8D997B35F4F}">
      <dgm:prSet/>
      <dgm:spPr/>
      <dgm:t>
        <a:bodyPr/>
        <a:lstStyle/>
        <a:p>
          <a:endParaRPr lang="en-US"/>
        </a:p>
      </dgm:t>
    </dgm:pt>
    <dgm:pt modelId="{6E262C7F-FAD4-47BE-88B6-E7DF84B2430C}" type="sibTrans" cxnId="{8B778B47-0563-4235-B99C-B8D997B35F4F}">
      <dgm:prSet/>
      <dgm:spPr/>
      <dgm:t>
        <a:bodyPr/>
        <a:lstStyle/>
        <a:p>
          <a:endParaRPr lang="en-US"/>
        </a:p>
      </dgm:t>
    </dgm:pt>
    <dgm:pt modelId="{797403D3-4EC0-41EC-80CA-639E81876584}" type="pres">
      <dgm:prSet presAssocID="{3F34D275-A9E3-437F-A5BB-88AB195C980D}" presName="arrowDiagram" presStyleCnt="0">
        <dgm:presLayoutVars>
          <dgm:chMax val="5"/>
          <dgm:dir/>
          <dgm:resizeHandles val="exact"/>
        </dgm:presLayoutVars>
      </dgm:prSet>
      <dgm:spPr/>
    </dgm:pt>
    <dgm:pt modelId="{3D375410-D730-47C6-B25D-7951A1883234}" type="pres">
      <dgm:prSet presAssocID="{3F34D275-A9E3-437F-A5BB-88AB195C980D}" presName="arrow" presStyleLbl="bgShp" presStyleIdx="0" presStyleCnt="1"/>
      <dgm:spPr>
        <a:solidFill>
          <a:schemeClr val="accent4"/>
        </a:solidFill>
      </dgm:spPr>
      <dgm:t>
        <a:bodyPr/>
        <a:lstStyle/>
        <a:p>
          <a:endParaRPr lang="en-US"/>
        </a:p>
      </dgm:t>
    </dgm:pt>
    <dgm:pt modelId="{78812C6C-672E-4FED-8D94-D6B948206AA9}" type="pres">
      <dgm:prSet presAssocID="{3F34D275-A9E3-437F-A5BB-88AB195C980D}" presName="arrowDiagram2" presStyleCnt="0"/>
      <dgm:spPr/>
    </dgm:pt>
    <dgm:pt modelId="{C2C82688-51D0-44BC-9D4E-64F0D6D9E3AD}" type="pres">
      <dgm:prSet presAssocID="{7B75935A-0292-431C-B118-426457A38B8D}" presName="bullet2a" presStyleLbl="node1" presStyleIdx="0" presStyleCnt="2"/>
      <dgm:spPr>
        <a:solidFill>
          <a:srgbClr val="FF0000"/>
        </a:solidFill>
      </dgm:spPr>
      <dgm:t>
        <a:bodyPr/>
        <a:lstStyle/>
        <a:p>
          <a:endParaRPr lang="en-US"/>
        </a:p>
      </dgm:t>
    </dgm:pt>
    <dgm:pt modelId="{048D971C-E571-4692-9791-C55898D50949}" type="pres">
      <dgm:prSet presAssocID="{7B75935A-0292-431C-B118-426457A38B8D}" presName="textBox2a" presStyleLbl="revTx" presStyleIdx="0" presStyleCnt="2" custLinFactNeighborX="-14052" custLinFactNeighborY="142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487B54-EE38-4D1E-AA4C-E4D92EEFF152}" type="pres">
      <dgm:prSet presAssocID="{4420FA7F-7D23-41F2-88BB-DA37C18693DF}" presName="bullet2b" presStyleLbl="node1" presStyleIdx="1" presStyleCnt="2" custLinFactNeighborX="69761" custLinFactNeighborY="25368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4D56B350-A0A0-4387-A365-D326036AA29D}" type="pres">
      <dgm:prSet presAssocID="{4420FA7F-7D23-41F2-88BB-DA37C18693DF}" presName="textBox2b" presStyleLbl="revTx" presStyleIdx="1" presStyleCnt="2" custLinFactNeighborY="137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A3A79B-4F1D-414C-A02F-F7299323E68A}" srcId="{3F34D275-A9E3-437F-A5BB-88AB195C980D}" destId="{7B75935A-0292-431C-B118-426457A38B8D}" srcOrd="0" destOrd="0" parTransId="{B654595C-D527-4F8E-9E64-7FA6A1B7D8A6}" sibTransId="{E55F56BC-E48A-45E7-9A71-38BD4DB82638}"/>
    <dgm:cxn modelId="{A484AE6F-C896-4A2E-82AD-E2A51B785C5F}" type="presOf" srcId="{4420FA7F-7D23-41F2-88BB-DA37C18693DF}" destId="{4D56B350-A0A0-4387-A365-D326036AA29D}" srcOrd="0" destOrd="0" presId="urn:microsoft.com/office/officeart/2005/8/layout/arrow2"/>
    <dgm:cxn modelId="{BB2AB7CE-878E-433E-B6EA-8821A026B6E1}" type="presOf" srcId="{3F34D275-A9E3-437F-A5BB-88AB195C980D}" destId="{797403D3-4EC0-41EC-80CA-639E81876584}" srcOrd="0" destOrd="0" presId="urn:microsoft.com/office/officeart/2005/8/layout/arrow2"/>
    <dgm:cxn modelId="{3AB53545-62B3-4ED5-9F5F-E4E370C22F96}" type="presOf" srcId="{7B75935A-0292-431C-B118-426457A38B8D}" destId="{048D971C-E571-4692-9791-C55898D50949}" srcOrd="0" destOrd="0" presId="urn:microsoft.com/office/officeart/2005/8/layout/arrow2"/>
    <dgm:cxn modelId="{8B778B47-0563-4235-B99C-B8D997B35F4F}" srcId="{3F34D275-A9E3-437F-A5BB-88AB195C980D}" destId="{4420FA7F-7D23-41F2-88BB-DA37C18693DF}" srcOrd="1" destOrd="0" parTransId="{DD993B22-B8E9-4921-BAEE-C571444A4230}" sibTransId="{6E262C7F-FAD4-47BE-88B6-E7DF84B2430C}"/>
    <dgm:cxn modelId="{232A172C-09BA-4E4D-A717-138F059F097C}" type="presParOf" srcId="{797403D3-4EC0-41EC-80CA-639E81876584}" destId="{3D375410-D730-47C6-B25D-7951A1883234}" srcOrd="0" destOrd="0" presId="urn:microsoft.com/office/officeart/2005/8/layout/arrow2"/>
    <dgm:cxn modelId="{4BD9321F-6587-46DF-90A3-D70BBA90CE7A}" type="presParOf" srcId="{797403D3-4EC0-41EC-80CA-639E81876584}" destId="{78812C6C-672E-4FED-8D94-D6B948206AA9}" srcOrd="1" destOrd="0" presId="urn:microsoft.com/office/officeart/2005/8/layout/arrow2"/>
    <dgm:cxn modelId="{0C87D749-4627-4512-8C7C-606CAF8A135D}" type="presParOf" srcId="{78812C6C-672E-4FED-8D94-D6B948206AA9}" destId="{C2C82688-51D0-44BC-9D4E-64F0D6D9E3AD}" srcOrd="0" destOrd="0" presId="urn:microsoft.com/office/officeart/2005/8/layout/arrow2"/>
    <dgm:cxn modelId="{FAEA3088-F47B-4EC2-BAE5-FC97C64C0FEB}" type="presParOf" srcId="{78812C6C-672E-4FED-8D94-D6B948206AA9}" destId="{048D971C-E571-4692-9791-C55898D50949}" srcOrd="1" destOrd="0" presId="urn:microsoft.com/office/officeart/2005/8/layout/arrow2"/>
    <dgm:cxn modelId="{D0F9597F-6AA1-44D4-B000-899B829C19C4}" type="presParOf" srcId="{78812C6C-672E-4FED-8D94-D6B948206AA9}" destId="{30487B54-EE38-4D1E-AA4C-E4D92EEFF152}" srcOrd="2" destOrd="0" presId="urn:microsoft.com/office/officeart/2005/8/layout/arrow2"/>
    <dgm:cxn modelId="{E9B2E72A-6C07-4980-AF7B-C43A9459F240}" type="presParOf" srcId="{78812C6C-672E-4FED-8D94-D6B948206AA9}" destId="{4D56B350-A0A0-4387-A365-D326036AA29D}" srcOrd="3" destOrd="0" presId="urn:microsoft.com/office/officeart/2005/8/layout/arrow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F34D275-A9E3-437F-A5BB-88AB195C980D}" type="doc">
      <dgm:prSet loTypeId="urn:microsoft.com/office/officeart/2009/3/layout/DescendingProcess" loCatId="process" qsTypeId="urn:microsoft.com/office/officeart/2005/8/quickstyle/3d6" qsCatId="3D" csTypeId="urn:microsoft.com/office/officeart/2005/8/colors/accent6_2" csCatId="accent6" phldr="1"/>
      <dgm:spPr/>
    </dgm:pt>
    <dgm:pt modelId="{7B75935A-0292-431C-B118-426457A38B8D}">
      <dgm:prSet phldrT="[Text]" custT="1"/>
      <dgm:spPr/>
      <dgm:t>
        <a:bodyPr/>
        <a:lstStyle/>
        <a:p>
          <a:r>
            <a:rPr lang="en-US" sz="3400" dirty="0" smtClean="0"/>
            <a:t>75,19(A)   </a:t>
          </a:r>
          <a:endParaRPr lang="en-US" sz="3400" dirty="0"/>
        </a:p>
      </dgm:t>
    </dgm:pt>
    <dgm:pt modelId="{B654595C-D527-4F8E-9E64-7FA6A1B7D8A6}" type="parTrans" cxnId="{39A3A79B-4F1D-414C-A02F-F7299323E68A}">
      <dgm:prSet/>
      <dgm:spPr/>
      <dgm:t>
        <a:bodyPr/>
        <a:lstStyle/>
        <a:p>
          <a:endParaRPr lang="en-US"/>
        </a:p>
      </dgm:t>
    </dgm:pt>
    <dgm:pt modelId="{E55F56BC-E48A-45E7-9A71-38BD4DB82638}" type="sibTrans" cxnId="{39A3A79B-4F1D-414C-A02F-F7299323E68A}">
      <dgm:prSet/>
      <dgm:spPr/>
      <dgm:t>
        <a:bodyPr/>
        <a:lstStyle/>
        <a:p>
          <a:endParaRPr lang="en-US"/>
        </a:p>
      </dgm:t>
    </dgm:pt>
    <dgm:pt modelId="{4420FA7F-7D23-41F2-88BB-DA37C18693DF}">
      <dgm:prSet phldrT="[Text]" custT="1"/>
      <dgm:spPr/>
      <dgm:t>
        <a:bodyPr/>
        <a:lstStyle/>
        <a:p>
          <a:r>
            <a:rPr lang="en-US" sz="3400" dirty="0" smtClean="0"/>
            <a:t>76,13 (BB)</a:t>
          </a:r>
          <a:endParaRPr lang="en-US" sz="3400" dirty="0"/>
        </a:p>
      </dgm:t>
    </dgm:pt>
    <dgm:pt modelId="{DD993B22-B8E9-4921-BAEE-C571444A4230}" type="parTrans" cxnId="{8B778B47-0563-4235-B99C-B8D997B35F4F}">
      <dgm:prSet/>
      <dgm:spPr/>
      <dgm:t>
        <a:bodyPr/>
        <a:lstStyle/>
        <a:p>
          <a:endParaRPr lang="en-US"/>
        </a:p>
      </dgm:t>
    </dgm:pt>
    <dgm:pt modelId="{6E262C7F-FAD4-47BE-88B6-E7DF84B2430C}" type="sibTrans" cxnId="{8B778B47-0563-4235-B99C-B8D997B35F4F}">
      <dgm:prSet/>
      <dgm:spPr/>
      <dgm:t>
        <a:bodyPr/>
        <a:lstStyle/>
        <a:p>
          <a:endParaRPr lang="en-US"/>
        </a:p>
      </dgm:t>
    </dgm:pt>
    <dgm:pt modelId="{21D60C45-15B2-4551-8A65-D11070A5C009}" type="pres">
      <dgm:prSet presAssocID="{3F34D275-A9E3-437F-A5BB-88AB195C980D}" presName="Name0" presStyleCnt="0">
        <dgm:presLayoutVars>
          <dgm:chMax val="7"/>
          <dgm:chPref val="5"/>
        </dgm:presLayoutVars>
      </dgm:prSet>
      <dgm:spPr/>
    </dgm:pt>
    <dgm:pt modelId="{F174418B-133D-4C47-BACA-2E1B565DDE4D}" type="pres">
      <dgm:prSet presAssocID="{3F34D275-A9E3-437F-A5BB-88AB195C980D}" presName="arrowNode" presStyleLbl="node1" presStyleIdx="0" presStyleCnt="1"/>
      <dgm:spPr/>
    </dgm:pt>
    <dgm:pt modelId="{33DA9A35-53D8-4A2B-9479-8AF22E50C09D}" type="pres">
      <dgm:prSet presAssocID="{7B75935A-0292-431C-B118-426457A38B8D}" presName="txNode1" presStyleLbl="revTx" presStyleIdx="0" presStyleCnt="2" custLinFactNeighborX="63883" custLinFactNeighborY="6019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36AF44-9A92-4407-AA08-9C92A1446386}" type="pres">
      <dgm:prSet presAssocID="{4420FA7F-7D23-41F2-88BB-DA37C18693DF}" presName="txNode2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9A3A79B-4F1D-414C-A02F-F7299323E68A}" srcId="{3F34D275-A9E3-437F-A5BB-88AB195C980D}" destId="{7B75935A-0292-431C-B118-426457A38B8D}" srcOrd="0" destOrd="0" parTransId="{B654595C-D527-4F8E-9E64-7FA6A1B7D8A6}" sibTransId="{E55F56BC-E48A-45E7-9A71-38BD4DB82638}"/>
    <dgm:cxn modelId="{30B9E4EA-FBB5-4508-BFC8-10E744EBD1D0}" type="presOf" srcId="{7B75935A-0292-431C-B118-426457A38B8D}" destId="{33DA9A35-53D8-4A2B-9479-8AF22E50C09D}" srcOrd="0" destOrd="0" presId="urn:microsoft.com/office/officeart/2009/3/layout/DescendingProcess"/>
    <dgm:cxn modelId="{42E143C6-59D9-4413-AEE3-FA2C768F012E}" type="presOf" srcId="{3F34D275-A9E3-437F-A5BB-88AB195C980D}" destId="{21D60C45-15B2-4551-8A65-D11070A5C009}" srcOrd="0" destOrd="0" presId="urn:microsoft.com/office/officeart/2009/3/layout/DescendingProcess"/>
    <dgm:cxn modelId="{D3448E8B-A0EB-431A-89E3-032F15E6DF6F}" type="presOf" srcId="{4420FA7F-7D23-41F2-88BB-DA37C18693DF}" destId="{1736AF44-9A92-4407-AA08-9C92A1446386}" srcOrd="0" destOrd="0" presId="urn:microsoft.com/office/officeart/2009/3/layout/DescendingProcess"/>
    <dgm:cxn modelId="{8B778B47-0563-4235-B99C-B8D997B35F4F}" srcId="{3F34D275-A9E3-437F-A5BB-88AB195C980D}" destId="{4420FA7F-7D23-41F2-88BB-DA37C18693DF}" srcOrd="1" destOrd="0" parTransId="{DD993B22-B8E9-4921-BAEE-C571444A4230}" sibTransId="{6E262C7F-FAD4-47BE-88B6-E7DF84B2430C}"/>
    <dgm:cxn modelId="{6D858638-96EA-4476-9844-366845D7A7D8}" type="presParOf" srcId="{21D60C45-15B2-4551-8A65-D11070A5C009}" destId="{F174418B-133D-4C47-BACA-2E1B565DDE4D}" srcOrd="0" destOrd="0" presId="urn:microsoft.com/office/officeart/2009/3/layout/DescendingProcess"/>
    <dgm:cxn modelId="{AE0B0D76-3CFE-4930-B61B-18FCCE072906}" type="presParOf" srcId="{21D60C45-15B2-4551-8A65-D11070A5C009}" destId="{33DA9A35-53D8-4A2B-9479-8AF22E50C09D}" srcOrd="1" destOrd="0" presId="urn:microsoft.com/office/officeart/2009/3/layout/DescendingProcess"/>
    <dgm:cxn modelId="{D62CFBD5-1251-4682-B103-72633ED5FC4F}" type="presParOf" srcId="{21D60C45-15B2-4551-8A65-D11070A5C009}" destId="{1736AF44-9A92-4407-AA08-9C92A1446386}" srcOrd="2" destOrd="0" presId="urn:microsoft.com/office/officeart/2009/3/layout/DescendingProcess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4E19A6-B0BC-45BE-8B13-A1A058221A45}" type="doc">
      <dgm:prSet loTypeId="urn:microsoft.com/office/officeart/2005/8/layout/vList3#1" loCatId="list" qsTypeId="urn:microsoft.com/office/officeart/2005/8/quickstyle/simple2" qsCatId="simple" csTypeId="urn:microsoft.com/office/officeart/2005/8/colors/accent4_1" csCatId="accent4" phldr="1"/>
      <dgm:spPr/>
      <dgm:t>
        <a:bodyPr/>
        <a:lstStyle/>
        <a:p>
          <a:endParaRPr lang="id-ID"/>
        </a:p>
      </dgm:t>
    </dgm:pt>
    <dgm:pt modelId="{5A081480-A9EE-414E-AB41-8F1AA4F1EE50}">
      <dgm:prSet phldrT="[Text]" custT="1"/>
      <dgm:spPr/>
      <dgm:t>
        <a:bodyPr/>
        <a:lstStyle/>
        <a:p>
          <a:pPr algn="r"/>
          <a:r>
            <a:rPr lang="en-US" sz="2200" b="1" dirty="0" smtClean="0"/>
            <a:t>MELAKUKAN REVIU ATAS RENSTRA YANG TELAH DITETAPKAN DALAM RANGKA MENYELARASKAN TUJUAN, SASARAN, DAN UKURAN KEBERHASILAN YANG TELAH DIRUMUSKAN</a:t>
          </a:r>
          <a:endParaRPr lang="en-US" sz="2200" b="1" dirty="0">
            <a:latin typeface="+mn-lt"/>
          </a:endParaRPr>
        </a:p>
      </dgm:t>
    </dgm:pt>
    <dgm:pt modelId="{D931810C-EC00-4D02-84B3-62C503EA9992}" type="parTrans" cxnId="{955092CA-BD45-4870-B200-07E8AC4DE609}">
      <dgm:prSet/>
      <dgm:spPr/>
      <dgm:t>
        <a:bodyPr/>
        <a:lstStyle/>
        <a:p>
          <a:pPr algn="r"/>
          <a:endParaRPr lang="en-US" sz="2200" b="1" dirty="0">
            <a:solidFill>
              <a:schemeClr val="tx1">
                <a:lumMod val="85000"/>
                <a:lumOff val="15000"/>
              </a:schemeClr>
            </a:solidFill>
            <a:latin typeface="+mn-lt"/>
          </a:endParaRPr>
        </a:p>
      </dgm:t>
    </dgm:pt>
    <dgm:pt modelId="{A600308B-111D-4EFD-B4CE-082B8CC48029}" type="sibTrans" cxnId="{955092CA-BD45-4870-B200-07E8AC4DE609}">
      <dgm:prSet/>
      <dgm:spPr/>
      <dgm:t>
        <a:bodyPr/>
        <a:lstStyle/>
        <a:p>
          <a:pPr algn="r"/>
          <a:endParaRPr lang="en-US" sz="2200" b="1" dirty="0">
            <a:solidFill>
              <a:schemeClr val="tx1">
                <a:lumMod val="85000"/>
                <a:lumOff val="15000"/>
              </a:schemeClr>
            </a:solidFill>
            <a:latin typeface="+mn-lt"/>
          </a:endParaRPr>
        </a:p>
      </dgm:t>
    </dgm:pt>
    <dgm:pt modelId="{2166F319-5338-4F46-ADFB-0896BB16F1D1}">
      <dgm:prSet phldrT="[Text]" custT="1"/>
      <dgm:spPr/>
      <dgm:t>
        <a:bodyPr/>
        <a:lstStyle/>
        <a:p>
          <a:pPr algn="r"/>
          <a:r>
            <a:rPr lang="id-ID" sz="2200" b="1" dirty="0" smtClean="0"/>
            <a:t>MENJABARKAN LEBIH LANJUT SASARAN STRATEGIS DAN </a:t>
          </a:r>
          <a:r>
            <a:rPr lang="en-US" sz="2200" b="1" dirty="0" smtClean="0"/>
            <a:t>UKURAN KEBERHASILAN</a:t>
          </a:r>
          <a:r>
            <a:rPr lang="id-ID" sz="2200" b="1" dirty="0" smtClean="0"/>
            <a:t> PADA </a:t>
          </a:r>
          <a:r>
            <a:rPr lang="en-US" sz="2200" b="1" dirty="0" smtClean="0"/>
            <a:t>RENSTRA </a:t>
          </a:r>
          <a:r>
            <a:rPr lang="id-ID" sz="2200" b="1" dirty="0" smtClean="0"/>
            <a:t>HINGGA </a:t>
          </a:r>
          <a:r>
            <a:rPr lang="en-US" sz="2200" b="1" dirty="0" smtClean="0"/>
            <a:t>UKURAN KEBERHASILAN PADA TINGKATAN</a:t>
          </a:r>
          <a:r>
            <a:rPr lang="id-ID" sz="2200" b="1" dirty="0" smtClean="0"/>
            <a:t> INDIVIDU</a:t>
          </a:r>
          <a:endParaRPr lang="en-US" sz="2200" b="1" dirty="0">
            <a:latin typeface="+mn-lt"/>
          </a:endParaRPr>
        </a:p>
      </dgm:t>
    </dgm:pt>
    <dgm:pt modelId="{3929C578-09FB-40C2-8452-89C7875E8896}" type="parTrans" cxnId="{4944345E-190C-4A83-9748-984EA63655E6}">
      <dgm:prSet/>
      <dgm:spPr/>
      <dgm:t>
        <a:bodyPr/>
        <a:lstStyle/>
        <a:p>
          <a:pPr algn="r"/>
          <a:endParaRPr lang="en-US" sz="2200" b="1" dirty="0">
            <a:solidFill>
              <a:schemeClr val="tx1">
                <a:lumMod val="85000"/>
                <a:lumOff val="15000"/>
              </a:schemeClr>
            </a:solidFill>
            <a:latin typeface="+mn-lt"/>
          </a:endParaRPr>
        </a:p>
      </dgm:t>
    </dgm:pt>
    <dgm:pt modelId="{826CBCBD-8B14-4263-B3F6-17917C5D9B43}" type="sibTrans" cxnId="{4944345E-190C-4A83-9748-984EA63655E6}">
      <dgm:prSet/>
      <dgm:spPr/>
      <dgm:t>
        <a:bodyPr/>
        <a:lstStyle/>
        <a:p>
          <a:pPr algn="r"/>
          <a:endParaRPr lang="en-US" sz="2200" b="1" dirty="0">
            <a:solidFill>
              <a:schemeClr val="tx1">
                <a:lumMod val="85000"/>
                <a:lumOff val="15000"/>
              </a:schemeClr>
            </a:solidFill>
            <a:latin typeface="+mn-lt"/>
          </a:endParaRPr>
        </a:p>
      </dgm:t>
    </dgm:pt>
    <dgm:pt modelId="{684AC714-7EE5-4D70-B601-0BE105752782}">
      <dgm:prSet phldrT="[Text]" custT="1"/>
      <dgm:spPr/>
      <dgm:t>
        <a:bodyPr/>
        <a:lstStyle/>
        <a:p>
          <a:pPr algn="r"/>
          <a:r>
            <a:rPr lang="id-ID" sz="2200" b="1" dirty="0" smtClean="0"/>
            <a:t>MENDORONG </a:t>
          </a:r>
          <a:r>
            <a:rPr lang="en-US" sz="2200" b="1" dirty="0" smtClean="0"/>
            <a:t>DAN</a:t>
          </a:r>
          <a:r>
            <a:rPr lang="id-ID" sz="2200" b="1" dirty="0" smtClean="0"/>
            <a:t> MEMPERKUAT PEN</a:t>
          </a:r>
          <a:r>
            <a:rPr lang="en-US" sz="2200" b="1" dirty="0" smtClean="0"/>
            <a:t>E</a:t>
          </a:r>
          <a:r>
            <a:rPr lang="id-ID" sz="2200" b="1" dirty="0" smtClean="0"/>
            <a:t>RAPAN BUDAYA KINERJA DI </a:t>
          </a:r>
          <a:r>
            <a:rPr lang="en-US" sz="2200" b="1" dirty="0" smtClean="0"/>
            <a:t>BAPPENAS</a:t>
          </a:r>
          <a:r>
            <a:rPr lang="id-ID" sz="2200" b="1" dirty="0" smtClean="0"/>
            <a:t> MELALUI PEMANFAATAN BERBAGAI DOKUMEN YANG SUDAH DISUSUN</a:t>
          </a:r>
          <a:endParaRPr lang="en-US" sz="2200" b="1" dirty="0">
            <a:latin typeface="+mn-lt"/>
          </a:endParaRPr>
        </a:p>
      </dgm:t>
    </dgm:pt>
    <dgm:pt modelId="{68C5DF6D-6EA1-465A-97CA-C05B3AC4FA34}" type="parTrans" cxnId="{0F850137-3514-459A-8A4A-F8EA56BCB8D5}">
      <dgm:prSet/>
      <dgm:spPr/>
      <dgm:t>
        <a:bodyPr/>
        <a:lstStyle/>
        <a:p>
          <a:pPr algn="r"/>
          <a:endParaRPr lang="en-US" sz="2200" b="1" dirty="0">
            <a:latin typeface="+mn-lt"/>
          </a:endParaRPr>
        </a:p>
      </dgm:t>
    </dgm:pt>
    <dgm:pt modelId="{D059D76A-966B-4F27-920C-AEC4E63F7CB9}" type="sibTrans" cxnId="{0F850137-3514-459A-8A4A-F8EA56BCB8D5}">
      <dgm:prSet/>
      <dgm:spPr/>
      <dgm:t>
        <a:bodyPr/>
        <a:lstStyle/>
        <a:p>
          <a:pPr algn="r"/>
          <a:endParaRPr lang="en-US" sz="2200" b="1" dirty="0">
            <a:latin typeface="+mn-lt"/>
          </a:endParaRPr>
        </a:p>
      </dgm:t>
    </dgm:pt>
    <dgm:pt modelId="{5EB4169C-81C7-41F1-8214-3FB72F2A2F54}" type="pres">
      <dgm:prSet presAssocID="{9D4E19A6-B0BC-45BE-8B13-A1A058221A4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DB9A4149-B3E6-479A-A851-330652F8FA2F}" type="pres">
      <dgm:prSet presAssocID="{5A081480-A9EE-414E-AB41-8F1AA4F1EE50}" presName="composite" presStyleCnt="0"/>
      <dgm:spPr/>
      <dgm:t>
        <a:bodyPr/>
        <a:lstStyle/>
        <a:p>
          <a:endParaRPr lang="en-US"/>
        </a:p>
      </dgm:t>
    </dgm:pt>
    <dgm:pt modelId="{0495CFC5-2367-405E-90DA-E8A28FE192F1}" type="pres">
      <dgm:prSet presAssocID="{5A081480-A9EE-414E-AB41-8F1AA4F1EE50}" presName="imgShp" presStyleLbl="fgImgPlace1" presStyleIdx="0" presStyleCnt="3"/>
      <dgm:spPr>
        <a:solidFill>
          <a:srgbClr val="FFFF00"/>
        </a:solidFill>
      </dgm:spPr>
      <dgm:t>
        <a:bodyPr/>
        <a:lstStyle/>
        <a:p>
          <a:endParaRPr lang="en-US"/>
        </a:p>
      </dgm:t>
    </dgm:pt>
    <dgm:pt modelId="{C5D92ABB-A038-4B89-9269-40D4674DC214}" type="pres">
      <dgm:prSet presAssocID="{5A081480-A9EE-414E-AB41-8F1AA4F1EE50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E96F00-CE1A-40F7-8508-64ECDB5A3F4F}" type="pres">
      <dgm:prSet presAssocID="{A600308B-111D-4EFD-B4CE-082B8CC48029}" presName="spacing" presStyleCnt="0"/>
      <dgm:spPr/>
      <dgm:t>
        <a:bodyPr/>
        <a:lstStyle/>
        <a:p>
          <a:endParaRPr lang="en-US"/>
        </a:p>
      </dgm:t>
    </dgm:pt>
    <dgm:pt modelId="{744F9CD3-B5DC-438C-ABFE-41F245375A1F}" type="pres">
      <dgm:prSet presAssocID="{2166F319-5338-4F46-ADFB-0896BB16F1D1}" presName="composite" presStyleCnt="0"/>
      <dgm:spPr/>
      <dgm:t>
        <a:bodyPr/>
        <a:lstStyle/>
        <a:p>
          <a:endParaRPr lang="en-US"/>
        </a:p>
      </dgm:t>
    </dgm:pt>
    <dgm:pt modelId="{C73BF0FF-403A-4B2C-B874-318452C3D5C9}" type="pres">
      <dgm:prSet presAssocID="{2166F319-5338-4F46-ADFB-0896BB16F1D1}" presName="imgShp" presStyleLbl="fgImgPlace1" presStyleIdx="1" presStyleCnt="3"/>
      <dgm:spPr>
        <a:solidFill>
          <a:srgbClr val="FFFF00"/>
        </a:solidFill>
      </dgm:spPr>
      <dgm:t>
        <a:bodyPr/>
        <a:lstStyle/>
        <a:p>
          <a:endParaRPr lang="en-US"/>
        </a:p>
      </dgm:t>
    </dgm:pt>
    <dgm:pt modelId="{F97B40F8-7B7C-4BEC-9880-707A6417EFA9}" type="pres">
      <dgm:prSet presAssocID="{2166F319-5338-4F46-ADFB-0896BB16F1D1}" presName="txShp" presStyleLbl="node1" presStyleIdx="1" presStyleCnt="3" custLinFactNeighborY="17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4E65EA-1350-4430-8310-A54CEDDCD817}" type="pres">
      <dgm:prSet presAssocID="{826CBCBD-8B14-4263-B3F6-17917C5D9B43}" presName="spacing" presStyleCnt="0"/>
      <dgm:spPr/>
    </dgm:pt>
    <dgm:pt modelId="{55A9490B-EF93-4136-8B6D-9C34D28F4460}" type="pres">
      <dgm:prSet presAssocID="{684AC714-7EE5-4D70-B601-0BE105752782}" presName="composite" presStyleCnt="0"/>
      <dgm:spPr/>
    </dgm:pt>
    <dgm:pt modelId="{0A584607-F3D5-44C0-889F-616BF16CA533}" type="pres">
      <dgm:prSet presAssocID="{684AC714-7EE5-4D70-B601-0BE105752782}" presName="imgShp" presStyleLbl="fgImgPlace1" presStyleIdx="2" presStyleCnt="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EC702EA7-8895-4F74-BAB8-19DB7FFC00F4}" type="pres">
      <dgm:prSet presAssocID="{684AC714-7EE5-4D70-B601-0BE105752782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55092CA-BD45-4870-B200-07E8AC4DE609}" srcId="{9D4E19A6-B0BC-45BE-8B13-A1A058221A45}" destId="{5A081480-A9EE-414E-AB41-8F1AA4F1EE50}" srcOrd="0" destOrd="0" parTransId="{D931810C-EC00-4D02-84B3-62C503EA9992}" sibTransId="{A600308B-111D-4EFD-B4CE-082B8CC48029}"/>
    <dgm:cxn modelId="{4944345E-190C-4A83-9748-984EA63655E6}" srcId="{9D4E19A6-B0BC-45BE-8B13-A1A058221A45}" destId="{2166F319-5338-4F46-ADFB-0896BB16F1D1}" srcOrd="1" destOrd="0" parTransId="{3929C578-09FB-40C2-8452-89C7875E8896}" sibTransId="{826CBCBD-8B14-4263-B3F6-17917C5D9B43}"/>
    <dgm:cxn modelId="{0F850137-3514-459A-8A4A-F8EA56BCB8D5}" srcId="{9D4E19A6-B0BC-45BE-8B13-A1A058221A45}" destId="{684AC714-7EE5-4D70-B601-0BE105752782}" srcOrd="2" destOrd="0" parTransId="{68C5DF6D-6EA1-465A-97CA-C05B3AC4FA34}" sibTransId="{D059D76A-966B-4F27-920C-AEC4E63F7CB9}"/>
    <dgm:cxn modelId="{241FF250-85A2-4AA9-9EDF-2A19CCDB4F2C}" type="presOf" srcId="{684AC714-7EE5-4D70-B601-0BE105752782}" destId="{EC702EA7-8895-4F74-BAB8-19DB7FFC00F4}" srcOrd="0" destOrd="0" presId="urn:microsoft.com/office/officeart/2005/8/layout/vList3#1"/>
    <dgm:cxn modelId="{FE4BBDBE-72C3-44E8-A816-5AA98D9F2555}" type="presOf" srcId="{9D4E19A6-B0BC-45BE-8B13-A1A058221A45}" destId="{5EB4169C-81C7-41F1-8214-3FB72F2A2F54}" srcOrd="0" destOrd="0" presId="urn:microsoft.com/office/officeart/2005/8/layout/vList3#1"/>
    <dgm:cxn modelId="{52EA4AFF-9340-4F50-8F2B-7FC5482F8D8C}" type="presOf" srcId="{5A081480-A9EE-414E-AB41-8F1AA4F1EE50}" destId="{C5D92ABB-A038-4B89-9269-40D4674DC214}" srcOrd="0" destOrd="0" presId="urn:microsoft.com/office/officeart/2005/8/layout/vList3#1"/>
    <dgm:cxn modelId="{F87740CC-9F0F-48BD-A7D4-1200C2B116CB}" type="presOf" srcId="{2166F319-5338-4F46-ADFB-0896BB16F1D1}" destId="{F97B40F8-7B7C-4BEC-9880-707A6417EFA9}" srcOrd="0" destOrd="0" presId="urn:microsoft.com/office/officeart/2005/8/layout/vList3#1"/>
    <dgm:cxn modelId="{601CC506-99CB-4AC2-BFA7-A43D172D7EDC}" type="presParOf" srcId="{5EB4169C-81C7-41F1-8214-3FB72F2A2F54}" destId="{DB9A4149-B3E6-479A-A851-330652F8FA2F}" srcOrd="0" destOrd="0" presId="urn:microsoft.com/office/officeart/2005/8/layout/vList3#1"/>
    <dgm:cxn modelId="{7B791CDC-AA71-440E-B5BE-A74131EE6D51}" type="presParOf" srcId="{DB9A4149-B3E6-479A-A851-330652F8FA2F}" destId="{0495CFC5-2367-405E-90DA-E8A28FE192F1}" srcOrd="0" destOrd="0" presId="urn:microsoft.com/office/officeart/2005/8/layout/vList3#1"/>
    <dgm:cxn modelId="{688B5AF0-9603-46F2-8C91-9B30461ED3C6}" type="presParOf" srcId="{DB9A4149-B3E6-479A-A851-330652F8FA2F}" destId="{C5D92ABB-A038-4B89-9269-40D4674DC214}" srcOrd="1" destOrd="0" presId="urn:microsoft.com/office/officeart/2005/8/layout/vList3#1"/>
    <dgm:cxn modelId="{8800E5F1-FF1A-40A1-92C5-FC9D3AD0606E}" type="presParOf" srcId="{5EB4169C-81C7-41F1-8214-3FB72F2A2F54}" destId="{CDE96F00-CE1A-40F7-8508-64ECDB5A3F4F}" srcOrd="1" destOrd="0" presId="urn:microsoft.com/office/officeart/2005/8/layout/vList3#1"/>
    <dgm:cxn modelId="{21B0013C-381D-4949-9C4C-E5393456DF41}" type="presParOf" srcId="{5EB4169C-81C7-41F1-8214-3FB72F2A2F54}" destId="{744F9CD3-B5DC-438C-ABFE-41F245375A1F}" srcOrd="2" destOrd="0" presId="urn:microsoft.com/office/officeart/2005/8/layout/vList3#1"/>
    <dgm:cxn modelId="{59C80B4E-4D29-4446-A37B-9335FC342193}" type="presParOf" srcId="{744F9CD3-B5DC-438C-ABFE-41F245375A1F}" destId="{C73BF0FF-403A-4B2C-B874-318452C3D5C9}" srcOrd="0" destOrd="0" presId="urn:microsoft.com/office/officeart/2005/8/layout/vList3#1"/>
    <dgm:cxn modelId="{784D59EC-F624-4607-BDF9-9EB5941F516E}" type="presParOf" srcId="{744F9CD3-B5DC-438C-ABFE-41F245375A1F}" destId="{F97B40F8-7B7C-4BEC-9880-707A6417EFA9}" srcOrd="1" destOrd="0" presId="urn:microsoft.com/office/officeart/2005/8/layout/vList3#1"/>
    <dgm:cxn modelId="{8AED919E-2ADE-4992-944F-60D46D033D16}" type="presParOf" srcId="{5EB4169C-81C7-41F1-8214-3FB72F2A2F54}" destId="{A04E65EA-1350-4430-8310-A54CEDDCD817}" srcOrd="3" destOrd="0" presId="urn:microsoft.com/office/officeart/2005/8/layout/vList3#1"/>
    <dgm:cxn modelId="{2139EA25-69C1-4630-9DA5-7AD160B17D98}" type="presParOf" srcId="{5EB4169C-81C7-41F1-8214-3FB72F2A2F54}" destId="{55A9490B-EF93-4136-8B6D-9C34D28F4460}" srcOrd="4" destOrd="0" presId="urn:microsoft.com/office/officeart/2005/8/layout/vList3#1"/>
    <dgm:cxn modelId="{70E28DF8-16B3-4E8C-B406-9362709A3D69}" type="presParOf" srcId="{55A9490B-EF93-4136-8B6D-9C34D28F4460}" destId="{0A584607-F3D5-44C0-889F-616BF16CA533}" srcOrd="0" destOrd="0" presId="urn:microsoft.com/office/officeart/2005/8/layout/vList3#1"/>
    <dgm:cxn modelId="{BFCAFDC2-0E83-4FB1-8DCC-8922ACC2EECF}" type="presParOf" srcId="{55A9490B-EF93-4136-8B6D-9C34D28F4460}" destId="{EC702EA7-8895-4F74-BAB8-19DB7FFC00F4}" srcOrd="1" destOrd="0" presId="urn:microsoft.com/office/officeart/2005/8/layout/vList3#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75410-D730-47C6-B25D-7951A1883234}">
      <dsp:nvSpPr>
        <dsp:cNvPr id="0" name=""/>
        <dsp:cNvSpPr/>
      </dsp:nvSpPr>
      <dsp:spPr>
        <a:xfrm>
          <a:off x="0" y="589491"/>
          <a:ext cx="4904376" cy="306523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4"/>
        </a:solidFill>
        <a:ln>
          <a:noFill/>
        </a:ln>
        <a:effectLst/>
        <a:sp3d z="-152400" prstMaterial="plastic">
          <a:bevelT w="25400" h="25400"/>
          <a:bevelB w="25400" h="25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2C82688-51D0-44BC-9D4E-64F0D6D9E3AD}">
      <dsp:nvSpPr>
        <dsp:cNvPr id="0" name=""/>
        <dsp:cNvSpPr/>
      </dsp:nvSpPr>
      <dsp:spPr>
        <a:xfrm>
          <a:off x="1140267" y="2260044"/>
          <a:ext cx="171653" cy="171653"/>
        </a:xfrm>
        <a:prstGeom prst="ellipse">
          <a:avLst/>
        </a:prstGeom>
        <a:solidFill>
          <a:srgbClr val="FF0000"/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48D971C-E571-4692-9791-C55898D50949}">
      <dsp:nvSpPr>
        <dsp:cNvPr id="0" name=""/>
        <dsp:cNvSpPr/>
      </dsp:nvSpPr>
      <dsp:spPr>
        <a:xfrm>
          <a:off x="1002116" y="2532514"/>
          <a:ext cx="1593922" cy="1308855"/>
        </a:xfrm>
        <a:prstGeom prst="rect">
          <a:avLst/>
        </a:prstGeom>
        <a:solidFill>
          <a:srgbClr val="FF0000">
            <a:alpha val="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955" tIns="0" rIns="0" bIns="0" numCol="1" spcCol="1270" anchor="t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67,57 (B)</a:t>
          </a:r>
          <a:endParaRPr lang="en-US" sz="3400" kern="1200" dirty="0"/>
        </a:p>
      </dsp:txBody>
      <dsp:txXfrm>
        <a:off x="1002116" y="2532514"/>
        <a:ext cx="1593922" cy="1308855"/>
      </dsp:txXfrm>
    </dsp:sp>
    <dsp:sp modelId="{30487B54-EE38-4D1E-AA4C-E4D92EEFF152}">
      <dsp:nvSpPr>
        <dsp:cNvPr id="0" name=""/>
        <dsp:cNvSpPr/>
      </dsp:nvSpPr>
      <dsp:spPr>
        <a:xfrm>
          <a:off x="2927209" y="1553058"/>
          <a:ext cx="294262" cy="294262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56B350-A0A0-4387-A365-D326036AA29D}">
      <dsp:nvSpPr>
        <dsp:cNvPr id="0" name=""/>
        <dsp:cNvSpPr/>
      </dsp:nvSpPr>
      <dsp:spPr>
        <a:xfrm>
          <a:off x="2869060" y="1905548"/>
          <a:ext cx="1593922" cy="2029185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5924" tIns="0" rIns="0" bIns="0" numCol="1" spcCol="1270" anchor="t" anchorCtr="0">
          <a:noAutofit/>
        </a:bodyPr>
        <a:lstStyle/>
        <a:p>
          <a:pPr lvl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74,80 (BB)</a:t>
          </a:r>
          <a:endParaRPr lang="en-US" sz="3400" kern="1200" dirty="0"/>
        </a:p>
      </dsp:txBody>
      <dsp:txXfrm>
        <a:off x="2869060" y="1905548"/>
        <a:ext cx="1593922" cy="202918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74418B-133D-4C47-BACA-2E1B565DDE4D}">
      <dsp:nvSpPr>
        <dsp:cNvPr id="0" name=""/>
        <dsp:cNvSpPr/>
      </dsp:nvSpPr>
      <dsp:spPr>
        <a:xfrm rot="4396374">
          <a:off x="1090148" y="893642"/>
          <a:ext cx="3876760" cy="2703556"/>
        </a:xfrm>
        <a:prstGeom prst="swooshArrow">
          <a:avLst>
            <a:gd name="adj1" fmla="val 16310"/>
            <a:gd name="adj2" fmla="val 3137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p3d prstMaterial="plastic">
          <a:bevelT w="50800" h="50800"/>
          <a:bevelB w="50800" h="508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3DA9A35-53D8-4A2B-9479-8AF22E50C09D}">
      <dsp:nvSpPr>
        <dsp:cNvPr id="0" name=""/>
        <dsp:cNvSpPr/>
      </dsp:nvSpPr>
      <dsp:spPr>
        <a:xfrm>
          <a:off x="1997897" y="432507"/>
          <a:ext cx="1827772" cy="718534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b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75,19(A)   </a:t>
          </a:r>
          <a:endParaRPr lang="en-US" sz="3400" kern="1200" dirty="0"/>
        </a:p>
      </dsp:txBody>
      <dsp:txXfrm>
        <a:off x="1997897" y="432507"/>
        <a:ext cx="1827772" cy="718534"/>
      </dsp:txXfrm>
    </dsp:sp>
    <dsp:sp modelId="{1736AF44-9A92-4407-AA08-9C92A1446386}">
      <dsp:nvSpPr>
        <dsp:cNvPr id="0" name=""/>
        <dsp:cNvSpPr/>
      </dsp:nvSpPr>
      <dsp:spPr>
        <a:xfrm>
          <a:off x="3300224" y="3772306"/>
          <a:ext cx="2469962" cy="718534"/>
        </a:xfrm>
        <a:prstGeom prst="rect">
          <a:avLst/>
        </a:prstGeom>
        <a:solidFill>
          <a:schemeClr val="lt1">
            <a:alpha val="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t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/>
            <a:t>76,13 (BB)</a:t>
          </a:r>
          <a:endParaRPr lang="en-US" sz="3400" kern="1200" dirty="0"/>
        </a:p>
      </dsp:txBody>
      <dsp:txXfrm>
        <a:off x="3300224" y="3772306"/>
        <a:ext cx="2469962" cy="7185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D92ABB-A038-4B89-9269-40D4674DC214}">
      <dsp:nvSpPr>
        <dsp:cNvPr id="0" name=""/>
        <dsp:cNvSpPr/>
      </dsp:nvSpPr>
      <dsp:spPr>
        <a:xfrm rot="10800000">
          <a:off x="2492549" y="2534"/>
          <a:ext cx="8444410" cy="1462295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4832" tIns="83820" rIns="156464" bIns="83820" numCol="1" spcCol="1270" anchor="ctr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MELAKUKAN REVIU ATAS RENSTRA YANG TELAH DITETAPKAN DALAM RANGKA MENYELARASKAN TUJUAN, SASARAN, DAN UKURAN KEBERHASILAN YANG TELAH DIRUMUSKAN</a:t>
          </a:r>
          <a:endParaRPr lang="en-US" sz="2200" b="1" kern="1200" dirty="0">
            <a:latin typeface="+mn-lt"/>
          </a:endParaRPr>
        </a:p>
      </dsp:txBody>
      <dsp:txXfrm rot="10800000">
        <a:off x="2858123" y="2534"/>
        <a:ext cx="8078836" cy="1462295"/>
      </dsp:txXfrm>
    </dsp:sp>
    <dsp:sp modelId="{0495CFC5-2367-405E-90DA-E8A28FE192F1}">
      <dsp:nvSpPr>
        <dsp:cNvPr id="0" name=""/>
        <dsp:cNvSpPr/>
      </dsp:nvSpPr>
      <dsp:spPr>
        <a:xfrm>
          <a:off x="1761401" y="2534"/>
          <a:ext cx="1462295" cy="1462295"/>
        </a:xfrm>
        <a:prstGeom prst="ellipse">
          <a:avLst/>
        </a:prstGeom>
        <a:solidFill>
          <a:srgbClr val="FFFF00"/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97B40F8-7B7C-4BEC-9880-707A6417EFA9}">
      <dsp:nvSpPr>
        <dsp:cNvPr id="0" name=""/>
        <dsp:cNvSpPr/>
      </dsp:nvSpPr>
      <dsp:spPr>
        <a:xfrm rot="10800000">
          <a:off x="2492549" y="1927570"/>
          <a:ext cx="8444410" cy="1462295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4832" tIns="83820" rIns="156464" bIns="83820" numCol="1" spcCol="1270" anchor="ctr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b="1" kern="1200" dirty="0" smtClean="0"/>
            <a:t>MENJABARKAN LEBIH LANJUT SASARAN STRATEGIS DAN </a:t>
          </a:r>
          <a:r>
            <a:rPr lang="en-US" sz="2200" b="1" kern="1200" dirty="0" smtClean="0"/>
            <a:t>UKURAN KEBERHASILAN</a:t>
          </a:r>
          <a:r>
            <a:rPr lang="id-ID" sz="2200" b="1" kern="1200" dirty="0" smtClean="0"/>
            <a:t> PADA </a:t>
          </a:r>
          <a:r>
            <a:rPr lang="en-US" sz="2200" b="1" kern="1200" dirty="0" smtClean="0"/>
            <a:t>RENSTRA </a:t>
          </a:r>
          <a:r>
            <a:rPr lang="id-ID" sz="2200" b="1" kern="1200" dirty="0" smtClean="0"/>
            <a:t>HINGGA </a:t>
          </a:r>
          <a:r>
            <a:rPr lang="en-US" sz="2200" b="1" kern="1200" dirty="0" smtClean="0"/>
            <a:t>UKURAN KEBERHASILAN PADA TINGKATAN</a:t>
          </a:r>
          <a:r>
            <a:rPr lang="id-ID" sz="2200" b="1" kern="1200" dirty="0" smtClean="0"/>
            <a:t> INDIVIDU</a:t>
          </a:r>
          <a:endParaRPr lang="en-US" sz="2200" b="1" kern="1200" dirty="0">
            <a:latin typeface="+mn-lt"/>
          </a:endParaRPr>
        </a:p>
      </dsp:txBody>
      <dsp:txXfrm rot="10800000">
        <a:off x="2858123" y="1927570"/>
        <a:ext cx="8078836" cy="1462295"/>
      </dsp:txXfrm>
    </dsp:sp>
    <dsp:sp modelId="{C73BF0FF-403A-4B2C-B874-318452C3D5C9}">
      <dsp:nvSpPr>
        <dsp:cNvPr id="0" name=""/>
        <dsp:cNvSpPr/>
      </dsp:nvSpPr>
      <dsp:spPr>
        <a:xfrm>
          <a:off x="1761401" y="1901336"/>
          <a:ext cx="1462295" cy="1462295"/>
        </a:xfrm>
        <a:prstGeom prst="ellipse">
          <a:avLst/>
        </a:prstGeom>
        <a:solidFill>
          <a:srgbClr val="FFFF00"/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C702EA7-8895-4F74-BAB8-19DB7FFC00F4}">
      <dsp:nvSpPr>
        <dsp:cNvPr id="0" name=""/>
        <dsp:cNvSpPr/>
      </dsp:nvSpPr>
      <dsp:spPr>
        <a:xfrm rot="10800000">
          <a:off x="2492549" y="3800138"/>
          <a:ext cx="8444410" cy="1462295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4832" tIns="83820" rIns="156464" bIns="83820" numCol="1" spcCol="1270" anchor="ctr" anchorCtr="0">
          <a:noAutofit/>
        </a:bodyPr>
        <a:lstStyle/>
        <a:p>
          <a:pPr lvl="0" algn="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200" b="1" kern="1200" dirty="0" smtClean="0"/>
            <a:t>MENDORONG </a:t>
          </a:r>
          <a:r>
            <a:rPr lang="en-US" sz="2200" b="1" kern="1200" dirty="0" smtClean="0"/>
            <a:t>DAN</a:t>
          </a:r>
          <a:r>
            <a:rPr lang="id-ID" sz="2200" b="1" kern="1200" dirty="0" smtClean="0"/>
            <a:t> MEMPERKUAT PEN</a:t>
          </a:r>
          <a:r>
            <a:rPr lang="en-US" sz="2200" b="1" kern="1200" dirty="0" smtClean="0"/>
            <a:t>E</a:t>
          </a:r>
          <a:r>
            <a:rPr lang="id-ID" sz="2200" b="1" kern="1200" dirty="0" smtClean="0"/>
            <a:t>RAPAN BUDAYA KINERJA DI </a:t>
          </a:r>
          <a:r>
            <a:rPr lang="en-US" sz="2200" b="1" kern="1200" dirty="0" smtClean="0"/>
            <a:t>BAPPENAS</a:t>
          </a:r>
          <a:r>
            <a:rPr lang="id-ID" sz="2200" b="1" kern="1200" dirty="0" smtClean="0"/>
            <a:t> MELALUI PEMANFAATAN BERBAGAI DOKUMEN YANG SUDAH DISUSUN</a:t>
          </a:r>
          <a:endParaRPr lang="en-US" sz="2200" b="1" kern="1200" dirty="0">
            <a:latin typeface="+mn-lt"/>
          </a:endParaRPr>
        </a:p>
      </dsp:txBody>
      <dsp:txXfrm rot="10800000">
        <a:off x="2858123" y="3800138"/>
        <a:ext cx="8078836" cy="1462295"/>
      </dsp:txXfrm>
    </dsp:sp>
    <dsp:sp modelId="{0A584607-F3D5-44C0-889F-616BF16CA533}">
      <dsp:nvSpPr>
        <dsp:cNvPr id="0" name=""/>
        <dsp:cNvSpPr/>
      </dsp:nvSpPr>
      <dsp:spPr>
        <a:xfrm>
          <a:off x="1761401" y="3800138"/>
          <a:ext cx="1462295" cy="146229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729A0-93B4-4753-9EA5-180953EFF0CC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E49DF1-3DA9-4DEB-9BF8-54324DA702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2908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28F40-1CA3-4DAC-8BD3-4FF260E90EE6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951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28F40-1CA3-4DAC-8BD3-4FF260E90EE6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9801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49DF1-3DA9-4DEB-9BF8-54324DA7021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20123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28F40-1CA3-4DAC-8BD3-4FF260E90EE6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3242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28F40-1CA3-4DAC-8BD3-4FF260E90EE6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45094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49DF1-3DA9-4DEB-9BF8-54324DA7021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207704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E49DF1-3DA9-4DEB-9BF8-54324DA7021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71684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5FF-50F8-4B0E-940B-67775CF486BB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7AD89-DBCF-4E42-ACB9-91DF455F6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05622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5FF-50F8-4B0E-940B-67775CF486BB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7AD89-DBCF-4E42-ACB9-91DF455F6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01560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5FF-50F8-4B0E-940B-67775CF486BB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7AD89-DBCF-4E42-ACB9-91DF455F6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36924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5FF-50F8-4B0E-940B-67775CF486BB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7AD89-DBCF-4E42-ACB9-91DF455F6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46728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5FF-50F8-4B0E-940B-67775CF486BB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7AD89-DBCF-4E42-ACB9-91DF455F6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86476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5FF-50F8-4B0E-940B-67775CF486BB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7AD89-DBCF-4E42-ACB9-91DF455F6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5719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5FF-50F8-4B0E-940B-67775CF486BB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7AD89-DBCF-4E42-ACB9-91DF455F6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67903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5FF-50F8-4B0E-940B-67775CF486BB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7AD89-DBCF-4E42-ACB9-91DF455F6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1522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5FF-50F8-4B0E-940B-67775CF486BB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7AD89-DBCF-4E42-ACB9-91DF455F6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96716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5FF-50F8-4B0E-940B-67775CF486BB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7AD89-DBCF-4E42-ACB9-91DF455F6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34123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F605FF-50F8-4B0E-940B-67775CF486BB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7AD89-DBCF-4E42-ACB9-91DF455F6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23921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605FF-50F8-4B0E-940B-67775CF486BB}" type="datetimeFigureOut">
              <a:rPr lang="en-US" smtClean="0"/>
              <a:pPr/>
              <a:t>8/24/2016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7AD89-DBCF-4E42-ACB9-91DF455F66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4198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7" descr="Cit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524000" y="5687615"/>
            <a:ext cx="9144000" cy="119575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accent1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accent1">
                  <a:lumMod val="40000"/>
                  <a:lumOff val="60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62" dirty="0">
              <a:solidFill>
                <a:prstClr val="white"/>
              </a:solidFill>
            </a:endParaRPr>
          </a:p>
        </p:txBody>
      </p:sp>
      <p:sp>
        <p:nvSpPr>
          <p:cNvPr id="3" name="object 3"/>
          <p:cNvSpPr/>
          <p:nvPr/>
        </p:nvSpPr>
        <p:spPr>
          <a:xfrm>
            <a:off x="6988047" y="3416342"/>
            <a:ext cx="113792" cy="2557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8132076" y="1693499"/>
            <a:ext cx="524255" cy="2557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9834882" y="2228180"/>
            <a:ext cx="727455" cy="25577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664960" y="2855383"/>
            <a:ext cx="723392" cy="25577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9834879" y="2855383"/>
            <a:ext cx="723392" cy="25577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35349" y="5858219"/>
            <a:ext cx="78064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KEMENTERIAN PENDAYAGUNAAN APARATUR NEGARA DAN </a:t>
            </a:r>
          </a:p>
          <a:p>
            <a:r>
              <a:rPr lang="en-US" sz="2400" b="1" dirty="0" smtClean="0">
                <a:solidFill>
                  <a:prstClr val="black"/>
                </a:solidFill>
              </a:rPr>
              <a:t>REFORMASI BIROKRASI</a:t>
            </a:r>
            <a:endParaRPr lang="en-US" sz="2400" b="1" dirty="0">
              <a:solidFill>
                <a:prstClr val="black"/>
              </a:solidFill>
            </a:endParaRPr>
          </a:p>
        </p:txBody>
      </p:sp>
      <p:pic>
        <p:nvPicPr>
          <p:cNvPr id="17" name="Picture 3" descr="Logo Kemenpan2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698" y="5863991"/>
            <a:ext cx="643304" cy="84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0" y="2584938"/>
            <a:ext cx="9144000" cy="1758462"/>
          </a:xfrm>
          <a:prstGeom prst="rect">
            <a:avLst/>
          </a:prstGeom>
          <a:solidFill>
            <a:srgbClr val="BF4D00"/>
          </a:solidFill>
          <a:ln w="9525">
            <a:solidFill>
              <a:srgbClr val="D77C0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15">
              <a:solidFill>
                <a:prstClr val="white"/>
              </a:solidFill>
              <a:ea typeface="MS PGothic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68305" y="2830679"/>
            <a:ext cx="7808514" cy="639228"/>
          </a:xfrm>
          <a:prstGeom prst="rect">
            <a:avLst/>
          </a:prstGeom>
          <a:noFill/>
        </p:spPr>
        <p:txBody>
          <a:bodyPr wrap="none" lIns="84406" tIns="42203" rIns="84406" bIns="42203">
            <a:spAutoFit/>
          </a:bodyPr>
          <a:lstStyle/>
          <a:p>
            <a:pPr algn="ctr"/>
            <a:r>
              <a:rPr lang="en-US" sz="3600" i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ENTRY MEETING </a:t>
            </a:r>
            <a:r>
              <a:rPr lang="en-US" sz="360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EVALUASI AKIP DAN RB</a:t>
            </a:r>
            <a:endParaRPr lang="en-US" sz="360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0" name="Picture 8" descr="D:\Presidential Transition Team\091023 Sidang Kabient ke-1\garuda_pacasila.png"/>
          <p:cNvPicPr>
            <a:picLocks noChangeAspect="1" noChangeArrowheads="1"/>
          </p:cNvPicPr>
          <p:nvPr/>
        </p:nvPicPr>
        <p:blipFill>
          <a:blip r:embed="rId10">
            <a:lum bright="-20000" contrast="40000"/>
          </a:blip>
          <a:srcRect/>
          <a:stretch>
            <a:fillRect/>
          </a:stretch>
        </p:blipFill>
        <p:spPr bwMode="auto">
          <a:xfrm>
            <a:off x="5550861" y="679382"/>
            <a:ext cx="1043387" cy="1216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21" name="TextBox 10"/>
          <p:cNvSpPr txBox="1">
            <a:spLocks noChangeArrowheads="1"/>
          </p:cNvSpPr>
          <p:nvPr/>
        </p:nvSpPr>
        <p:spPr bwMode="auto">
          <a:xfrm>
            <a:off x="1524000" y="3495000"/>
            <a:ext cx="9144000" cy="577673"/>
          </a:xfrm>
          <a:prstGeom prst="rect">
            <a:avLst/>
          </a:prstGeom>
          <a:noFill/>
          <a:extLst/>
        </p:spPr>
        <p:txBody>
          <a:bodyPr wrap="square" lIns="84406" tIns="42203" rIns="84406" bIns="42203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ctr">
              <a:defRPr sz="3600" b="1" spc="46">
                <a:ln w="11430"/>
                <a:solidFill>
                  <a:prstClr val="whit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BADAN PERENCANAAN PEMBANGUNAN NASIONAL</a:t>
            </a:r>
            <a:endParaRPr lang="en-US" altLang="en-US" sz="32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916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7" descr="Cit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999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ject 3"/>
          <p:cNvSpPr/>
          <p:nvPr/>
        </p:nvSpPr>
        <p:spPr>
          <a:xfrm>
            <a:off x="6988047" y="3416342"/>
            <a:ext cx="113792" cy="2557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8132076" y="1693499"/>
            <a:ext cx="524255" cy="2557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9834882" y="2228180"/>
            <a:ext cx="727455" cy="25577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664960" y="2855383"/>
            <a:ext cx="723392" cy="25577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9834879" y="2855383"/>
            <a:ext cx="723392" cy="25577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0" y="2654559"/>
            <a:ext cx="9144000" cy="2864271"/>
          </a:xfrm>
          <a:prstGeom prst="rect">
            <a:avLst/>
          </a:prstGeom>
          <a:solidFill>
            <a:srgbClr val="BF4D00"/>
          </a:solidFill>
          <a:ln w="9525">
            <a:solidFill>
              <a:srgbClr val="D77C0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15">
              <a:solidFill>
                <a:prstClr val="white"/>
              </a:solidFill>
              <a:ea typeface="MS PGothic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3458996"/>
            <a:ext cx="9144000" cy="1008560"/>
          </a:xfrm>
          <a:prstGeom prst="rect">
            <a:avLst/>
          </a:prstGeom>
          <a:noFill/>
        </p:spPr>
        <p:txBody>
          <a:bodyPr wrap="square" lIns="84406" tIns="42203" rIns="84406" bIns="42203" anchor="ctr">
            <a:spAutoFit/>
          </a:bodyPr>
          <a:lstStyle/>
          <a:p>
            <a:pPr algn="ctr"/>
            <a:r>
              <a:rPr lang="en-US" sz="6000" i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REFORMASI BIROKRASI</a:t>
            </a:r>
            <a:endParaRPr lang="en-US" sz="600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5970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0555"/>
            <a:ext cx="12192000" cy="626315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NILAI RB</a:t>
            </a:r>
            <a:endParaRPr lang="id-ID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A1455A-1174-4134-A4F9-D4D5CAFC45C0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11</a:t>
            </a:fld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84198193"/>
              </p:ext>
            </p:extLst>
          </p:nvPr>
        </p:nvGraphicFramePr>
        <p:xfrm>
          <a:off x="162232" y="602996"/>
          <a:ext cx="11022921" cy="625500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168632">
                  <a:extLst>
                    <a:ext uri="{9D8B030D-6E8A-4147-A177-3AD203B41FA5}">
                      <a16:colId xmlns="" xmlns:a16="http://schemas.microsoft.com/office/drawing/2014/main" val="1053007136"/>
                    </a:ext>
                  </a:extLst>
                </a:gridCol>
                <a:gridCol w="1510237">
                  <a:extLst>
                    <a:ext uri="{9D8B030D-6E8A-4147-A177-3AD203B41FA5}">
                      <a16:colId xmlns="" xmlns:a16="http://schemas.microsoft.com/office/drawing/2014/main" val="3481301231"/>
                    </a:ext>
                  </a:extLst>
                </a:gridCol>
                <a:gridCol w="1595081">
                  <a:extLst>
                    <a:ext uri="{9D8B030D-6E8A-4147-A177-3AD203B41FA5}">
                      <a16:colId xmlns="" xmlns:a16="http://schemas.microsoft.com/office/drawing/2014/main" val="2687404954"/>
                    </a:ext>
                  </a:extLst>
                </a:gridCol>
                <a:gridCol w="1425392">
                  <a:extLst>
                    <a:ext uri="{9D8B030D-6E8A-4147-A177-3AD203B41FA5}">
                      <a16:colId xmlns="" xmlns:a16="http://schemas.microsoft.com/office/drawing/2014/main" val="4178812175"/>
                    </a:ext>
                  </a:extLst>
                </a:gridCol>
                <a:gridCol w="1323579">
                  <a:extLst>
                    <a:ext uri="{9D8B030D-6E8A-4147-A177-3AD203B41FA5}">
                      <a16:colId xmlns="" xmlns:a16="http://schemas.microsoft.com/office/drawing/2014/main" val="1958968598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KOMPONEN PENILAIAN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NILAI MAKS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6163716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HASIL EVALUASI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HASIL EVALUASI</a:t>
                      </a:r>
                    </a:p>
                  </a:txBody>
                  <a:tcPr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INPUT K/L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86660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PENGUNGKIT</a:t>
                      </a:r>
                      <a:endParaRPr lang="en-US" sz="1800" b="1" i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60,00</a:t>
                      </a:r>
                      <a:endParaRPr lang="en-US" sz="18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44,10</a:t>
                      </a:r>
                      <a:endParaRPr lang="en-US" sz="18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42,94</a:t>
                      </a:r>
                      <a:endParaRPr lang="en-US" sz="18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58,42</a:t>
                      </a:r>
                      <a:endParaRPr lang="en-US" sz="18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2025587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Manajemen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Perubahan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5,00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4,69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5,00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9503123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Penataan</a:t>
                      </a:r>
                      <a:r>
                        <a:rPr lang="en-US" sz="1800" dirty="0" smtClean="0"/>
                        <a:t> Per-UU-an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5,00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2,71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3,13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5,00</a:t>
                      </a:r>
                      <a:endParaRPr lang="en-US" sz="18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58268381"/>
                  </a:ext>
                </a:extLst>
              </a:tr>
              <a:tr h="335788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Penataan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dan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Penguatan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Organsiasi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6,00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id-ID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6,00</a:t>
                      </a:r>
                      <a:endParaRPr lang="en-US" sz="18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795921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Penataan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Tatalaksana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5,00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3,36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4,75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8099317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Penataan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Sistem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Manajemen</a:t>
                      </a:r>
                      <a:r>
                        <a:rPr lang="en-US" sz="1800" baseline="0" dirty="0" smtClean="0"/>
                        <a:t> SDM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15,00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12,36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11,30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14,22</a:t>
                      </a:r>
                      <a:endParaRPr lang="en-US" sz="18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2871902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Penguatan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Akuntabilitas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6,00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4,40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id-ID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5,80</a:t>
                      </a:r>
                      <a:endParaRPr lang="en-US" sz="18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6219936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Penguatan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Pengawasan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12,00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6,68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7,64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11,65</a:t>
                      </a:r>
                      <a:endParaRPr lang="en-US" sz="18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3932153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Penguatan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Kualitas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Pelayanan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Publik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6,00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4,61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4,25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6,00</a:t>
                      </a:r>
                      <a:endParaRPr lang="en-US" sz="18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402042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HASIL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40,00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23,48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31,86</a:t>
                      </a:r>
                      <a:endParaRPr lang="en-US" sz="18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C00000"/>
                          </a:solidFill>
                        </a:rPr>
                        <a:t>32,82</a:t>
                      </a:r>
                      <a:endParaRPr lang="en-US" sz="1800" b="1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4446973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Kapasitas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Akuntabilitas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Kinerja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Organisasi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20,00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11,98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15,56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15,56</a:t>
                      </a:r>
                      <a:endParaRPr lang="en-US" sz="18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8500734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Pemerintahan</a:t>
                      </a:r>
                      <a:r>
                        <a:rPr lang="en-US" sz="1800" dirty="0" smtClean="0"/>
                        <a:t> yang </a:t>
                      </a:r>
                      <a:r>
                        <a:rPr lang="en-US" sz="1800" dirty="0" err="1" smtClean="0"/>
                        <a:t>Bersih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dan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Bebas</a:t>
                      </a:r>
                      <a:r>
                        <a:rPr lang="en-US" sz="1800" baseline="0" dirty="0" smtClean="0"/>
                        <a:t> KKN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10,00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8,30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9,27</a:t>
                      </a:r>
                      <a:endParaRPr lang="en-US" sz="18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7521772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Kualitas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Pelayanan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err="1" smtClean="0"/>
                        <a:t>Publik</a:t>
                      </a:r>
                      <a:endParaRPr lang="en-US" sz="1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10,00</a:t>
                      </a: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8,00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8,00</a:t>
                      </a:r>
                      <a:endParaRPr lang="en-US" sz="1800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282178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INDEKS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1800" b="1" i="1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RB</a:t>
                      </a:r>
                      <a:endParaRPr lang="en-US" sz="1800" b="1" i="1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u="sng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100,00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sng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67,57 (B)</a:t>
                      </a:r>
                      <a:endParaRPr lang="en-US" sz="1800" b="1" u="sng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sng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74,80 (BB)</a:t>
                      </a:r>
                      <a:endParaRPr lang="en-US" sz="1800" b="1" u="sng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u="sng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91,25</a:t>
                      </a:r>
                      <a:endParaRPr lang="en-US" sz="1800" b="1" u="sng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42692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332047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9"/>
            <a:ext cx="12192000" cy="626315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REKOMENDASI HASIL EVALUASI RB 2015</a:t>
            </a:r>
            <a:endParaRPr lang="id-ID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A1455A-1174-4134-A4F9-D4D5CAFC45C0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12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55638" y="1204133"/>
            <a:ext cx="11680723" cy="449008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914400" indent="-457200" algn="just">
              <a:buFont typeface="+mj-lt"/>
              <a:buAutoNum type="arabicPeriod"/>
            </a:pPr>
            <a:r>
              <a:rPr lang="en-US" sz="2400" dirty="0" err="1" smtClean="0">
                <a:solidFill>
                  <a:srgbClr val="C00000"/>
                </a:solidFill>
              </a:rPr>
              <a:t>Mempercepat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harmonisasi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peraturan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perundang-undangan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mengenai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perencanaan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dengan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manajemen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kinerja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dan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 smtClean="0">
                <a:solidFill>
                  <a:srgbClr val="C00000"/>
                </a:solidFill>
              </a:rPr>
              <a:t>anggaran</a:t>
            </a:r>
            <a:r>
              <a:rPr lang="en-US" sz="2400" dirty="0">
                <a:solidFill>
                  <a:srgbClr val="C00000"/>
                </a:solidFill>
              </a:rPr>
              <a:t>;</a:t>
            </a:r>
            <a:endParaRPr lang="en-US" sz="2400" dirty="0" smtClean="0">
              <a:solidFill>
                <a:srgbClr val="C00000"/>
              </a:solidFill>
            </a:endParaRPr>
          </a:p>
          <a:p>
            <a:pPr marL="914400" indent="-457200" algn="just">
              <a:buFont typeface="+mj-lt"/>
              <a:buAutoNum type="arabicPeriod"/>
            </a:pPr>
            <a:r>
              <a:rPr lang="en-US" sz="2400" dirty="0" err="1" smtClean="0">
                <a:solidFill>
                  <a:srgbClr val="C00000"/>
                </a:solidFill>
              </a:rPr>
              <a:t>Meningkatan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kualitas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pengelolaan</a:t>
            </a:r>
            <a:r>
              <a:rPr lang="en-US" sz="2400" dirty="0">
                <a:solidFill>
                  <a:srgbClr val="C00000"/>
                </a:solidFill>
              </a:rPr>
              <a:t> SDM </a:t>
            </a:r>
            <a:r>
              <a:rPr lang="en-US" sz="2400" dirty="0" err="1">
                <a:solidFill>
                  <a:srgbClr val="C00000"/>
                </a:solidFill>
              </a:rPr>
              <a:t>melalui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peningkatan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kapasitas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pegawai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berdasarkan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pada</a:t>
            </a:r>
            <a:r>
              <a:rPr lang="en-US" sz="2400" dirty="0">
                <a:solidFill>
                  <a:srgbClr val="C00000"/>
                </a:solidFill>
              </a:rPr>
              <a:t> gap </a:t>
            </a:r>
            <a:r>
              <a:rPr lang="en-US" sz="2400" dirty="0" err="1" smtClean="0">
                <a:solidFill>
                  <a:srgbClr val="C00000"/>
                </a:solidFill>
              </a:rPr>
              <a:t>kompetensi</a:t>
            </a:r>
            <a:r>
              <a:rPr lang="en-US" sz="2400" dirty="0" smtClean="0">
                <a:solidFill>
                  <a:srgbClr val="C00000"/>
                </a:solidFill>
              </a:rPr>
              <a:t>;</a:t>
            </a:r>
            <a:endParaRPr lang="en-US" sz="2400" dirty="0">
              <a:solidFill>
                <a:srgbClr val="C00000"/>
              </a:solidFill>
            </a:endParaRPr>
          </a:p>
          <a:p>
            <a:pPr marL="914400" indent="-457200" algn="just">
              <a:buFont typeface="+mj-lt"/>
              <a:buAutoNum type="arabicPeriod"/>
            </a:pPr>
            <a:r>
              <a:rPr lang="en-US" sz="2400" dirty="0" err="1" smtClean="0">
                <a:solidFill>
                  <a:srgbClr val="C00000"/>
                </a:solidFill>
              </a:rPr>
              <a:t>Penguatan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pengawasan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dengan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melakukan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evaluasi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pada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seluruh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kebijakan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pengawasan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dan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menindaklanjuti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hasil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evaluasi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tersebut</a:t>
            </a:r>
            <a:r>
              <a:rPr lang="en-US" sz="2400" dirty="0">
                <a:solidFill>
                  <a:srgbClr val="C00000"/>
                </a:solidFill>
              </a:rPr>
              <a:t>;</a:t>
            </a:r>
          </a:p>
          <a:p>
            <a:pPr marL="914400" indent="-457200" algn="just">
              <a:buFont typeface="+mj-lt"/>
              <a:buAutoNum type="arabicPeriod"/>
            </a:pPr>
            <a:r>
              <a:rPr lang="en-US" sz="2400" dirty="0" err="1" smtClean="0">
                <a:solidFill>
                  <a:srgbClr val="C00000"/>
                </a:solidFill>
              </a:rPr>
              <a:t>Meningkatkan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kualitas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pelayanan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publik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pada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seluruh</a:t>
            </a:r>
            <a:r>
              <a:rPr lang="en-US" sz="2400" dirty="0">
                <a:solidFill>
                  <a:srgbClr val="C00000"/>
                </a:solidFill>
              </a:rPr>
              <a:t> unit </a:t>
            </a:r>
            <a:r>
              <a:rPr lang="en-US" sz="2400" dirty="0" err="1" smtClean="0">
                <a:solidFill>
                  <a:srgbClr val="C00000"/>
                </a:solidFill>
              </a:rPr>
              <a:t>kerja</a:t>
            </a:r>
            <a:r>
              <a:rPr lang="en-US" sz="2400" dirty="0" smtClean="0">
                <a:solidFill>
                  <a:srgbClr val="C00000"/>
                </a:solidFill>
              </a:rPr>
              <a:t>; </a:t>
            </a:r>
            <a:r>
              <a:rPr lang="en-US" sz="2400" dirty="0" err="1" smtClean="0">
                <a:solidFill>
                  <a:srgbClr val="C00000"/>
                </a:solidFill>
              </a:rPr>
              <a:t>dan</a:t>
            </a:r>
            <a:endParaRPr lang="en-US" sz="2400" dirty="0">
              <a:solidFill>
                <a:srgbClr val="C00000"/>
              </a:solidFill>
            </a:endParaRPr>
          </a:p>
          <a:p>
            <a:pPr marL="914400" indent="-457200" algn="just">
              <a:buFont typeface="+mj-lt"/>
              <a:buAutoNum type="arabicPeriod"/>
            </a:pPr>
            <a:r>
              <a:rPr lang="en-US" sz="2400" dirty="0" err="1" smtClean="0">
                <a:solidFill>
                  <a:srgbClr val="C00000"/>
                </a:solidFill>
              </a:rPr>
              <a:t>Meningkatkan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integritas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pegawai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khususnya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petugas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layanan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dengan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mengefektifkan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pelaksanaan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pengendalian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gratifikasi</a:t>
            </a:r>
            <a:r>
              <a:rPr lang="en-US" sz="2400" dirty="0">
                <a:solidFill>
                  <a:srgbClr val="C00000"/>
                </a:solidFill>
              </a:rPr>
              <a:t>, </a:t>
            </a:r>
            <a:r>
              <a:rPr lang="en-US" sz="2400" dirty="0" err="1">
                <a:solidFill>
                  <a:srgbClr val="C00000"/>
                </a:solidFill>
              </a:rPr>
              <a:t>penerapan</a:t>
            </a:r>
            <a:r>
              <a:rPr lang="en-US" sz="2400" dirty="0">
                <a:solidFill>
                  <a:srgbClr val="C00000"/>
                </a:solidFill>
              </a:rPr>
              <a:t> SPIP, </a:t>
            </a:r>
            <a:r>
              <a:rPr lang="en-US" sz="2400" dirty="0" smtClean="0">
                <a:solidFill>
                  <a:srgbClr val="C00000"/>
                </a:solidFill>
              </a:rPr>
              <a:t>WBS, </a:t>
            </a:r>
            <a:r>
              <a:rPr lang="en-US" sz="2400" dirty="0" err="1">
                <a:solidFill>
                  <a:srgbClr val="C00000"/>
                </a:solidFill>
              </a:rPr>
              <a:t>dan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penanganan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benturan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kepentingan</a:t>
            </a:r>
            <a:r>
              <a:rPr lang="en-US" sz="2400" dirty="0">
                <a:solidFill>
                  <a:srgbClr val="C00000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40797291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7" descr="Cit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ject 3"/>
          <p:cNvSpPr/>
          <p:nvPr/>
        </p:nvSpPr>
        <p:spPr>
          <a:xfrm>
            <a:off x="6988047" y="3416342"/>
            <a:ext cx="113792" cy="2557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8132076" y="1693499"/>
            <a:ext cx="524255" cy="2557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9834882" y="2228180"/>
            <a:ext cx="727455" cy="25577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664960" y="2855383"/>
            <a:ext cx="723392" cy="25577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9834879" y="2855383"/>
            <a:ext cx="723392" cy="25577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0" y="2654559"/>
            <a:ext cx="9144000" cy="2864271"/>
          </a:xfrm>
          <a:prstGeom prst="rect">
            <a:avLst/>
          </a:prstGeom>
          <a:solidFill>
            <a:srgbClr val="BF4D00"/>
          </a:solidFill>
          <a:ln w="9525">
            <a:solidFill>
              <a:srgbClr val="D77C0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15">
              <a:solidFill>
                <a:prstClr val="white"/>
              </a:solidFill>
              <a:ea typeface="MS PGothic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3458996"/>
            <a:ext cx="9144000" cy="1008560"/>
          </a:xfrm>
          <a:prstGeom prst="rect">
            <a:avLst/>
          </a:prstGeom>
          <a:noFill/>
        </p:spPr>
        <p:txBody>
          <a:bodyPr wrap="square" lIns="84406" tIns="42203" rIns="84406" bIns="42203" anchor="ctr">
            <a:spAutoFit/>
          </a:bodyPr>
          <a:lstStyle/>
          <a:p>
            <a:pPr algn="ctr"/>
            <a:r>
              <a:rPr lang="en-US" sz="6000" i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PENGAWASAN</a:t>
            </a:r>
            <a:endParaRPr lang="en-US" sz="600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447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9"/>
            <a:ext cx="12192000" cy="626315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PENGAJUAN WBK/WBBM TAHUN 2016</a:t>
            </a:r>
            <a:endParaRPr lang="id-ID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15852957"/>
              </p:ext>
            </p:extLst>
          </p:nvPr>
        </p:nvGraphicFramePr>
        <p:xfrm>
          <a:off x="880223" y="1565638"/>
          <a:ext cx="10431553" cy="2567940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2408667">
                  <a:extLst>
                    <a:ext uri="{9D8B030D-6E8A-4147-A177-3AD203B41FA5}">
                      <a16:colId xmlns="" xmlns:a16="http://schemas.microsoft.com/office/drawing/2014/main" val="708355234"/>
                    </a:ext>
                  </a:extLst>
                </a:gridCol>
                <a:gridCol w="354196">
                  <a:extLst>
                    <a:ext uri="{9D8B030D-6E8A-4147-A177-3AD203B41FA5}">
                      <a16:colId xmlns="" xmlns:a16="http://schemas.microsoft.com/office/drawing/2014/main" val="2604933490"/>
                    </a:ext>
                  </a:extLst>
                </a:gridCol>
                <a:gridCol w="4191562">
                  <a:extLst>
                    <a:ext uri="{9D8B030D-6E8A-4147-A177-3AD203B41FA5}">
                      <a16:colId xmlns="" xmlns:a16="http://schemas.microsoft.com/office/drawing/2014/main" val="337499415"/>
                    </a:ext>
                  </a:extLst>
                </a:gridCol>
                <a:gridCol w="1498038">
                  <a:extLst>
                    <a:ext uri="{9D8B030D-6E8A-4147-A177-3AD203B41FA5}">
                      <a16:colId xmlns="" xmlns:a16="http://schemas.microsoft.com/office/drawing/2014/main" val="2330259053"/>
                    </a:ext>
                  </a:extLst>
                </a:gridCol>
                <a:gridCol w="1979090">
                  <a:extLst>
                    <a:ext uri="{9D8B030D-6E8A-4147-A177-3AD203B41FA5}">
                      <a16:colId xmlns="" xmlns:a16="http://schemas.microsoft.com/office/drawing/2014/main" val="1503478938"/>
                    </a:ext>
                  </a:extLst>
                </a:gridCol>
              </a:tblGrid>
              <a:tr h="396864">
                <a:tc rowSpan="2"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  <a:effectLst/>
                        </a:rPr>
                        <a:t>PENCANANGAN</a:t>
                      </a:r>
                    </a:p>
                    <a:p>
                      <a:pPr algn="ctr"/>
                      <a:r>
                        <a:rPr lang="en-US" sz="2200" b="1" dirty="0" smtClean="0">
                          <a:solidFill>
                            <a:schemeClr val="tx1"/>
                          </a:solidFill>
                          <a:effectLst/>
                        </a:rPr>
                        <a:t>ZI</a:t>
                      </a:r>
                      <a:endParaRPr lang="en-US" sz="2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tx1"/>
                          </a:solidFill>
                          <a:effectLst/>
                        </a:rPr>
                        <a:t>USULAN WBK/WBBM TAHUN 2016</a:t>
                      </a:r>
                      <a:endParaRPr lang="en-US" sz="22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20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324606225"/>
                  </a:ext>
                </a:extLst>
              </a:tr>
              <a:tr h="671469">
                <a:tc vMerge="1">
                  <a:txBody>
                    <a:bodyPr/>
                    <a:lstStyle/>
                    <a:p>
                      <a:pPr algn="ctr" fontAlgn="ctr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UNIT KERJA  PENGAJUAN</a:t>
                      </a:r>
                      <a:endParaRPr kumimoji="0" lang="en-US" sz="2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RENCANA EVALUASI</a:t>
                      </a:r>
                      <a:endParaRPr kumimoji="0" lang="en-US" sz="2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KET</a:t>
                      </a:r>
                      <a:endParaRPr kumimoji="0" lang="en-US" sz="2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36900164"/>
                  </a:ext>
                </a:extLst>
              </a:tr>
              <a:tr h="30384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September</a:t>
                      </a:r>
                      <a:r>
                        <a:rPr lang="en-US" sz="2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2012</a:t>
                      </a:r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+mj-lt"/>
                        <a:buNone/>
                      </a:pPr>
                      <a:endParaRPr lang="en-US" sz="2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5725" marR="9525" marT="9525" marB="0" anchor="ctr"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i="0" u="none" strike="noStrike" kern="120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i="0" u="none" strike="noStrike" kern="120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  <a:endParaRPr lang="en-US" sz="2200" b="0" i="0" u="none" strike="noStrike" kern="1200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i="0" u="none" strike="noStrike" kern="1200" noProof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</a:t>
                      </a:r>
                      <a:endParaRPr lang="en-US" sz="2200" b="0" i="0" u="none" strike="noStrike" kern="1200" noProof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936176460"/>
                  </a:ext>
                </a:extLst>
              </a:tr>
              <a:tr h="30384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+mj-lt"/>
                        <a:buNone/>
                      </a:pPr>
                      <a:endParaRPr lang="en-US" sz="2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5725" marR="9525" marT="9525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50867879"/>
                  </a:ext>
                </a:extLst>
              </a:tr>
              <a:tr h="30384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+mj-lt"/>
                        <a:buNone/>
                      </a:pPr>
                      <a:endParaRPr lang="it-IT" sz="2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5725" marR="9525" marT="9525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737237987"/>
                  </a:ext>
                </a:extLst>
              </a:tr>
              <a:tr h="303840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indent="0" algn="ctr" fontAlgn="ctr">
                        <a:buFont typeface="+mj-lt"/>
                        <a:buNone/>
                      </a:pPr>
                      <a:endParaRPr lang="en-US" sz="2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85725" marR="9525" marT="9525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2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94908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511014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9"/>
            <a:ext cx="12192000" cy="626315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PENYAMPAIAN LHKASN</a:t>
            </a:r>
            <a:endParaRPr lang="id-ID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A1455A-1174-4134-A4F9-D4D5CAFC45C0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15</a:t>
            </a:fld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395169780"/>
              </p:ext>
            </p:extLst>
          </p:nvPr>
        </p:nvGraphicFramePr>
        <p:xfrm>
          <a:off x="811511" y="1887686"/>
          <a:ext cx="10568977" cy="153394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550073">
                  <a:extLst>
                    <a:ext uri="{9D8B030D-6E8A-4147-A177-3AD203B41FA5}">
                      <a16:colId xmlns="" xmlns:a16="http://schemas.microsoft.com/office/drawing/2014/main" val="708355234"/>
                    </a:ext>
                  </a:extLst>
                </a:gridCol>
                <a:gridCol w="2672968">
                  <a:extLst>
                    <a:ext uri="{9D8B030D-6E8A-4147-A177-3AD203B41FA5}">
                      <a16:colId xmlns="" xmlns:a16="http://schemas.microsoft.com/office/drawing/2014/main" val="337499415"/>
                    </a:ext>
                  </a:extLst>
                </a:gridCol>
                <a:gridCol w="2672968">
                  <a:extLst>
                    <a:ext uri="{9D8B030D-6E8A-4147-A177-3AD203B41FA5}">
                      <a16:colId xmlns="" xmlns:a16="http://schemas.microsoft.com/office/drawing/2014/main" val="134782827"/>
                    </a:ext>
                  </a:extLst>
                </a:gridCol>
                <a:gridCol w="2672968">
                  <a:extLst>
                    <a:ext uri="{9D8B030D-6E8A-4147-A177-3AD203B41FA5}">
                      <a16:colId xmlns="" xmlns:a16="http://schemas.microsoft.com/office/drawing/2014/main" val="743792009"/>
                    </a:ext>
                  </a:extLst>
                </a:gridCol>
              </a:tblGrid>
              <a:tr h="752466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</a:rPr>
                        <a:t>TOTAL PEGAWAI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</a:rPr>
                        <a:t>WAJIB LHKASN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</a:rPr>
                        <a:t>SUDAH MELAPORKAN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kern="1200" dirty="0">
                          <a:solidFill>
                            <a:schemeClr val="tx1"/>
                          </a:solidFill>
                          <a:effectLst/>
                        </a:rPr>
                        <a:t>BELUM MELAPORKAN</a:t>
                      </a:r>
                      <a:endParaRPr lang="en-US" sz="20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324606225"/>
                  </a:ext>
                </a:extLst>
              </a:tr>
              <a:tr h="78147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="" xmlns:a16="http://schemas.microsoft.com/office/drawing/2014/main" val="1936176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3047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463" y="2682175"/>
            <a:ext cx="7773074" cy="149364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8198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9"/>
            <a:ext cx="12192000" cy="626315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NILAI EVALUASI AKIP </a:t>
            </a:r>
            <a:r>
              <a:rPr lang="en-US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DAN RB</a:t>
            </a:r>
            <a:endParaRPr lang="id-ID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A1455A-1174-4134-A4F9-D4D5CAFC45C0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2</a:t>
            </a:fld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="" xmlns:p14="http://schemas.microsoft.com/office/powerpoint/2010/main" val="4095633694"/>
              </p:ext>
            </p:extLst>
          </p:nvPr>
        </p:nvGraphicFramePr>
        <p:xfrm>
          <a:off x="6739546" y="1489459"/>
          <a:ext cx="4904377" cy="4244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735763" y="5808890"/>
            <a:ext cx="2720474" cy="909139"/>
            <a:chOff x="838200" y="5663097"/>
            <a:chExt cx="2720474" cy="909139"/>
          </a:xfrm>
        </p:grpSpPr>
        <p:sp>
          <p:nvSpPr>
            <p:cNvPr id="6" name="Rectangle 5"/>
            <p:cNvSpPr/>
            <p:nvPr/>
          </p:nvSpPr>
          <p:spPr>
            <a:xfrm>
              <a:off x="838200" y="5726890"/>
              <a:ext cx="1286022" cy="77482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smtClean="0"/>
                <a:t>       2014</a:t>
              </a:r>
            </a:p>
          </p:txBody>
        </p:sp>
        <p:grpSp>
          <p:nvGrpSpPr>
            <p:cNvPr id="8" name="Diagram group"/>
            <p:cNvGrpSpPr/>
            <p:nvPr/>
          </p:nvGrpSpPr>
          <p:grpSpPr>
            <a:xfrm>
              <a:off x="955238" y="5942124"/>
              <a:ext cx="228849" cy="251371"/>
              <a:chOff x="1140267" y="2260044"/>
              <a:chExt cx="171653" cy="171653"/>
            </a:xfrm>
            <a:scene3d>
              <a:camera prst="perspectiveRelaxedModerately" zoom="92000"/>
              <a:lightRig rig="balanced" dir="t">
                <a:rot lat="0" lon="0" rev="12700000"/>
              </a:lightRig>
            </a:scene3d>
          </p:grpSpPr>
          <p:sp>
            <p:nvSpPr>
              <p:cNvPr id="9" name="Oval 8"/>
              <p:cNvSpPr/>
              <p:nvPr/>
            </p:nvSpPr>
            <p:spPr>
              <a:xfrm>
                <a:off x="1140267" y="2260044"/>
                <a:ext cx="171653" cy="171653"/>
              </a:xfrm>
              <a:prstGeom prst="ellipse">
                <a:avLst/>
              </a:prstGeom>
              <a:solidFill>
                <a:srgbClr val="FF0000"/>
              </a:solidFill>
              <a:sp3d prstMaterial="plastic">
                <a:bevelT w="50800" h="50800"/>
                <a:bevelB w="50800" h="508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2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sp>
          <p:nvSpPr>
            <p:cNvPr id="11" name="Rectangle 10"/>
            <p:cNvSpPr/>
            <p:nvPr/>
          </p:nvSpPr>
          <p:spPr>
            <a:xfrm>
              <a:off x="2272652" y="5663097"/>
              <a:ext cx="1286022" cy="90913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dirty="0" smtClean="0"/>
                <a:t>       2015</a:t>
              </a:r>
            </a:p>
          </p:txBody>
        </p:sp>
        <p:grpSp>
          <p:nvGrpSpPr>
            <p:cNvPr id="15" name="Diagram group"/>
            <p:cNvGrpSpPr/>
            <p:nvPr/>
          </p:nvGrpSpPr>
          <p:grpSpPr>
            <a:xfrm>
              <a:off x="2389690" y="5974219"/>
              <a:ext cx="228849" cy="251371"/>
              <a:chOff x="1140267" y="2260044"/>
              <a:chExt cx="171653" cy="171653"/>
            </a:xfrm>
            <a:solidFill>
              <a:srgbClr val="0070C0"/>
            </a:solidFill>
            <a:scene3d>
              <a:camera prst="perspectiveRelaxedModerately" zoom="92000"/>
              <a:lightRig rig="balanced" dir="t">
                <a:rot lat="0" lon="0" rev="12700000"/>
              </a:lightRig>
            </a:scene3d>
          </p:grpSpPr>
          <p:sp>
            <p:nvSpPr>
              <p:cNvPr id="16" name="Oval 15"/>
              <p:cNvSpPr/>
              <p:nvPr/>
            </p:nvSpPr>
            <p:spPr>
              <a:xfrm>
                <a:off x="1140267" y="2260044"/>
                <a:ext cx="171653" cy="171653"/>
              </a:xfrm>
              <a:prstGeom prst="ellipse">
                <a:avLst/>
              </a:prstGeom>
              <a:grpFill/>
              <a:sp3d prstMaterial="plastic">
                <a:bevelT w="50800" h="50800"/>
                <a:bevelB w="50800" h="508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2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</p:grpSp>
      <p:sp>
        <p:nvSpPr>
          <p:cNvPr id="10" name="Rectangle 9"/>
          <p:cNvSpPr/>
          <p:nvPr/>
        </p:nvSpPr>
        <p:spPr>
          <a:xfrm>
            <a:off x="644177" y="1762836"/>
            <a:ext cx="850969" cy="14891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AKIP</a:t>
            </a:r>
            <a:endParaRPr 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242265" y="1338294"/>
            <a:ext cx="850969" cy="233825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US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RB</a:t>
            </a:r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="" xmlns:p14="http://schemas.microsoft.com/office/powerpoint/2010/main" val="370294982"/>
              </p:ext>
            </p:extLst>
          </p:nvPr>
        </p:nvGraphicFramePr>
        <p:xfrm>
          <a:off x="-519545" y="1489459"/>
          <a:ext cx="6600449" cy="4490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pSp>
        <p:nvGrpSpPr>
          <p:cNvPr id="18" name="Diagram group"/>
          <p:cNvGrpSpPr/>
          <p:nvPr/>
        </p:nvGrpSpPr>
        <p:grpSpPr>
          <a:xfrm>
            <a:off x="2061623" y="2934874"/>
            <a:ext cx="171653" cy="171653"/>
            <a:chOff x="1140267" y="2260044"/>
            <a:chExt cx="171653" cy="171653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sp>
          <p:nvSpPr>
            <p:cNvPr id="19" name="Oval 18"/>
            <p:cNvSpPr/>
            <p:nvPr/>
          </p:nvSpPr>
          <p:spPr>
            <a:xfrm>
              <a:off x="1140267" y="2260044"/>
              <a:ext cx="171653" cy="171653"/>
            </a:xfrm>
            <a:prstGeom prst="ellipse">
              <a:avLst/>
            </a:prstGeom>
            <a:solidFill>
              <a:srgbClr val="FF0000"/>
            </a:solidFill>
            <a:sp3d prstMaterial="plastic">
              <a:bevelT w="50800" h="50800"/>
              <a:bevelB w="50800" h="508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grpSp>
        <p:nvGrpSpPr>
          <p:cNvPr id="20" name="Diagram group"/>
          <p:cNvGrpSpPr/>
          <p:nvPr/>
        </p:nvGrpSpPr>
        <p:grpSpPr>
          <a:xfrm>
            <a:off x="3662868" y="4632686"/>
            <a:ext cx="294262" cy="294262"/>
            <a:chOff x="2927209" y="1553058"/>
            <a:chExt cx="294262" cy="294262"/>
          </a:xfrm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sp>
          <p:nvSpPr>
            <p:cNvPr id="21" name="Oval 20"/>
            <p:cNvSpPr/>
            <p:nvPr/>
          </p:nvSpPr>
          <p:spPr>
            <a:xfrm>
              <a:off x="2927209" y="1553058"/>
              <a:ext cx="294262" cy="29426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sp3d prstMaterial="plastic">
              <a:bevelT w="50800" h="50800"/>
              <a:bevelB w="50800" h="508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="" xmlns:p14="http://schemas.microsoft.com/office/powerpoint/2010/main" val="41687856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7" descr="Cit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ject 3"/>
          <p:cNvSpPr/>
          <p:nvPr/>
        </p:nvSpPr>
        <p:spPr>
          <a:xfrm>
            <a:off x="6988047" y="3416342"/>
            <a:ext cx="113792" cy="25577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8132076" y="1693499"/>
            <a:ext cx="524255" cy="25577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9834882" y="2228180"/>
            <a:ext cx="727455" cy="25577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6664960" y="2855383"/>
            <a:ext cx="723392" cy="25577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9834879" y="2855383"/>
            <a:ext cx="723392" cy="25577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 sz="1662" dirty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0" y="2654559"/>
            <a:ext cx="9144000" cy="2864271"/>
          </a:xfrm>
          <a:prstGeom prst="rect">
            <a:avLst/>
          </a:prstGeom>
          <a:solidFill>
            <a:srgbClr val="BF4D00"/>
          </a:solidFill>
          <a:ln w="9525">
            <a:solidFill>
              <a:srgbClr val="D77C0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215">
              <a:solidFill>
                <a:prstClr val="white"/>
              </a:solidFill>
              <a:ea typeface="MS PGothic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3458996"/>
            <a:ext cx="9144000" cy="1008560"/>
          </a:xfrm>
          <a:prstGeom prst="rect">
            <a:avLst/>
          </a:prstGeom>
          <a:noFill/>
        </p:spPr>
        <p:txBody>
          <a:bodyPr wrap="square" lIns="84406" tIns="42203" rIns="84406" bIns="42203" anchor="ctr">
            <a:spAutoFit/>
          </a:bodyPr>
          <a:lstStyle/>
          <a:p>
            <a:pPr algn="ctr"/>
            <a:r>
              <a:rPr lang="en-US" sz="6000" i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AKUNTABILITAS</a:t>
            </a:r>
            <a:endParaRPr lang="en-US" sz="600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019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98248"/>
            <a:ext cx="12192000" cy="626315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NILAI AKIP</a:t>
            </a:r>
            <a:endParaRPr lang="id-ID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A1455A-1174-4134-A4F9-D4D5CAFC45C0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4</a:t>
            </a:fld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77946172"/>
              </p:ext>
            </p:extLst>
          </p:nvPr>
        </p:nvGraphicFramePr>
        <p:xfrm>
          <a:off x="507242" y="1720216"/>
          <a:ext cx="11177515" cy="38404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71713">
                  <a:extLst>
                    <a:ext uri="{9D8B030D-6E8A-4147-A177-3AD203B41FA5}">
                      <a16:colId xmlns="" xmlns:a16="http://schemas.microsoft.com/office/drawing/2014/main" val="1142152160"/>
                    </a:ext>
                  </a:extLst>
                </a:gridCol>
                <a:gridCol w="4209469">
                  <a:extLst>
                    <a:ext uri="{9D8B030D-6E8A-4147-A177-3AD203B41FA5}">
                      <a16:colId xmlns="" xmlns:a16="http://schemas.microsoft.com/office/drawing/2014/main" val="1053007136"/>
                    </a:ext>
                  </a:extLst>
                </a:gridCol>
                <a:gridCol w="1787857">
                  <a:extLst>
                    <a:ext uri="{9D8B030D-6E8A-4147-A177-3AD203B41FA5}">
                      <a16:colId xmlns="" xmlns:a16="http://schemas.microsoft.com/office/drawing/2014/main" val="402263166"/>
                    </a:ext>
                  </a:extLst>
                </a:gridCol>
                <a:gridCol w="1787856">
                  <a:extLst>
                    <a:ext uri="{9D8B030D-6E8A-4147-A177-3AD203B41FA5}">
                      <a16:colId xmlns="" xmlns:a16="http://schemas.microsoft.com/office/drawing/2014/main" val="2687404954"/>
                    </a:ext>
                  </a:extLst>
                </a:gridCol>
                <a:gridCol w="1501254">
                  <a:extLst>
                    <a:ext uri="{9D8B030D-6E8A-4147-A177-3AD203B41FA5}">
                      <a16:colId xmlns="" xmlns:a16="http://schemas.microsoft.com/office/drawing/2014/main" val="3415758580"/>
                    </a:ext>
                  </a:extLst>
                </a:gridCol>
                <a:gridCol w="1419366">
                  <a:extLst>
                    <a:ext uri="{9D8B030D-6E8A-4147-A177-3AD203B41FA5}">
                      <a16:colId xmlns="" xmlns:a16="http://schemas.microsoft.com/office/drawing/2014/main" val="4178812175"/>
                    </a:ext>
                  </a:extLst>
                </a:gridCol>
              </a:tblGrid>
              <a:tr h="370840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KOMPONEN PENILAIAN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2014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61637164"/>
                  </a:ext>
                </a:extLst>
              </a:tr>
              <a:tr h="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/>
                        <a:t>Bobot</a:t>
                      </a:r>
                      <a:endParaRPr lang="en-US" sz="2400" b="1" dirty="0" smtClean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/>
                        <a:t>Nilai</a:t>
                      </a:r>
                      <a:endParaRPr lang="en-US" sz="2400" b="1" dirty="0" smtClean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/>
                        <a:t>Bobot</a:t>
                      </a:r>
                      <a:endParaRPr lang="en-US" sz="2400" b="1" dirty="0" smtClean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err="1" smtClean="0"/>
                        <a:t>Nilai</a:t>
                      </a:r>
                      <a:endParaRPr lang="en-US" sz="2400" b="1" dirty="0" smtClean="0"/>
                    </a:p>
                  </a:txBody>
                  <a:tcPr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86660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a.</a:t>
                      </a:r>
                      <a:endParaRPr lang="en-US" sz="2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b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Perencanaan Kinerja</a:t>
                      </a:r>
                      <a:endParaRPr lang="en-US" sz="2400" b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35</a:t>
                      </a:r>
                      <a:endParaRPr lang="en-US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5275" algn="l"/>
                        </a:tabLs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26,39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30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5275" algn="l"/>
                        </a:tabLs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23,73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2025587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b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Pengukuran Kinerja</a:t>
                      </a:r>
                      <a:endParaRPr lang="en-US" sz="2400" b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20</a:t>
                      </a:r>
                      <a:endParaRPr lang="en-US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5275" algn="l"/>
                        </a:tabLs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14,88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5275" algn="l"/>
                        </a:tabLs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17,64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9503123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c.</a:t>
                      </a:r>
                      <a:endParaRPr lang="en-US" sz="2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b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Pelaporan Kinerja</a:t>
                      </a:r>
                      <a:endParaRPr lang="en-US" sz="2400" b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15</a:t>
                      </a:r>
                      <a:endParaRPr lang="en-US" sz="2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5275" algn="l"/>
                        </a:tabLs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11,66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15</a:t>
                      </a:r>
                      <a:endParaRPr lang="en-US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5275" algn="l"/>
                        </a:tabLs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12,46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582683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d.</a:t>
                      </a:r>
                      <a:endParaRPr lang="en-US" sz="2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b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Evaluasi </a:t>
                      </a:r>
                      <a:r>
                        <a:rPr lang="en-US" sz="2400" b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Internal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10</a:t>
                      </a:r>
                      <a:endParaRPr lang="en-US" sz="2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5275" algn="l"/>
                        </a:tabLs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7,52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10</a:t>
                      </a:r>
                      <a:endParaRPr lang="en-US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5275" algn="l"/>
                        </a:tabLs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7,88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7959213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e.</a:t>
                      </a:r>
                      <a:endParaRPr lang="en-US" sz="2400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b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Capaian Kinerja</a:t>
                      </a:r>
                      <a:endParaRPr lang="en-US" sz="2400" b="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20</a:t>
                      </a:r>
                      <a:endParaRPr lang="en-US" sz="2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5275" algn="l"/>
                        </a:tabLs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14,74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20</a:t>
                      </a:r>
                      <a:endParaRPr lang="en-US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95275" algn="l"/>
                        </a:tabLst>
                      </a:pPr>
                      <a:r>
                        <a:rPr lang="en-US" sz="2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14,42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8099317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Nilai Hasil Evaluasi</a:t>
                      </a:r>
                      <a:endParaRPr lang="en-US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100</a:t>
                      </a:r>
                      <a:endParaRPr lang="en-US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75,19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100</a:t>
                      </a:r>
                      <a:endParaRPr lang="en-US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76,13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75217725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Tingkat Akuntabilitas Kinerja</a:t>
                      </a:r>
                      <a:endParaRPr lang="en-US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b="1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A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d-ID" sz="2400" b="1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defTabSz="914400" rtl="0" eaLnBrk="1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kern="12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BB</a:t>
                      </a:r>
                    </a:p>
                  </a:txBody>
                  <a:tcPr marL="68580" marR="6858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282178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510282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9"/>
            <a:ext cx="12192000" cy="626315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REKOMENDASI HASIL EVALUASI AKIP 2015</a:t>
            </a:r>
            <a:endParaRPr lang="id-ID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A1455A-1174-4134-A4F9-D4D5CAFC45C0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5</a:t>
            </a:fld>
            <a:endParaRPr lang="en-US">
              <a:solidFill>
                <a:prstClr val="white"/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="" xmlns:p14="http://schemas.microsoft.com/office/powerpoint/2010/main" val="1135472994"/>
              </p:ext>
            </p:extLst>
          </p:nvPr>
        </p:nvGraphicFramePr>
        <p:xfrm>
          <a:off x="-253181" y="1091381"/>
          <a:ext cx="12698361" cy="52649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="" xmlns:p14="http://schemas.microsoft.com/office/powerpoint/2010/main" val="8309650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1930400" y="427038"/>
            <a:ext cx="9855200" cy="792162"/>
          </a:xfrm>
        </p:spPr>
        <p:txBody>
          <a:bodyPr/>
          <a:lstStyle/>
          <a:p>
            <a:pPr algn="ctr"/>
            <a:r>
              <a:rPr lang="en-US" smtClean="0">
                <a:latin typeface="Copperplate Gothic Bold" pitchFamily="34" charset="0"/>
              </a:rPr>
              <a:t>KERANGKA LOGIS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3860800" y="6096000"/>
            <a:ext cx="4064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 NPUT</a:t>
            </a:r>
          </a:p>
        </p:txBody>
      </p:sp>
      <p:sp>
        <p:nvSpPr>
          <p:cNvPr id="103" name="Rounded Rectangle 102"/>
          <p:cNvSpPr/>
          <p:nvPr/>
        </p:nvSpPr>
        <p:spPr>
          <a:xfrm>
            <a:off x="3962400" y="4648200"/>
            <a:ext cx="17272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SASARAN KEGIATAN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(OUTPUT)</a:t>
            </a:r>
          </a:p>
        </p:txBody>
      </p:sp>
      <p:sp>
        <p:nvSpPr>
          <p:cNvPr id="108" name="Rounded Rectangle 107"/>
          <p:cNvSpPr/>
          <p:nvPr/>
        </p:nvSpPr>
        <p:spPr>
          <a:xfrm>
            <a:off x="3860800" y="5486400"/>
            <a:ext cx="914400" cy="3810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PROSES</a:t>
            </a:r>
          </a:p>
        </p:txBody>
      </p:sp>
      <p:sp>
        <p:nvSpPr>
          <p:cNvPr id="110" name="Rounded Rectangle 109"/>
          <p:cNvSpPr/>
          <p:nvPr/>
        </p:nvSpPr>
        <p:spPr>
          <a:xfrm>
            <a:off x="4368800" y="6096000"/>
            <a:ext cx="4064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 NPUT</a:t>
            </a:r>
          </a:p>
        </p:txBody>
      </p:sp>
      <p:sp>
        <p:nvSpPr>
          <p:cNvPr id="130" name="Rounded Rectangle 129"/>
          <p:cNvSpPr/>
          <p:nvPr/>
        </p:nvSpPr>
        <p:spPr>
          <a:xfrm>
            <a:off x="5791200" y="2971800"/>
            <a:ext cx="4368800" cy="609600"/>
          </a:xfrm>
          <a:prstGeom prst="roundRect">
            <a:avLst/>
          </a:prstGeom>
          <a:solidFill>
            <a:srgbClr val="CCE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SASARAN STRATEGIS K/L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(OUTCOME – IMPACT)</a:t>
            </a:r>
            <a:endParaRPr lang="id-ID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Rounded Rectangle 131"/>
          <p:cNvSpPr/>
          <p:nvPr/>
        </p:nvSpPr>
        <p:spPr>
          <a:xfrm>
            <a:off x="5791200" y="1752600"/>
            <a:ext cx="4368800" cy="762000"/>
          </a:xfrm>
          <a:prstGeom prst="roundRect">
            <a:avLst/>
          </a:prstGeom>
          <a:solidFill>
            <a:srgbClr val="FFCC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SASARAN PEMBANGUNAN NASIONAL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(IMPACT)</a:t>
            </a:r>
            <a:endParaRPr lang="id-ID" sz="1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304800" y="2971800"/>
            <a:ext cx="1016000" cy="642938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K/L</a:t>
            </a:r>
            <a:endParaRPr lang="id-ID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304800" y="3776664"/>
            <a:ext cx="1016000" cy="642937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 1</a:t>
            </a:r>
            <a:endParaRPr lang="id-ID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304800" y="4614864"/>
            <a:ext cx="1016000" cy="642937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 2</a:t>
            </a:r>
            <a:endParaRPr lang="id-ID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304800" y="1752600"/>
            <a:ext cx="1016000" cy="64293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NAS</a:t>
            </a:r>
            <a:endParaRPr lang="id-ID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Rounded Rectangle 139"/>
          <p:cNvSpPr/>
          <p:nvPr/>
        </p:nvSpPr>
        <p:spPr>
          <a:xfrm>
            <a:off x="4876800" y="6096000"/>
            <a:ext cx="4064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 NPUT</a:t>
            </a:r>
          </a:p>
        </p:txBody>
      </p:sp>
      <p:sp>
        <p:nvSpPr>
          <p:cNvPr id="141" name="Rounded Rectangle 140"/>
          <p:cNvSpPr/>
          <p:nvPr/>
        </p:nvSpPr>
        <p:spPr>
          <a:xfrm>
            <a:off x="4876800" y="5486400"/>
            <a:ext cx="914400" cy="3810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PROSES</a:t>
            </a:r>
          </a:p>
        </p:txBody>
      </p:sp>
      <p:sp>
        <p:nvSpPr>
          <p:cNvPr id="142" name="Rounded Rectangle 141"/>
          <p:cNvSpPr/>
          <p:nvPr/>
        </p:nvSpPr>
        <p:spPr>
          <a:xfrm>
            <a:off x="5384800" y="6096000"/>
            <a:ext cx="4064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 NPUT</a:t>
            </a:r>
          </a:p>
        </p:txBody>
      </p:sp>
      <p:sp>
        <p:nvSpPr>
          <p:cNvPr id="143" name="Rounded Rectangle 142"/>
          <p:cNvSpPr/>
          <p:nvPr/>
        </p:nvSpPr>
        <p:spPr>
          <a:xfrm>
            <a:off x="5892800" y="6096000"/>
            <a:ext cx="4064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 N PUT</a:t>
            </a:r>
          </a:p>
        </p:txBody>
      </p:sp>
      <p:sp>
        <p:nvSpPr>
          <p:cNvPr id="144" name="Rounded Rectangle 143"/>
          <p:cNvSpPr/>
          <p:nvPr/>
        </p:nvSpPr>
        <p:spPr>
          <a:xfrm>
            <a:off x="5892800" y="5486400"/>
            <a:ext cx="914400" cy="3810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PROSES</a:t>
            </a:r>
          </a:p>
        </p:txBody>
      </p:sp>
      <p:sp>
        <p:nvSpPr>
          <p:cNvPr id="145" name="Rounded Rectangle 144"/>
          <p:cNvSpPr/>
          <p:nvPr/>
        </p:nvSpPr>
        <p:spPr>
          <a:xfrm>
            <a:off x="6400800" y="6096000"/>
            <a:ext cx="4064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 NPUT</a:t>
            </a:r>
          </a:p>
        </p:txBody>
      </p:sp>
      <p:sp>
        <p:nvSpPr>
          <p:cNvPr id="146" name="Rounded Rectangle 145"/>
          <p:cNvSpPr/>
          <p:nvPr/>
        </p:nvSpPr>
        <p:spPr>
          <a:xfrm>
            <a:off x="6908800" y="6096000"/>
            <a:ext cx="4064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 NPUT</a:t>
            </a:r>
          </a:p>
        </p:txBody>
      </p:sp>
      <p:sp>
        <p:nvSpPr>
          <p:cNvPr id="147" name="Rounded Rectangle 146"/>
          <p:cNvSpPr/>
          <p:nvPr/>
        </p:nvSpPr>
        <p:spPr>
          <a:xfrm>
            <a:off x="6908800" y="5486400"/>
            <a:ext cx="914400" cy="3810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PROSES</a:t>
            </a:r>
          </a:p>
        </p:txBody>
      </p:sp>
      <p:sp>
        <p:nvSpPr>
          <p:cNvPr id="148" name="Rounded Rectangle 147"/>
          <p:cNvSpPr/>
          <p:nvPr/>
        </p:nvSpPr>
        <p:spPr>
          <a:xfrm>
            <a:off x="7416800" y="6096000"/>
            <a:ext cx="4064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 NPUT</a:t>
            </a:r>
          </a:p>
        </p:txBody>
      </p:sp>
      <p:sp>
        <p:nvSpPr>
          <p:cNvPr id="149" name="Rounded Rectangle 148"/>
          <p:cNvSpPr/>
          <p:nvPr/>
        </p:nvSpPr>
        <p:spPr>
          <a:xfrm>
            <a:off x="7924800" y="6096000"/>
            <a:ext cx="4064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 NPUT</a:t>
            </a:r>
          </a:p>
        </p:txBody>
      </p:sp>
      <p:sp>
        <p:nvSpPr>
          <p:cNvPr id="150" name="Rounded Rectangle 149"/>
          <p:cNvSpPr/>
          <p:nvPr/>
        </p:nvSpPr>
        <p:spPr>
          <a:xfrm>
            <a:off x="7924800" y="5486400"/>
            <a:ext cx="914400" cy="3810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PROSES</a:t>
            </a:r>
          </a:p>
        </p:txBody>
      </p:sp>
      <p:sp>
        <p:nvSpPr>
          <p:cNvPr id="151" name="Rounded Rectangle 150"/>
          <p:cNvSpPr/>
          <p:nvPr/>
        </p:nvSpPr>
        <p:spPr>
          <a:xfrm>
            <a:off x="8432800" y="6096000"/>
            <a:ext cx="4064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 NPUT</a:t>
            </a:r>
          </a:p>
        </p:txBody>
      </p:sp>
      <p:sp>
        <p:nvSpPr>
          <p:cNvPr id="152" name="Rounded Rectangle 151"/>
          <p:cNvSpPr/>
          <p:nvPr/>
        </p:nvSpPr>
        <p:spPr>
          <a:xfrm>
            <a:off x="8940800" y="6096000"/>
            <a:ext cx="4064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 NPUT</a:t>
            </a:r>
          </a:p>
        </p:txBody>
      </p:sp>
      <p:sp>
        <p:nvSpPr>
          <p:cNvPr id="153" name="Rounded Rectangle 152"/>
          <p:cNvSpPr/>
          <p:nvPr/>
        </p:nvSpPr>
        <p:spPr>
          <a:xfrm>
            <a:off x="8940800" y="5486400"/>
            <a:ext cx="914400" cy="3810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PROSES</a:t>
            </a:r>
          </a:p>
        </p:txBody>
      </p:sp>
      <p:sp>
        <p:nvSpPr>
          <p:cNvPr id="154" name="Rounded Rectangle 153"/>
          <p:cNvSpPr/>
          <p:nvPr/>
        </p:nvSpPr>
        <p:spPr>
          <a:xfrm>
            <a:off x="9448800" y="6096000"/>
            <a:ext cx="4064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 NPUT</a:t>
            </a:r>
          </a:p>
        </p:txBody>
      </p:sp>
      <p:sp>
        <p:nvSpPr>
          <p:cNvPr id="155" name="Rounded Rectangle 154"/>
          <p:cNvSpPr/>
          <p:nvPr/>
        </p:nvSpPr>
        <p:spPr>
          <a:xfrm>
            <a:off x="9956800" y="6096000"/>
            <a:ext cx="4064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 NPUT</a:t>
            </a:r>
          </a:p>
        </p:txBody>
      </p:sp>
      <p:sp>
        <p:nvSpPr>
          <p:cNvPr id="156" name="Rounded Rectangle 155"/>
          <p:cNvSpPr/>
          <p:nvPr/>
        </p:nvSpPr>
        <p:spPr>
          <a:xfrm>
            <a:off x="9956800" y="5486400"/>
            <a:ext cx="914400" cy="3810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PROSES</a:t>
            </a:r>
          </a:p>
        </p:txBody>
      </p:sp>
      <p:sp>
        <p:nvSpPr>
          <p:cNvPr id="157" name="Rounded Rectangle 156"/>
          <p:cNvSpPr/>
          <p:nvPr/>
        </p:nvSpPr>
        <p:spPr>
          <a:xfrm>
            <a:off x="10464800" y="6096000"/>
            <a:ext cx="4064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 NPUT</a:t>
            </a:r>
          </a:p>
        </p:txBody>
      </p:sp>
      <p:sp>
        <p:nvSpPr>
          <p:cNvPr id="158" name="Rounded Rectangle 157"/>
          <p:cNvSpPr/>
          <p:nvPr/>
        </p:nvSpPr>
        <p:spPr>
          <a:xfrm>
            <a:off x="10972800" y="6096000"/>
            <a:ext cx="4064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 NPUT</a:t>
            </a:r>
          </a:p>
        </p:txBody>
      </p:sp>
      <p:sp>
        <p:nvSpPr>
          <p:cNvPr id="159" name="Rounded Rectangle 158"/>
          <p:cNvSpPr/>
          <p:nvPr/>
        </p:nvSpPr>
        <p:spPr>
          <a:xfrm>
            <a:off x="10972800" y="5486400"/>
            <a:ext cx="914400" cy="3810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PROSES</a:t>
            </a:r>
          </a:p>
        </p:txBody>
      </p:sp>
      <p:sp>
        <p:nvSpPr>
          <p:cNvPr id="160" name="Rounded Rectangle 159"/>
          <p:cNvSpPr/>
          <p:nvPr/>
        </p:nvSpPr>
        <p:spPr>
          <a:xfrm>
            <a:off x="11480800" y="6096000"/>
            <a:ext cx="4064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800" b="1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I NPUT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1422400" y="2971800"/>
            <a:ext cx="1016000" cy="642938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BAG.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ANGG.</a:t>
            </a:r>
            <a:endParaRPr lang="id-ID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1422400" y="3776664"/>
            <a:ext cx="1016000" cy="642937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GRAM</a:t>
            </a:r>
            <a:endParaRPr lang="id-ID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Rectangle 165"/>
          <p:cNvSpPr/>
          <p:nvPr/>
        </p:nvSpPr>
        <p:spPr>
          <a:xfrm>
            <a:off x="1422400" y="4614864"/>
            <a:ext cx="1016000" cy="642937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KEGI ATAN</a:t>
            </a:r>
            <a:endParaRPr lang="id-ID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Rectangle 166"/>
          <p:cNvSpPr/>
          <p:nvPr/>
        </p:nvSpPr>
        <p:spPr>
          <a:xfrm>
            <a:off x="1422400" y="1371600"/>
            <a:ext cx="1016000" cy="64293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FUNGSI</a:t>
            </a:r>
            <a:endParaRPr lang="id-ID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2540000" y="2971800"/>
            <a:ext cx="1016000" cy="642938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KEBI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JAKAN</a:t>
            </a:r>
            <a:endParaRPr lang="id-ID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1" name="Rectangle 170"/>
          <p:cNvSpPr/>
          <p:nvPr/>
        </p:nvSpPr>
        <p:spPr>
          <a:xfrm>
            <a:off x="2540000" y="1371600"/>
            <a:ext cx="1016000" cy="64293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PRIOR</a:t>
            </a:r>
            <a:endParaRPr lang="id-ID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Rectangle 171"/>
          <p:cNvSpPr/>
          <p:nvPr/>
        </p:nvSpPr>
        <p:spPr>
          <a:xfrm>
            <a:off x="2540000" y="3776664"/>
            <a:ext cx="1016000" cy="642937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GRAM</a:t>
            </a:r>
            <a:endParaRPr lang="id-ID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3" name="Rectangle 172"/>
          <p:cNvSpPr/>
          <p:nvPr/>
        </p:nvSpPr>
        <p:spPr>
          <a:xfrm>
            <a:off x="2540000" y="4614864"/>
            <a:ext cx="1016000" cy="642937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KEGI ATAN</a:t>
            </a:r>
            <a:endParaRPr lang="id-ID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" name="Rounded Rectangle 173"/>
          <p:cNvSpPr/>
          <p:nvPr/>
        </p:nvSpPr>
        <p:spPr>
          <a:xfrm>
            <a:off x="5994400" y="4648200"/>
            <a:ext cx="17272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SASARAN KEGIATAN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(OUTPUT)</a:t>
            </a:r>
          </a:p>
        </p:txBody>
      </p:sp>
      <p:sp>
        <p:nvSpPr>
          <p:cNvPr id="175" name="Rounded Rectangle 174"/>
          <p:cNvSpPr/>
          <p:nvPr/>
        </p:nvSpPr>
        <p:spPr>
          <a:xfrm>
            <a:off x="8026400" y="4648200"/>
            <a:ext cx="17272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SASARAN KEGIATAN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(OUTPUT)</a:t>
            </a:r>
          </a:p>
        </p:txBody>
      </p:sp>
      <p:sp>
        <p:nvSpPr>
          <p:cNvPr id="176" name="Rounded Rectangle 175"/>
          <p:cNvSpPr/>
          <p:nvPr/>
        </p:nvSpPr>
        <p:spPr>
          <a:xfrm>
            <a:off x="10058400" y="4648200"/>
            <a:ext cx="1727200" cy="609600"/>
          </a:xfrm>
          <a:prstGeom prst="roundRect">
            <a:avLst/>
          </a:prstGeom>
          <a:solidFill>
            <a:srgbClr val="FFFF99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SASARAN KEGIATAN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(OUTPUT)</a:t>
            </a:r>
          </a:p>
        </p:txBody>
      </p:sp>
      <p:sp>
        <p:nvSpPr>
          <p:cNvPr id="177" name="Rounded Rectangle 176"/>
          <p:cNvSpPr/>
          <p:nvPr/>
        </p:nvSpPr>
        <p:spPr>
          <a:xfrm>
            <a:off x="4775200" y="3810000"/>
            <a:ext cx="2133600" cy="609600"/>
          </a:xfrm>
          <a:prstGeom prst="roundRect">
            <a:avLst/>
          </a:prstGeom>
          <a:solidFill>
            <a:srgbClr val="CCFF66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SASARAN PROGRAM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(OUTCOME)</a:t>
            </a:r>
          </a:p>
        </p:txBody>
      </p:sp>
      <p:cxnSp>
        <p:nvCxnSpPr>
          <p:cNvPr id="180" name="Elbow Connector 179"/>
          <p:cNvCxnSpPr>
            <a:stCxn id="108" idx="2"/>
            <a:endCxn id="78" idx="0"/>
          </p:cNvCxnSpPr>
          <p:nvPr/>
        </p:nvCxnSpPr>
        <p:spPr>
          <a:xfrm rot="5400000">
            <a:off x="4076700" y="5854700"/>
            <a:ext cx="228600" cy="25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Elbow Connector 181"/>
          <p:cNvCxnSpPr>
            <a:stCxn id="108" idx="2"/>
            <a:endCxn id="110" idx="0"/>
          </p:cNvCxnSpPr>
          <p:nvPr/>
        </p:nvCxnSpPr>
        <p:spPr>
          <a:xfrm rot="16200000" flipH="1">
            <a:off x="4330700" y="5854700"/>
            <a:ext cx="228600" cy="25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Elbow Connector 185"/>
          <p:cNvCxnSpPr>
            <a:stCxn id="141" idx="2"/>
            <a:endCxn id="140" idx="0"/>
          </p:cNvCxnSpPr>
          <p:nvPr/>
        </p:nvCxnSpPr>
        <p:spPr>
          <a:xfrm rot="5400000">
            <a:off x="5092700" y="5854700"/>
            <a:ext cx="228600" cy="25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Elbow Connector 186"/>
          <p:cNvCxnSpPr>
            <a:stCxn id="141" idx="2"/>
            <a:endCxn id="142" idx="0"/>
          </p:cNvCxnSpPr>
          <p:nvPr/>
        </p:nvCxnSpPr>
        <p:spPr>
          <a:xfrm rot="16200000" flipH="1">
            <a:off x="5346700" y="5854700"/>
            <a:ext cx="228600" cy="25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>
            <a:stCxn id="144" idx="2"/>
            <a:endCxn id="143" idx="0"/>
          </p:cNvCxnSpPr>
          <p:nvPr/>
        </p:nvCxnSpPr>
        <p:spPr>
          <a:xfrm rot="5400000">
            <a:off x="6108700" y="5854700"/>
            <a:ext cx="228600" cy="25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>
            <a:stCxn id="144" idx="2"/>
            <a:endCxn id="145" idx="0"/>
          </p:cNvCxnSpPr>
          <p:nvPr/>
        </p:nvCxnSpPr>
        <p:spPr>
          <a:xfrm rot="16200000" flipH="1">
            <a:off x="6362700" y="5854700"/>
            <a:ext cx="228600" cy="25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>
            <a:stCxn id="147" idx="2"/>
            <a:endCxn id="146" idx="0"/>
          </p:cNvCxnSpPr>
          <p:nvPr/>
        </p:nvCxnSpPr>
        <p:spPr>
          <a:xfrm rot="5400000">
            <a:off x="7124700" y="5854700"/>
            <a:ext cx="228600" cy="25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Elbow Connector 190"/>
          <p:cNvCxnSpPr>
            <a:stCxn id="147" idx="2"/>
            <a:endCxn id="148" idx="0"/>
          </p:cNvCxnSpPr>
          <p:nvPr/>
        </p:nvCxnSpPr>
        <p:spPr>
          <a:xfrm rot="16200000" flipH="1">
            <a:off x="7378700" y="5854700"/>
            <a:ext cx="228600" cy="25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Elbow Connector 191"/>
          <p:cNvCxnSpPr>
            <a:stCxn id="150" idx="2"/>
            <a:endCxn id="149" idx="0"/>
          </p:cNvCxnSpPr>
          <p:nvPr/>
        </p:nvCxnSpPr>
        <p:spPr>
          <a:xfrm rot="5400000">
            <a:off x="8140700" y="5854700"/>
            <a:ext cx="228600" cy="25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Elbow Connector 192"/>
          <p:cNvCxnSpPr>
            <a:stCxn id="150" idx="2"/>
            <a:endCxn id="151" idx="0"/>
          </p:cNvCxnSpPr>
          <p:nvPr/>
        </p:nvCxnSpPr>
        <p:spPr>
          <a:xfrm rot="16200000" flipH="1">
            <a:off x="8394700" y="5854700"/>
            <a:ext cx="228600" cy="25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Elbow Connector 193"/>
          <p:cNvCxnSpPr>
            <a:stCxn id="153" idx="2"/>
            <a:endCxn id="152" idx="0"/>
          </p:cNvCxnSpPr>
          <p:nvPr/>
        </p:nvCxnSpPr>
        <p:spPr>
          <a:xfrm rot="5400000">
            <a:off x="9156700" y="5854700"/>
            <a:ext cx="228600" cy="25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Elbow Connector 194"/>
          <p:cNvCxnSpPr>
            <a:stCxn id="153" idx="2"/>
            <a:endCxn id="154" idx="0"/>
          </p:cNvCxnSpPr>
          <p:nvPr/>
        </p:nvCxnSpPr>
        <p:spPr>
          <a:xfrm rot="16200000" flipH="1">
            <a:off x="9410700" y="5854700"/>
            <a:ext cx="228600" cy="25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Elbow Connector 195"/>
          <p:cNvCxnSpPr>
            <a:stCxn id="156" idx="2"/>
            <a:endCxn id="155" idx="0"/>
          </p:cNvCxnSpPr>
          <p:nvPr/>
        </p:nvCxnSpPr>
        <p:spPr>
          <a:xfrm rot="5400000">
            <a:off x="10172700" y="5854700"/>
            <a:ext cx="228600" cy="25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Elbow Connector 196"/>
          <p:cNvCxnSpPr>
            <a:stCxn id="156" idx="2"/>
            <a:endCxn id="157" idx="0"/>
          </p:cNvCxnSpPr>
          <p:nvPr/>
        </p:nvCxnSpPr>
        <p:spPr>
          <a:xfrm rot="16200000" flipH="1">
            <a:off x="10426700" y="5854700"/>
            <a:ext cx="228600" cy="25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Elbow Connector 197"/>
          <p:cNvCxnSpPr>
            <a:stCxn id="159" idx="2"/>
            <a:endCxn id="158" idx="0"/>
          </p:cNvCxnSpPr>
          <p:nvPr/>
        </p:nvCxnSpPr>
        <p:spPr>
          <a:xfrm rot="5400000">
            <a:off x="11188700" y="5854700"/>
            <a:ext cx="228600" cy="25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Elbow Connector 198"/>
          <p:cNvCxnSpPr>
            <a:stCxn id="159" idx="2"/>
            <a:endCxn id="160" idx="0"/>
          </p:cNvCxnSpPr>
          <p:nvPr/>
        </p:nvCxnSpPr>
        <p:spPr>
          <a:xfrm rot="16200000" flipH="1">
            <a:off x="11442700" y="5854700"/>
            <a:ext cx="228600" cy="254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Elbow Connector 227"/>
          <p:cNvCxnSpPr>
            <a:stCxn id="103" idx="2"/>
            <a:endCxn id="108" idx="0"/>
          </p:cNvCxnSpPr>
          <p:nvPr/>
        </p:nvCxnSpPr>
        <p:spPr>
          <a:xfrm rot="5400000">
            <a:off x="4457700" y="5118100"/>
            <a:ext cx="228600" cy="508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Elbow Connector 228"/>
          <p:cNvCxnSpPr>
            <a:stCxn id="103" idx="2"/>
            <a:endCxn id="141" idx="0"/>
          </p:cNvCxnSpPr>
          <p:nvPr/>
        </p:nvCxnSpPr>
        <p:spPr>
          <a:xfrm rot="16200000" flipH="1">
            <a:off x="4965700" y="5118100"/>
            <a:ext cx="228600" cy="508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Elbow Connector 254"/>
          <p:cNvCxnSpPr>
            <a:stCxn id="174" idx="2"/>
            <a:endCxn id="144" idx="0"/>
          </p:cNvCxnSpPr>
          <p:nvPr/>
        </p:nvCxnSpPr>
        <p:spPr>
          <a:xfrm rot="5400000">
            <a:off x="6489700" y="5118100"/>
            <a:ext cx="228600" cy="508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Elbow Connector 255"/>
          <p:cNvCxnSpPr>
            <a:stCxn id="174" idx="2"/>
            <a:endCxn id="147" idx="0"/>
          </p:cNvCxnSpPr>
          <p:nvPr/>
        </p:nvCxnSpPr>
        <p:spPr>
          <a:xfrm rot="16200000" flipH="1">
            <a:off x="6997700" y="5118100"/>
            <a:ext cx="228600" cy="508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Elbow Connector 256"/>
          <p:cNvCxnSpPr>
            <a:stCxn id="175" idx="2"/>
            <a:endCxn id="150" idx="0"/>
          </p:cNvCxnSpPr>
          <p:nvPr/>
        </p:nvCxnSpPr>
        <p:spPr>
          <a:xfrm rot="5400000">
            <a:off x="8521700" y="5118100"/>
            <a:ext cx="228600" cy="508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8" name="Elbow Connector 257"/>
          <p:cNvCxnSpPr>
            <a:stCxn id="175" idx="2"/>
            <a:endCxn id="153" idx="0"/>
          </p:cNvCxnSpPr>
          <p:nvPr/>
        </p:nvCxnSpPr>
        <p:spPr>
          <a:xfrm rot="16200000" flipH="1">
            <a:off x="9029700" y="5118100"/>
            <a:ext cx="228600" cy="508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Elbow Connector 258"/>
          <p:cNvCxnSpPr>
            <a:stCxn id="176" idx="2"/>
            <a:endCxn id="156" idx="0"/>
          </p:cNvCxnSpPr>
          <p:nvPr/>
        </p:nvCxnSpPr>
        <p:spPr>
          <a:xfrm rot="5400000">
            <a:off x="10553700" y="5118100"/>
            <a:ext cx="228600" cy="508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Elbow Connector 259"/>
          <p:cNvCxnSpPr>
            <a:stCxn id="176" idx="2"/>
            <a:endCxn id="159" idx="0"/>
          </p:cNvCxnSpPr>
          <p:nvPr/>
        </p:nvCxnSpPr>
        <p:spPr>
          <a:xfrm rot="16200000" flipH="1">
            <a:off x="11061700" y="5118100"/>
            <a:ext cx="228600" cy="508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Elbow Connector 279"/>
          <p:cNvCxnSpPr>
            <a:stCxn id="177" idx="2"/>
            <a:endCxn id="103" idx="0"/>
          </p:cNvCxnSpPr>
          <p:nvPr/>
        </p:nvCxnSpPr>
        <p:spPr>
          <a:xfrm rot="5400000">
            <a:off x="5219700" y="4025900"/>
            <a:ext cx="228600" cy="1016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Elbow Connector 280"/>
          <p:cNvCxnSpPr>
            <a:stCxn id="177" idx="2"/>
            <a:endCxn id="174" idx="0"/>
          </p:cNvCxnSpPr>
          <p:nvPr/>
        </p:nvCxnSpPr>
        <p:spPr>
          <a:xfrm rot="16200000" flipH="1">
            <a:off x="6235700" y="4025900"/>
            <a:ext cx="228600" cy="1016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2" name="Rounded Rectangle 291"/>
          <p:cNvSpPr/>
          <p:nvPr/>
        </p:nvSpPr>
        <p:spPr>
          <a:xfrm>
            <a:off x="8839200" y="3810000"/>
            <a:ext cx="2133600" cy="609600"/>
          </a:xfrm>
          <a:prstGeom prst="roundRect">
            <a:avLst/>
          </a:prstGeom>
          <a:solidFill>
            <a:srgbClr val="CCFF66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SASARAN PROGRAM</a:t>
            </a:r>
          </a:p>
          <a:p>
            <a:pPr algn="ctr">
              <a:defRPr/>
            </a:pPr>
            <a:r>
              <a:rPr lang="en-US" sz="1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(OUTCOME)</a:t>
            </a:r>
          </a:p>
        </p:txBody>
      </p:sp>
      <p:cxnSp>
        <p:nvCxnSpPr>
          <p:cNvPr id="293" name="Elbow Connector 292"/>
          <p:cNvCxnSpPr>
            <a:stCxn id="292" idx="2"/>
            <a:endCxn id="175" idx="0"/>
          </p:cNvCxnSpPr>
          <p:nvPr/>
        </p:nvCxnSpPr>
        <p:spPr>
          <a:xfrm rot="5400000">
            <a:off x="9283700" y="4025900"/>
            <a:ext cx="228600" cy="1016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Elbow Connector 293"/>
          <p:cNvCxnSpPr>
            <a:stCxn id="292" idx="2"/>
            <a:endCxn id="176" idx="0"/>
          </p:cNvCxnSpPr>
          <p:nvPr/>
        </p:nvCxnSpPr>
        <p:spPr>
          <a:xfrm rot="16200000" flipH="1">
            <a:off x="10299700" y="4025900"/>
            <a:ext cx="228600" cy="1016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1" name="Rectangle 330"/>
          <p:cNvSpPr/>
          <p:nvPr/>
        </p:nvSpPr>
        <p:spPr>
          <a:xfrm>
            <a:off x="1422400" y="2100264"/>
            <a:ext cx="1016000" cy="64293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SUB FUNGSI</a:t>
            </a:r>
            <a:endParaRPr lang="id-ID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2" name="Rectangle 331"/>
          <p:cNvSpPr/>
          <p:nvPr/>
        </p:nvSpPr>
        <p:spPr>
          <a:xfrm>
            <a:off x="2540000" y="2100264"/>
            <a:ext cx="1016000" cy="64293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FOKUS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PRIOR</a:t>
            </a:r>
            <a:endParaRPr lang="id-ID" sz="1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3" name="Elbow Connector 332"/>
          <p:cNvCxnSpPr>
            <a:stCxn id="130" idx="2"/>
            <a:endCxn id="177" idx="0"/>
          </p:cNvCxnSpPr>
          <p:nvPr/>
        </p:nvCxnSpPr>
        <p:spPr>
          <a:xfrm rot="5400000">
            <a:off x="6794500" y="2628900"/>
            <a:ext cx="228600" cy="21336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Elbow Connector 333"/>
          <p:cNvCxnSpPr>
            <a:stCxn id="130" idx="2"/>
            <a:endCxn id="292" idx="0"/>
          </p:cNvCxnSpPr>
          <p:nvPr/>
        </p:nvCxnSpPr>
        <p:spPr>
          <a:xfrm rot="16200000" flipH="1">
            <a:off x="8826500" y="2730500"/>
            <a:ext cx="228600" cy="19304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063" name="Text Box 3"/>
          <p:cNvSpPr txBox="1">
            <a:spLocks noChangeArrowheads="1"/>
          </p:cNvSpPr>
          <p:nvPr/>
        </p:nvSpPr>
        <p:spPr bwMode="auto">
          <a:xfrm>
            <a:off x="11074400" y="6583364"/>
            <a:ext cx="11176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latin typeface="Arial Narrow" pitchFamily="34" charset="0"/>
              </a:rPr>
              <a:t> </a:t>
            </a:r>
            <a:r>
              <a:rPr lang="en-GB" sz="2400" b="1" baseline="-25000"/>
              <a:t>®</a:t>
            </a:r>
            <a:r>
              <a:rPr lang="en-US" sz="1000" b="1">
                <a:latin typeface="Arial Narrow" pitchFamily="34" charset="0"/>
              </a:rPr>
              <a:t>onn </a:t>
            </a:r>
            <a:r>
              <a:rPr lang="en-US" sz="800" b="1">
                <a:latin typeface="Arial Narrow" pitchFamily="34" charset="0"/>
              </a:rPr>
              <a:t>2013</a:t>
            </a:r>
            <a:endParaRPr lang="en-GB" sz="1000" b="1">
              <a:latin typeface="Arial Narrow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3200" y="1295400"/>
            <a:ext cx="11785600" cy="152400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203200" y="2895600"/>
            <a:ext cx="11785600" cy="388620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Notched Right Arrow 81"/>
          <p:cNvSpPr/>
          <p:nvPr/>
        </p:nvSpPr>
        <p:spPr>
          <a:xfrm rot="5400000">
            <a:off x="7670800" y="2387600"/>
            <a:ext cx="609600" cy="711200"/>
          </a:xfrm>
          <a:prstGeom prst="notchedRightArrow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0000FF"/>
              </a:gs>
            </a:gsLst>
            <a:lin ang="0" scaled="1"/>
            <a:tileRect/>
          </a:gra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2067" name="WordArt 51"/>
          <p:cNvSpPr>
            <a:spLocks noChangeArrowheads="1" noChangeShapeType="1" noTextEdit="1"/>
          </p:cNvSpPr>
          <p:nvPr/>
        </p:nvSpPr>
        <p:spPr bwMode="auto">
          <a:xfrm>
            <a:off x="10058400" y="1371600"/>
            <a:ext cx="18288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99"/>
                    </a:gs>
                    <a:gs pos="50000">
                      <a:srgbClr val="99CCFF"/>
                    </a:gs>
                    <a:gs pos="100000">
                      <a:srgbClr val="000099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NASIONAL</a:t>
            </a:r>
          </a:p>
        </p:txBody>
      </p:sp>
      <p:sp>
        <p:nvSpPr>
          <p:cNvPr id="42068" name="WordArt 51"/>
          <p:cNvSpPr>
            <a:spLocks noChangeArrowheads="1" noChangeShapeType="1" noTextEdit="1"/>
          </p:cNvSpPr>
          <p:nvPr/>
        </p:nvSpPr>
        <p:spPr bwMode="auto">
          <a:xfrm>
            <a:off x="304800" y="6400800"/>
            <a:ext cx="34544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99"/>
                    </a:gs>
                    <a:gs pos="50000">
                      <a:srgbClr val="99CCFF"/>
                    </a:gs>
                    <a:gs pos="100000">
                      <a:srgbClr val="000099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KEMENTERIAN/LEMBAGA</a:t>
            </a:r>
          </a:p>
        </p:txBody>
      </p:sp>
    </p:spTree>
    <p:extLst>
      <p:ext uri="{BB962C8B-B14F-4D97-AF65-F5344CB8AC3E}">
        <p14:creationId xmlns="" xmlns:p14="http://schemas.microsoft.com/office/powerpoint/2010/main" val="29292229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smtClean="0">
                <a:latin typeface="Copperplate Gothic Bold" pitchFamily="34" charset="0"/>
              </a:rPr>
              <a:t>CASCADING DALAM MANAJEMEN KINERJA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096000" y="2667000"/>
            <a:ext cx="1930400" cy="5334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outcome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251200" y="3429000"/>
            <a:ext cx="1930400" cy="6096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latin typeface="Comic Sans MS" pitchFamily="66" charset="0"/>
              </a:rPr>
              <a:t>Intermediate outcome 1</a:t>
            </a:r>
          </a:p>
        </p:txBody>
      </p:sp>
      <p:cxnSp>
        <p:nvCxnSpPr>
          <p:cNvPr id="36" name="Elbow Connector 35"/>
          <p:cNvCxnSpPr>
            <a:stCxn id="4" idx="2"/>
            <a:endCxn id="11" idx="0"/>
          </p:cNvCxnSpPr>
          <p:nvPr/>
        </p:nvCxnSpPr>
        <p:spPr>
          <a:xfrm rot="5400000">
            <a:off x="5524500" y="1892300"/>
            <a:ext cx="228600" cy="28448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4" idx="2"/>
            <a:endCxn id="45" idx="0"/>
          </p:cNvCxnSpPr>
          <p:nvPr/>
        </p:nvCxnSpPr>
        <p:spPr>
          <a:xfrm rot="5400000">
            <a:off x="6946900" y="3312584"/>
            <a:ext cx="228600" cy="169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4" idx="2"/>
            <a:endCxn id="46" idx="0"/>
          </p:cNvCxnSpPr>
          <p:nvPr/>
        </p:nvCxnSpPr>
        <p:spPr>
          <a:xfrm rot="16200000" flipH="1">
            <a:off x="8470900" y="1790700"/>
            <a:ext cx="228600" cy="3048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28" name="Text Box 46"/>
          <p:cNvSpPr txBox="1">
            <a:spLocks noChangeArrowheads="1"/>
          </p:cNvSpPr>
          <p:nvPr/>
        </p:nvSpPr>
        <p:spPr bwMode="auto">
          <a:xfrm>
            <a:off x="11074400" y="6583364"/>
            <a:ext cx="1117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latin typeface="Arial Narrow" pitchFamily="34" charset="0"/>
              </a:rPr>
              <a:t> </a:t>
            </a:r>
            <a:r>
              <a:rPr lang="en-GB" sz="1200" b="1"/>
              <a:t>®</a:t>
            </a:r>
            <a:r>
              <a:rPr lang="en-US" sz="1000" b="1">
                <a:latin typeface="Arial Narrow" pitchFamily="34" charset="0"/>
              </a:rPr>
              <a:t>onn 2015</a:t>
            </a:r>
            <a:endParaRPr lang="en-GB" sz="1000" b="1">
              <a:latin typeface="Arial Narrow" pitchFamily="34" charset="0"/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6096000" y="3429000"/>
            <a:ext cx="1930400" cy="6096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latin typeface="Comic Sans MS" pitchFamily="66" charset="0"/>
              </a:rPr>
              <a:t>Intermediate outcome 1</a:t>
            </a:r>
          </a:p>
        </p:txBody>
      </p:sp>
      <p:sp>
        <p:nvSpPr>
          <p:cNvPr id="46" name="Rounded Rectangle 45"/>
          <p:cNvSpPr/>
          <p:nvPr/>
        </p:nvSpPr>
        <p:spPr>
          <a:xfrm>
            <a:off x="9144000" y="3429000"/>
            <a:ext cx="1930400" cy="6096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latin typeface="Comic Sans MS" pitchFamily="66" charset="0"/>
              </a:rPr>
              <a:t>Intermediate outcome 1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3251200" y="4191000"/>
            <a:ext cx="1930400" cy="6096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latin typeface="Comic Sans MS" pitchFamily="66" charset="0"/>
              </a:rPr>
              <a:t>Intermediate outcome 2</a:t>
            </a:r>
          </a:p>
        </p:txBody>
      </p:sp>
      <p:cxnSp>
        <p:nvCxnSpPr>
          <p:cNvPr id="51" name="Elbow Connector 50"/>
          <p:cNvCxnSpPr>
            <a:stCxn id="45" idx="2"/>
            <a:endCxn id="49" idx="0"/>
          </p:cNvCxnSpPr>
          <p:nvPr/>
        </p:nvCxnSpPr>
        <p:spPr>
          <a:xfrm rot="5400000">
            <a:off x="5562600" y="2692400"/>
            <a:ext cx="152400" cy="28448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Elbow Connector 51"/>
          <p:cNvCxnSpPr>
            <a:stCxn id="45" idx="2"/>
            <a:endCxn id="55" idx="0"/>
          </p:cNvCxnSpPr>
          <p:nvPr/>
        </p:nvCxnSpPr>
        <p:spPr>
          <a:xfrm rot="5400000">
            <a:off x="6985000" y="4112684"/>
            <a:ext cx="152400" cy="169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45" idx="2"/>
            <a:endCxn id="56" idx="0"/>
          </p:cNvCxnSpPr>
          <p:nvPr/>
        </p:nvCxnSpPr>
        <p:spPr>
          <a:xfrm rot="16200000" flipH="1">
            <a:off x="8509000" y="2590800"/>
            <a:ext cx="152400" cy="3048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ounded Rectangle 54"/>
          <p:cNvSpPr/>
          <p:nvPr/>
        </p:nvSpPr>
        <p:spPr>
          <a:xfrm>
            <a:off x="6096000" y="4191000"/>
            <a:ext cx="1930400" cy="6096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latin typeface="Comic Sans MS" pitchFamily="66" charset="0"/>
              </a:rPr>
              <a:t>Intermediate outcome 2</a:t>
            </a:r>
          </a:p>
        </p:txBody>
      </p:sp>
      <p:sp>
        <p:nvSpPr>
          <p:cNvPr id="56" name="Rounded Rectangle 55"/>
          <p:cNvSpPr/>
          <p:nvPr/>
        </p:nvSpPr>
        <p:spPr>
          <a:xfrm>
            <a:off x="9144000" y="4191000"/>
            <a:ext cx="1930400" cy="6096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latin typeface="Comic Sans MS" pitchFamily="66" charset="0"/>
              </a:rPr>
              <a:t>Intermediate outcome 2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3251200" y="4953000"/>
            <a:ext cx="1930400" cy="6096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latin typeface="Comic Sans MS" pitchFamily="66" charset="0"/>
              </a:rPr>
              <a:t>Output</a:t>
            </a:r>
          </a:p>
        </p:txBody>
      </p:sp>
      <p:cxnSp>
        <p:nvCxnSpPr>
          <p:cNvPr id="58" name="Elbow Connector 57"/>
          <p:cNvCxnSpPr>
            <a:stCxn id="55" idx="2"/>
            <a:endCxn id="57" idx="0"/>
          </p:cNvCxnSpPr>
          <p:nvPr/>
        </p:nvCxnSpPr>
        <p:spPr>
          <a:xfrm rot="5400000">
            <a:off x="5562600" y="3454400"/>
            <a:ext cx="152400" cy="28448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Elbow Connector 58"/>
          <p:cNvCxnSpPr>
            <a:stCxn id="55" idx="2"/>
            <a:endCxn id="61" idx="0"/>
          </p:cNvCxnSpPr>
          <p:nvPr/>
        </p:nvCxnSpPr>
        <p:spPr>
          <a:xfrm rot="5400000">
            <a:off x="6985000" y="4874684"/>
            <a:ext cx="152400" cy="169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55" idx="2"/>
            <a:endCxn id="62" idx="0"/>
          </p:cNvCxnSpPr>
          <p:nvPr/>
        </p:nvCxnSpPr>
        <p:spPr>
          <a:xfrm rot="16200000" flipH="1">
            <a:off x="8509000" y="3352800"/>
            <a:ext cx="152400" cy="3048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ounded Rectangle 60"/>
          <p:cNvSpPr/>
          <p:nvPr/>
        </p:nvSpPr>
        <p:spPr>
          <a:xfrm>
            <a:off x="6096000" y="4953000"/>
            <a:ext cx="1930400" cy="6096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latin typeface="Comic Sans MS" pitchFamily="66" charset="0"/>
              </a:rPr>
              <a:t>Output</a:t>
            </a:r>
          </a:p>
        </p:txBody>
      </p:sp>
      <p:sp>
        <p:nvSpPr>
          <p:cNvPr id="62" name="Rounded Rectangle 61"/>
          <p:cNvSpPr/>
          <p:nvPr/>
        </p:nvSpPr>
        <p:spPr>
          <a:xfrm>
            <a:off x="9144000" y="4953000"/>
            <a:ext cx="1930400" cy="6096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latin typeface="Comic Sans MS" pitchFamily="66" charset="0"/>
              </a:rPr>
              <a:t>Output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3251200" y="5715000"/>
            <a:ext cx="1930400" cy="6096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latin typeface="Comic Sans MS" pitchFamily="66" charset="0"/>
              </a:rPr>
              <a:t>Sub Output</a:t>
            </a:r>
          </a:p>
        </p:txBody>
      </p:sp>
      <p:cxnSp>
        <p:nvCxnSpPr>
          <p:cNvPr id="64" name="Elbow Connector 63"/>
          <p:cNvCxnSpPr>
            <a:stCxn id="61" idx="2"/>
            <a:endCxn id="63" idx="0"/>
          </p:cNvCxnSpPr>
          <p:nvPr/>
        </p:nvCxnSpPr>
        <p:spPr>
          <a:xfrm rot="5400000">
            <a:off x="5562600" y="4216400"/>
            <a:ext cx="152400" cy="28448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61" idx="2"/>
            <a:endCxn id="67" idx="0"/>
          </p:cNvCxnSpPr>
          <p:nvPr/>
        </p:nvCxnSpPr>
        <p:spPr>
          <a:xfrm rot="5400000">
            <a:off x="6985000" y="5636684"/>
            <a:ext cx="152400" cy="169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Elbow Connector 65"/>
          <p:cNvCxnSpPr>
            <a:stCxn id="61" idx="2"/>
            <a:endCxn id="68" idx="0"/>
          </p:cNvCxnSpPr>
          <p:nvPr/>
        </p:nvCxnSpPr>
        <p:spPr>
          <a:xfrm rot="16200000" flipH="1">
            <a:off x="8509000" y="4114800"/>
            <a:ext cx="152400" cy="3048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ounded Rectangle 66"/>
          <p:cNvSpPr/>
          <p:nvPr/>
        </p:nvSpPr>
        <p:spPr>
          <a:xfrm>
            <a:off x="6096000" y="5715000"/>
            <a:ext cx="1930400" cy="6096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latin typeface="Comic Sans MS" pitchFamily="66" charset="0"/>
              </a:rPr>
              <a:t>Sub Output</a:t>
            </a:r>
          </a:p>
        </p:txBody>
      </p:sp>
      <p:sp>
        <p:nvSpPr>
          <p:cNvPr id="68" name="Rounded Rectangle 67"/>
          <p:cNvSpPr/>
          <p:nvPr/>
        </p:nvSpPr>
        <p:spPr>
          <a:xfrm>
            <a:off x="9144000" y="5715000"/>
            <a:ext cx="1930400" cy="6096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dirty="0">
                <a:solidFill>
                  <a:schemeClr val="tx1"/>
                </a:solidFill>
                <a:latin typeface="Comic Sans MS" pitchFamily="66" charset="0"/>
              </a:rPr>
              <a:t>Sub Output</a:t>
            </a:r>
          </a:p>
        </p:txBody>
      </p:sp>
      <p:sp>
        <p:nvSpPr>
          <p:cNvPr id="43" name="Rounded Rectangle 42"/>
          <p:cNvSpPr/>
          <p:nvPr/>
        </p:nvSpPr>
        <p:spPr>
          <a:xfrm>
            <a:off x="3251200" y="2667000"/>
            <a:ext cx="1930400" cy="5334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outcome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9144000" y="2667000"/>
            <a:ext cx="1930400" cy="5334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outcome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6096000" y="1828800"/>
            <a:ext cx="1930400" cy="5334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  <a:latin typeface="Comic Sans MS" pitchFamily="66" charset="0"/>
              </a:rPr>
              <a:t>impact</a:t>
            </a:r>
          </a:p>
        </p:txBody>
      </p:sp>
      <p:cxnSp>
        <p:nvCxnSpPr>
          <p:cNvPr id="50" name="Elbow Connector 49"/>
          <p:cNvCxnSpPr>
            <a:stCxn id="48" idx="2"/>
            <a:endCxn id="47" idx="0"/>
          </p:cNvCxnSpPr>
          <p:nvPr/>
        </p:nvCxnSpPr>
        <p:spPr>
          <a:xfrm rot="16200000" flipH="1">
            <a:off x="8432800" y="990600"/>
            <a:ext cx="304800" cy="30480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48" idx="2"/>
            <a:endCxn id="4" idx="0"/>
          </p:cNvCxnSpPr>
          <p:nvPr/>
        </p:nvCxnSpPr>
        <p:spPr>
          <a:xfrm rot="5400000">
            <a:off x="6908800" y="2512484"/>
            <a:ext cx="304800" cy="16933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48" idx="2"/>
            <a:endCxn id="43" idx="0"/>
          </p:cNvCxnSpPr>
          <p:nvPr/>
        </p:nvCxnSpPr>
        <p:spPr>
          <a:xfrm rot="5400000">
            <a:off x="5486400" y="1092200"/>
            <a:ext cx="304800" cy="284480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94897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smtClean="0">
                <a:latin typeface="Copperplate Gothic Bold" pitchFamily="34" charset="0"/>
              </a:rPr>
              <a:t>CASCADING DALAM MANAJEMEN KINERJA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096000" y="1447800"/>
            <a:ext cx="1524000" cy="3810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096000" y="2286000"/>
            <a:ext cx="1524000" cy="3810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705600" y="3200400"/>
            <a:ext cx="1524000" cy="381000"/>
          </a:xfrm>
          <a:prstGeom prst="round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6705600" y="2743200"/>
            <a:ext cx="1524000" cy="381000"/>
          </a:xfrm>
          <a:prstGeom prst="round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9347200" y="2286000"/>
            <a:ext cx="1524000" cy="3810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9956800" y="3200400"/>
            <a:ext cx="1524000" cy="381000"/>
          </a:xfrm>
          <a:prstGeom prst="round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9956800" y="2743200"/>
            <a:ext cx="1524000" cy="381000"/>
          </a:xfrm>
          <a:prstGeom prst="round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2844800" y="2286000"/>
            <a:ext cx="1524000" cy="3810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3454400" y="3200400"/>
            <a:ext cx="1524000" cy="381000"/>
          </a:xfrm>
          <a:prstGeom prst="round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3454400" y="2743200"/>
            <a:ext cx="1524000" cy="381000"/>
          </a:xfrm>
          <a:prstGeom prst="round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3454400" y="3962400"/>
            <a:ext cx="1524000" cy="381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3759200" y="48768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3454400" y="5334000"/>
            <a:ext cx="1524000" cy="381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6705600" y="3962400"/>
            <a:ext cx="1524000" cy="381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6705600" y="5334000"/>
            <a:ext cx="1524000" cy="381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9956800" y="3962400"/>
            <a:ext cx="1524000" cy="381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9956800" y="5334000"/>
            <a:ext cx="1524000" cy="381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6" name="Elbow Connector 35"/>
          <p:cNvCxnSpPr>
            <a:stCxn id="4" idx="2"/>
            <a:endCxn id="11" idx="0"/>
          </p:cNvCxnSpPr>
          <p:nvPr/>
        </p:nvCxnSpPr>
        <p:spPr>
          <a:xfrm rot="5400000">
            <a:off x="5003800" y="431800"/>
            <a:ext cx="457200" cy="3251200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4" idx="2"/>
            <a:endCxn id="5" idx="0"/>
          </p:cNvCxnSpPr>
          <p:nvPr/>
        </p:nvCxnSpPr>
        <p:spPr>
          <a:xfrm rot="5400000">
            <a:off x="6629400" y="2055284"/>
            <a:ext cx="457200" cy="16933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4" idx="2"/>
            <a:endCxn id="8" idx="0"/>
          </p:cNvCxnSpPr>
          <p:nvPr/>
        </p:nvCxnSpPr>
        <p:spPr>
          <a:xfrm rot="16200000" flipH="1">
            <a:off x="8255000" y="431800"/>
            <a:ext cx="457200" cy="3251200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13" idx="3"/>
            <a:endCxn id="17" idx="3"/>
          </p:cNvCxnSpPr>
          <p:nvPr/>
        </p:nvCxnSpPr>
        <p:spPr>
          <a:xfrm>
            <a:off x="4978400" y="2933700"/>
            <a:ext cx="16933" cy="1219200"/>
          </a:xfrm>
          <a:prstGeom prst="bentConnector3">
            <a:avLst>
              <a:gd name="adj1" fmla="val 1800000"/>
            </a:avLst>
          </a:prstGeom>
          <a:ln w="254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12" idx="3"/>
            <a:endCxn id="19" idx="3"/>
          </p:cNvCxnSpPr>
          <p:nvPr/>
        </p:nvCxnSpPr>
        <p:spPr>
          <a:xfrm>
            <a:off x="4978400" y="3390900"/>
            <a:ext cx="16933" cy="2133600"/>
          </a:xfrm>
          <a:prstGeom prst="bentConnector3">
            <a:avLst>
              <a:gd name="adj1" fmla="val 3334426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92" name="Text Box 46"/>
          <p:cNvSpPr txBox="1">
            <a:spLocks noChangeArrowheads="1"/>
          </p:cNvSpPr>
          <p:nvPr/>
        </p:nvSpPr>
        <p:spPr bwMode="auto">
          <a:xfrm>
            <a:off x="11074400" y="6583364"/>
            <a:ext cx="1117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latin typeface="Arial Narrow" pitchFamily="34" charset="0"/>
              </a:rPr>
              <a:t> </a:t>
            </a:r>
            <a:r>
              <a:rPr lang="en-GB" sz="1200" b="1"/>
              <a:t>®</a:t>
            </a:r>
            <a:r>
              <a:rPr lang="en-US" sz="1000" b="1">
                <a:latin typeface="Arial Narrow" pitchFamily="34" charset="0"/>
              </a:rPr>
              <a:t>onn 2015</a:t>
            </a:r>
            <a:endParaRPr lang="en-GB" sz="1000" b="1">
              <a:latin typeface="Arial Narrow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3759200" y="44196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7112000" y="48768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2" name="Rounded Rectangle 51"/>
          <p:cNvSpPr/>
          <p:nvPr/>
        </p:nvSpPr>
        <p:spPr>
          <a:xfrm>
            <a:off x="7112000" y="44196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>
            <a:off x="10261600" y="48768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>
            <a:off x="10261600" y="44196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>
            <a:off x="3759200" y="62484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" name="Rounded Rectangle 56"/>
          <p:cNvSpPr/>
          <p:nvPr/>
        </p:nvSpPr>
        <p:spPr>
          <a:xfrm>
            <a:off x="3759200" y="57912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" name="Rounded Rectangle 57"/>
          <p:cNvSpPr/>
          <p:nvPr/>
        </p:nvSpPr>
        <p:spPr>
          <a:xfrm>
            <a:off x="7112000" y="62484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" name="Rounded Rectangle 58"/>
          <p:cNvSpPr/>
          <p:nvPr/>
        </p:nvSpPr>
        <p:spPr>
          <a:xfrm>
            <a:off x="7112000" y="57912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" name="Rounded Rectangle 59"/>
          <p:cNvSpPr/>
          <p:nvPr/>
        </p:nvSpPr>
        <p:spPr>
          <a:xfrm>
            <a:off x="10261600" y="62484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" name="Rounded Rectangle 60"/>
          <p:cNvSpPr/>
          <p:nvPr/>
        </p:nvSpPr>
        <p:spPr>
          <a:xfrm>
            <a:off x="10261600" y="57912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5" name="Elbow Connector 64"/>
          <p:cNvCxnSpPr>
            <a:stCxn id="11" idx="1"/>
            <a:endCxn id="13" idx="1"/>
          </p:cNvCxnSpPr>
          <p:nvPr/>
        </p:nvCxnSpPr>
        <p:spPr>
          <a:xfrm rot="10800000" flipH="1" flipV="1">
            <a:off x="2844800" y="2476500"/>
            <a:ext cx="609600" cy="457200"/>
          </a:xfrm>
          <a:prstGeom prst="bentConnector3">
            <a:avLst>
              <a:gd name="adj1" fmla="val -50000"/>
            </a:avLst>
          </a:prstGeom>
          <a:ln w="25400">
            <a:solidFill>
              <a:schemeClr val="accent2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11" idx="1"/>
            <a:endCxn id="12" idx="1"/>
          </p:cNvCxnSpPr>
          <p:nvPr/>
        </p:nvCxnSpPr>
        <p:spPr>
          <a:xfrm rot="10800000" flipH="1" flipV="1">
            <a:off x="2844800" y="2476500"/>
            <a:ext cx="609600" cy="914400"/>
          </a:xfrm>
          <a:prstGeom prst="bentConnector3">
            <a:avLst>
              <a:gd name="adj1" fmla="val -50000"/>
            </a:avLst>
          </a:prstGeom>
          <a:ln w="25400">
            <a:solidFill>
              <a:schemeClr val="accent2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17" idx="1"/>
            <a:endCxn id="49" idx="1"/>
          </p:cNvCxnSpPr>
          <p:nvPr/>
        </p:nvCxnSpPr>
        <p:spPr>
          <a:xfrm rot="10800000" flipH="1" flipV="1">
            <a:off x="3454400" y="4152900"/>
            <a:ext cx="304800" cy="457200"/>
          </a:xfrm>
          <a:prstGeom prst="bentConnector3">
            <a:avLst>
              <a:gd name="adj1" fmla="val -100000"/>
            </a:avLst>
          </a:prstGeom>
          <a:ln w="25400">
            <a:solidFill>
              <a:schemeClr val="accent2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stCxn id="17" idx="1"/>
            <a:endCxn id="18" idx="1"/>
          </p:cNvCxnSpPr>
          <p:nvPr/>
        </p:nvCxnSpPr>
        <p:spPr>
          <a:xfrm rot="10800000" flipH="1" flipV="1">
            <a:off x="3454400" y="4152900"/>
            <a:ext cx="304800" cy="914400"/>
          </a:xfrm>
          <a:prstGeom prst="bentConnector3">
            <a:avLst>
              <a:gd name="adj1" fmla="val -100000"/>
            </a:avLst>
          </a:prstGeom>
          <a:ln w="25400">
            <a:solidFill>
              <a:schemeClr val="accent2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19" idx="1"/>
            <a:endCxn id="57" idx="1"/>
          </p:cNvCxnSpPr>
          <p:nvPr/>
        </p:nvCxnSpPr>
        <p:spPr>
          <a:xfrm rot="10800000" flipH="1" flipV="1">
            <a:off x="3454400" y="5524500"/>
            <a:ext cx="304800" cy="457200"/>
          </a:xfrm>
          <a:prstGeom prst="bentConnector3">
            <a:avLst>
              <a:gd name="adj1" fmla="val -100000"/>
            </a:avLst>
          </a:prstGeom>
          <a:ln w="25400">
            <a:solidFill>
              <a:schemeClr val="accent2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80"/>
          <p:cNvCxnSpPr>
            <a:stCxn id="19" idx="1"/>
            <a:endCxn id="56" idx="1"/>
          </p:cNvCxnSpPr>
          <p:nvPr/>
        </p:nvCxnSpPr>
        <p:spPr>
          <a:xfrm rot="10800000" flipH="1" flipV="1">
            <a:off x="3454400" y="5524500"/>
            <a:ext cx="304800" cy="914400"/>
          </a:xfrm>
          <a:prstGeom prst="bentConnector3">
            <a:avLst>
              <a:gd name="adj1" fmla="val -100000"/>
            </a:avLst>
          </a:prstGeom>
          <a:ln w="25400">
            <a:solidFill>
              <a:schemeClr val="accent2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67634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/>
          <p:cNvSpPr/>
          <p:nvPr/>
        </p:nvSpPr>
        <p:spPr>
          <a:xfrm>
            <a:off x="1930400" y="3810000"/>
            <a:ext cx="10058400" cy="2895600"/>
          </a:xfrm>
          <a:prstGeom prst="round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" name="Rounded Rectangle 42"/>
          <p:cNvSpPr/>
          <p:nvPr/>
        </p:nvSpPr>
        <p:spPr>
          <a:xfrm>
            <a:off x="1930400" y="2133600"/>
            <a:ext cx="10058400" cy="1600200"/>
          </a:xfrm>
          <a:prstGeom prst="round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2" name="Rounded Rectangle 41"/>
          <p:cNvSpPr/>
          <p:nvPr/>
        </p:nvSpPr>
        <p:spPr>
          <a:xfrm>
            <a:off x="1930400" y="1371600"/>
            <a:ext cx="10058400" cy="609600"/>
          </a:xfrm>
          <a:prstGeom prst="round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smtClean="0">
                <a:latin typeface="Copperplate Gothic Bold" pitchFamily="34" charset="0"/>
              </a:rPr>
              <a:t>CASCADING DALAM MANAJEMEN KINERJA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096000" y="1447800"/>
            <a:ext cx="1524000" cy="3810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096000" y="2286000"/>
            <a:ext cx="1524000" cy="3810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705600" y="3200400"/>
            <a:ext cx="1524000" cy="381000"/>
          </a:xfrm>
          <a:prstGeom prst="round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6705600" y="2743200"/>
            <a:ext cx="1524000" cy="381000"/>
          </a:xfrm>
          <a:prstGeom prst="round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9347200" y="2286000"/>
            <a:ext cx="1524000" cy="3810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9956800" y="3200400"/>
            <a:ext cx="1524000" cy="381000"/>
          </a:xfrm>
          <a:prstGeom prst="round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9956800" y="2743200"/>
            <a:ext cx="1524000" cy="381000"/>
          </a:xfrm>
          <a:prstGeom prst="round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2844800" y="2286000"/>
            <a:ext cx="1524000" cy="381000"/>
          </a:xfrm>
          <a:prstGeom prst="roundRect">
            <a:avLst/>
          </a:prstGeom>
          <a:solidFill>
            <a:srgbClr val="99C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3454400" y="3200400"/>
            <a:ext cx="1524000" cy="381000"/>
          </a:xfrm>
          <a:prstGeom prst="round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3454400" y="2743200"/>
            <a:ext cx="1524000" cy="381000"/>
          </a:xfrm>
          <a:prstGeom prst="round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3454400" y="3962400"/>
            <a:ext cx="1524000" cy="381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3759200" y="48768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>
            <a:off x="3454400" y="5334000"/>
            <a:ext cx="1524000" cy="381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6705600" y="3962400"/>
            <a:ext cx="1524000" cy="381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6705600" y="5334000"/>
            <a:ext cx="1524000" cy="381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ounded Rectangle 30"/>
          <p:cNvSpPr/>
          <p:nvPr/>
        </p:nvSpPr>
        <p:spPr>
          <a:xfrm>
            <a:off x="9956800" y="3962400"/>
            <a:ext cx="1524000" cy="381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9956800" y="5334000"/>
            <a:ext cx="1524000" cy="381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6" name="Elbow Connector 35"/>
          <p:cNvCxnSpPr>
            <a:stCxn id="4" idx="2"/>
            <a:endCxn id="11" idx="0"/>
          </p:cNvCxnSpPr>
          <p:nvPr/>
        </p:nvCxnSpPr>
        <p:spPr>
          <a:xfrm rot="5400000">
            <a:off x="5003800" y="431800"/>
            <a:ext cx="457200" cy="3251200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4" idx="2"/>
            <a:endCxn id="5" idx="0"/>
          </p:cNvCxnSpPr>
          <p:nvPr/>
        </p:nvCxnSpPr>
        <p:spPr>
          <a:xfrm rot="5400000">
            <a:off x="6629400" y="2055284"/>
            <a:ext cx="457200" cy="16933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4" idx="2"/>
            <a:endCxn id="8" idx="0"/>
          </p:cNvCxnSpPr>
          <p:nvPr/>
        </p:nvCxnSpPr>
        <p:spPr>
          <a:xfrm rot="16200000" flipH="1">
            <a:off x="8255000" y="431800"/>
            <a:ext cx="457200" cy="3251200"/>
          </a:xfrm>
          <a:prstGeom prst="bentConnector3">
            <a:avLst>
              <a:gd name="adj1" fmla="val 50000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13" idx="3"/>
            <a:endCxn id="17" idx="3"/>
          </p:cNvCxnSpPr>
          <p:nvPr/>
        </p:nvCxnSpPr>
        <p:spPr>
          <a:xfrm>
            <a:off x="4978400" y="2933700"/>
            <a:ext cx="16933" cy="1219200"/>
          </a:xfrm>
          <a:prstGeom prst="bentConnector3">
            <a:avLst>
              <a:gd name="adj1" fmla="val 1800000"/>
            </a:avLst>
          </a:prstGeom>
          <a:ln w="2540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12" idx="3"/>
            <a:endCxn id="19" idx="3"/>
          </p:cNvCxnSpPr>
          <p:nvPr/>
        </p:nvCxnSpPr>
        <p:spPr>
          <a:xfrm>
            <a:off x="4978400" y="3390900"/>
            <a:ext cx="16933" cy="2133600"/>
          </a:xfrm>
          <a:prstGeom prst="bentConnector3">
            <a:avLst>
              <a:gd name="adj1" fmla="val 3334426"/>
            </a:avLst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92" name="Text Box 46"/>
          <p:cNvSpPr txBox="1">
            <a:spLocks noChangeArrowheads="1"/>
          </p:cNvSpPr>
          <p:nvPr/>
        </p:nvSpPr>
        <p:spPr bwMode="auto">
          <a:xfrm>
            <a:off x="11074400" y="6583364"/>
            <a:ext cx="1117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>
                <a:latin typeface="Arial Narrow" pitchFamily="34" charset="0"/>
              </a:rPr>
              <a:t> </a:t>
            </a:r>
            <a:r>
              <a:rPr lang="en-GB" sz="1200" b="1"/>
              <a:t>®</a:t>
            </a:r>
            <a:r>
              <a:rPr lang="en-US" sz="1000" b="1">
                <a:latin typeface="Arial Narrow" pitchFamily="34" charset="0"/>
              </a:rPr>
              <a:t>onn 2015</a:t>
            </a:r>
            <a:endParaRPr lang="en-GB" sz="1000" b="1">
              <a:latin typeface="Arial Narrow" pitchFamily="34" charset="0"/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3759200" y="44196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7112000" y="48768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2" name="Rounded Rectangle 51"/>
          <p:cNvSpPr/>
          <p:nvPr/>
        </p:nvSpPr>
        <p:spPr>
          <a:xfrm>
            <a:off x="7112000" y="44196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>
            <a:off x="10261600" y="48768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>
            <a:off x="10261600" y="44196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>
            <a:off x="3759200" y="62484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7" name="Rounded Rectangle 56"/>
          <p:cNvSpPr/>
          <p:nvPr/>
        </p:nvSpPr>
        <p:spPr>
          <a:xfrm>
            <a:off x="3759200" y="57912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8" name="Rounded Rectangle 57"/>
          <p:cNvSpPr/>
          <p:nvPr/>
        </p:nvSpPr>
        <p:spPr>
          <a:xfrm>
            <a:off x="7112000" y="62484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" name="Rounded Rectangle 58"/>
          <p:cNvSpPr/>
          <p:nvPr/>
        </p:nvSpPr>
        <p:spPr>
          <a:xfrm>
            <a:off x="7112000" y="57912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0" name="Rounded Rectangle 59"/>
          <p:cNvSpPr/>
          <p:nvPr/>
        </p:nvSpPr>
        <p:spPr>
          <a:xfrm>
            <a:off x="10261600" y="62484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" name="Rounded Rectangle 60"/>
          <p:cNvSpPr/>
          <p:nvPr/>
        </p:nvSpPr>
        <p:spPr>
          <a:xfrm>
            <a:off x="10261600" y="5791200"/>
            <a:ext cx="1524000" cy="381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5" name="Elbow Connector 64"/>
          <p:cNvCxnSpPr>
            <a:stCxn id="11" idx="1"/>
            <a:endCxn id="13" idx="1"/>
          </p:cNvCxnSpPr>
          <p:nvPr/>
        </p:nvCxnSpPr>
        <p:spPr>
          <a:xfrm rot="10800000" flipH="1" flipV="1">
            <a:off x="2844800" y="2476500"/>
            <a:ext cx="609600" cy="457200"/>
          </a:xfrm>
          <a:prstGeom prst="bentConnector3">
            <a:avLst>
              <a:gd name="adj1" fmla="val -50000"/>
            </a:avLst>
          </a:prstGeom>
          <a:ln w="25400">
            <a:solidFill>
              <a:schemeClr val="accent2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Elbow Connector 68"/>
          <p:cNvCxnSpPr>
            <a:stCxn id="11" idx="1"/>
            <a:endCxn id="12" idx="1"/>
          </p:cNvCxnSpPr>
          <p:nvPr/>
        </p:nvCxnSpPr>
        <p:spPr>
          <a:xfrm rot="10800000" flipH="1" flipV="1">
            <a:off x="2844800" y="2476500"/>
            <a:ext cx="609600" cy="914400"/>
          </a:xfrm>
          <a:prstGeom prst="bentConnector3">
            <a:avLst>
              <a:gd name="adj1" fmla="val -50000"/>
            </a:avLst>
          </a:prstGeom>
          <a:ln w="25400">
            <a:solidFill>
              <a:schemeClr val="accent2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/>
          <p:cNvCxnSpPr>
            <a:stCxn id="17" idx="1"/>
            <a:endCxn id="49" idx="1"/>
          </p:cNvCxnSpPr>
          <p:nvPr/>
        </p:nvCxnSpPr>
        <p:spPr>
          <a:xfrm rot="10800000" flipH="1" flipV="1">
            <a:off x="3454400" y="4152900"/>
            <a:ext cx="304800" cy="457200"/>
          </a:xfrm>
          <a:prstGeom prst="bentConnector3">
            <a:avLst>
              <a:gd name="adj1" fmla="val -100000"/>
            </a:avLst>
          </a:prstGeom>
          <a:ln w="25400">
            <a:solidFill>
              <a:schemeClr val="accent2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Elbow Connector 74"/>
          <p:cNvCxnSpPr>
            <a:stCxn id="17" idx="1"/>
            <a:endCxn id="18" idx="1"/>
          </p:cNvCxnSpPr>
          <p:nvPr/>
        </p:nvCxnSpPr>
        <p:spPr>
          <a:xfrm rot="10800000" flipH="1" flipV="1">
            <a:off x="3454400" y="4152900"/>
            <a:ext cx="304800" cy="914400"/>
          </a:xfrm>
          <a:prstGeom prst="bentConnector3">
            <a:avLst>
              <a:gd name="adj1" fmla="val -100000"/>
            </a:avLst>
          </a:prstGeom>
          <a:ln w="25400">
            <a:solidFill>
              <a:schemeClr val="accent2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19" idx="1"/>
            <a:endCxn id="57" idx="1"/>
          </p:cNvCxnSpPr>
          <p:nvPr/>
        </p:nvCxnSpPr>
        <p:spPr>
          <a:xfrm rot="10800000" flipH="1" flipV="1">
            <a:off x="3454400" y="5524500"/>
            <a:ext cx="304800" cy="457200"/>
          </a:xfrm>
          <a:prstGeom prst="bentConnector3">
            <a:avLst>
              <a:gd name="adj1" fmla="val -100000"/>
            </a:avLst>
          </a:prstGeom>
          <a:ln w="25400">
            <a:solidFill>
              <a:schemeClr val="accent2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80"/>
          <p:cNvCxnSpPr>
            <a:stCxn id="19" idx="1"/>
            <a:endCxn id="56" idx="1"/>
          </p:cNvCxnSpPr>
          <p:nvPr/>
        </p:nvCxnSpPr>
        <p:spPr>
          <a:xfrm rot="10800000" flipH="1" flipV="1">
            <a:off x="3454400" y="5524500"/>
            <a:ext cx="304800" cy="914400"/>
          </a:xfrm>
          <a:prstGeom prst="bentConnector3">
            <a:avLst>
              <a:gd name="adj1" fmla="val -100000"/>
            </a:avLst>
          </a:prstGeom>
          <a:ln w="25400">
            <a:solidFill>
              <a:schemeClr val="accent2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3111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37690</TotalTime>
  <Words>589</Words>
  <Application>Microsoft Office PowerPoint</Application>
  <PresentationFormat>Custom</PresentationFormat>
  <Paragraphs>271</Paragraphs>
  <Slides>16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NILAI EVALUASI AKIP DAN RB</vt:lpstr>
      <vt:lpstr>Slide 3</vt:lpstr>
      <vt:lpstr>NILAI AKIP</vt:lpstr>
      <vt:lpstr>REKOMENDASI HASIL EVALUASI AKIP 2015</vt:lpstr>
      <vt:lpstr>KERANGKA LOGIS</vt:lpstr>
      <vt:lpstr>CASCADING DALAM MANAJEMEN KINERJA</vt:lpstr>
      <vt:lpstr>CASCADING DALAM MANAJEMEN KINERJA</vt:lpstr>
      <vt:lpstr>CASCADING DALAM MANAJEMEN KINERJA</vt:lpstr>
      <vt:lpstr>Slide 10</vt:lpstr>
      <vt:lpstr>NILAI RB</vt:lpstr>
      <vt:lpstr>REKOMENDASI HASIL EVALUASI RB 2015</vt:lpstr>
      <vt:lpstr>Slide 13</vt:lpstr>
      <vt:lpstr>PENGAJUAN WBK/WBBM TAHUN 2016</vt:lpstr>
      <vt:lpstr>PENYAMPAIAN LHKASN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ACHI</cp:lastModifiedBy>
  <cp:revision>245</cp:revision>
  <dcterms:created xsi:type="dcterms:W3CDTF">2016-07-11T06:08:25Z</dcterms:created>
  <dcterms:modified xsi:type="dcterms:W3CDTF">2016-08-24T00:21:07Z</dcterms:modified>
</cp:coreProperties>
</file>