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diagrams/colors1.xml" ContentType="application/vnd.openxmlformats-officedocument.drawingml.diagramColors+xml"/>
  <Override PartName="/ppt/notesSlides/notesSlide2.xml" ContentType="application/vnd.openxmlformats-officedocument.presentationml.notesSlide+xml"/>
  <Override PartName="/ppt/diagrams/drawing2.xml" ContentType="application/vnd.ms-office.drawingml.diagramDrawing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diagrams/quickStyle2.xml" ContentType="application/vnd.openxmlformats-officedocument.drawingml.diagramStyle+xml"/>
  <Override PartName="/ppt/slides/slide2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diagrams/layout2.xml" ContentType="application/vnd.openxmlformats-officedocument.drawingml.diagramLayout+xml"/>
  <Override PartName="/ppt/diagrams/layout3.xml" ContentType="application/vnd.openxmlformats-officedocument.drawingml.diagramLayout+xml"/>
  <Override PartName="/ppt/diagrams/layout1.xml" ContentType="application/vnd.openxmlformats-officedocument.drawingml.diagramLayout+xml"/>
  <Override PartName="/ppt/diagrams/data2.xml" ContentType="application/vnd.openxmlformats-officedocument.drawingml.diagramData+xml"/>
  <Override PartName="/ppt/diagrams/data3.xml" ContentType="application/vnd.openxmlformats-officedocument.drawingml.diagramData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diagrams/data1.xml" ContentType="application/vnd.openxmlformats-officedocument.drawingml.diagramData+xml"/>
  <Override PartName="/ppt/diagrams/colors3.xml" ContentType="application/vnd.openxmlformats-officedocument.drawingml.diagramColors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  <Default Extension="png" ContentType="image/png"/>
  <Override PartName="/ppt/diagrams/colors2.xml" ContentType="application/vnd.openxmlformats-officedocument.drawingml.diagramColors+xml"/>
  <Override PartName="/ppt/notesSlides/notesSlide3.xml" ContentType="application/vnd.openxmlformats-officedocument.presentationml.notesSlide+xml"/>
  <Override PartName="/ppt/diagrams/drawing3.xml" ContentType="application/vnd.ms-office.drawingml.diagramDrawing+xml"/>
  <Override PartName="/ppt/slides/slide3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  <Override PartName="/ppt/diagrams/quickStyle3.xml" ContentType="application/vnd.openxmlformats-officedocument.drawingml.diagramStyle+xml"/>
  <Override PartName="/ppt/diagrams/drawing1.xml" ContentType="application/vnd.ms-office.drawingml.diagramDrawing+xml"/>
  <Override PartName="/ppt/slides/slide1.xml" ContentType="application/vnd.openxmlformats-officedocument.presentationml.slide+xml"/>
  <Override PartName="/ppt/slides/slide15.xml" ContentType="application/vnd.openxmlformats-officedocument.presentationml.slide+xml"/>
  <Override PartName="/ppt/slideLayouts/slideLayout3.xml" ContentType="application/vnd.openxmlformats-officedocument.presentationml.slideLayout+xml"/>
  <Override PartName="/ppt/diagrams/quickStyle1.xml" ContentType="application/vnd.openxmlformats-officedocument.drawingml.diagramStyle+xml"/>
  <Default Extension="jpeg" ContentType="image/jpeg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8"/>
  </p:notesMasterIdLst>
  <p:sldIdLst>
    <p:sldId id="257" r:id="rId2"/>
    <p:sldId id="260" r:id="rId3"/>
    <p:sldId id="270" r:id="rId4"/>
    <p:sldId id="263" r:id="rId5"/>
    <p:sldId id="259" r:id="rId6"/>
    <p:sldId id="264" r:id="rId7"/>
    <p:sldId id="265" r:id="rId8"/>
    <p:sldId id="266" r:id="rId9"/>
    <p:sldId id="267" r:id="rId10"/>
    <p:sldId id="271" r:id="rId11"/>
    <p:sldId id="261" r:id="rId12"/>
    <p:sldId id="275" r:id="rId13"/>
    <p:sldId id="272" r:id="rId14"/>
    <p:sldId id="273" r:id="rId15"/>
    <p:sldId id="274" r:id="rId16"/>
    <p:sldId id="262" r:id="rId17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  <p:ext uri="{FD5EFAAD-0ECE-453E-9831-46B23BE46B34}">
      <p15:chartTrackingRefBased xmlns=""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00A15C55-8517-42AA-B614-E9B94910E393}" styleName="Medium Style 2 - Accent 4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4">
              <a:tint val="20000"/>
            </a:schemeClr>
          </a:solidFill>
        </a:fill>
      </a:tcStyle>
    </a:wholeTbl>
    <a:band1H>
      <a:tcStyle>
        <a:tcBdr/>
        <a:fill>
          <a:solidFill>
            <a:schemeClr val="accent4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4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4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4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4"/>
          </a:solidFill>
        </a:fill>
      </a:tcStyle>
    </a:firstRow>
  </a:tblStyle>
  <a:tblStyle styleId="{F5AB1C69-6EDB-4FF4-983F-18BD219EF322}" styleName="Medium Style 2 - Accent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7DF18680-E054-41AD-8BC1-D1AEF772440D}" styleName="Medium Style 2 - Accent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000" autoAdjust="0"/>
    <p:restoredTop sz="93290" autoAdjust="0"/>
  </p:normalViewPr>
  <p:slideViewPr>
    <p:cSldViewPr snapToGrid="0">
      <p:cViewPr varScale="1">
        <p:scale>
          <a:sx n="108" d="100"/>
          <a:sy n="108" d="100"/>
        </p:scale>
        <p:origin x="-660" y="-96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diagrams/_rels/data3.xml.rels><?xml version="1.0" encoding="UTF-8" standalone="yes"?>
<Relationships xmlns="http://schemas.openxmlformats.org/package/2006/relationships"><Relationship Id="rId1" Type="http://schemas.openxmlformats.org/officeDocument/2006/relationships/image" Target="../media/image9.png"/></Relationships>
</file>

<file path=ppt/diagrams/_rels/drawing3.xml.rels><?xml version="1.0" encoding="UTF-8" standalone="yes"?>
<Relationships xmlns="http://schemas.openxmlformats.org/package/2006/relationships"><Relationship Id="rId1" Type="http://schemas.openxmlformats.org/officeDocument/2006/relationships/image" Target="../media/image91.png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4_2">
  <dgm:title val=""/>
  <dgm:desc val=""/>
  <dgm:catLst>
    <dgm:cat type="accent4" pri="11200"/>
  </dgm:catLst>
  <dgm:styleLbl name="node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4"/>
    </dgm:fillClrLst>
    <dgm:linClrLst meth="repeat">
      <a:schemeClr val="accent4"/>
    </dgm:linClrLst>
    <dgm:effectClrLst/>
    <dgm:txLinClrLst/>
    <dgm:txFillClrLst/>
    <dgm:txEffectClrLst/>
  </dgm:styleLbl>
  <dgm:styleLbl name="lnNode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4">
        <a:alpha val="90000"/>
        <a:tint val="40000"/>
      </a:schemeClr>
    </dgm:fillClrLst>
    <dgm:linClrLst meth="repeat">
      <a:schemeClr val="accent4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8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6_2">
  <dgm:title val=""/>
  <dgm:desc val=""/>
  <dgm:catLst>
    <dgm:cat type="accent6" pri="11200"/>
  </dgm:catLst>
  <dgm:styleLbl name="node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6"/>
    </dgm:fillClrLst>
    <dgm:linClrLst meth="repeat">
      <a:schemeClr val="accent6"/>
    </dgm:linClrLst>
    <dgm:effectClrLst/>
    <dgm:txLinClrLst/>
    <dgm:txFillClrLst/>
    <dgm:txEffectClrLst/>
  </dgm:styleLbl>
  <dgm:styleLbl name="lnNode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6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6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6"/>
    </dgm:fillClrLst>
    <dgm:linClrLst meth="repeat">
      <a:schemeClr val="accent6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6">
        <a:tint val="60000"/>
      </a:schemeClr>
    </dgm:fillClrLst>
    <dgm:linClrLst meth="repeat">
      <a:schemeClr val="accent6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6"/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6"/>
    </dgm:fillClrLst>
    <dgm:linClrLst meth="repeat">
      <a:schemeClr val="accent6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/>
    </dgm:fillClrLst>
    <dgm:linClrLst meth="repeat">
      <a:schemeClr val="accent6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6">
        <a:alpha val="90000"/>
        <a:tint val="40000"/>
      </a:schemeClr>
    </dgm:fillClrLst>
    <dgm:linClrLst meth="repeat">
      <a:schemeClr val="accent6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6">
        <a:tint val="40000"/>
      </a:schemeClr>
    </dgm:fillClrLst>
    <dgm:linClrLst meth="repeat">
      <a:schemeClr val="accent6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6">
        <a:shade val="8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6">
        <a:tint val="50000"/>
        <a:alpha val="40000"/>
      </a:schemeClr>
    </dgm:fillClrLst>
    <dgm:linClrLst meth="repeat">
      <a:schemeClr val="accent6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6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4_1">
  <dgm:title val=""/>
  <dgm:desc val=""/>
  <dgm:catLst>
    <dgm:cat type="accent4" pri="11100"/>
  </dgm:catLst>
  <dgm:styleLbl name="node0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1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lignNode1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lnNode1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vennNode1">
    <dgm:fillClrLst meth="repeat">
      <a:schemeClr val="lt1">
        <a:alpha val="50000"/>
      </a:schemeClr>
    </dgm:fillClrLst>
    <dgm:linClrLst meth="repeat">
      <a:schemeClr val="accent4">
        <a:shade val="80000"/>
      </a:schemeClr>
    </dgm:linClrLst>
    <dgm:effectClrLst/>
    <dgm:txLinClrLst/>
    <dgm:txFillClrLst/>
    <dgm:txEffectClrLst/>
  </dgm:styleLbl>
  <dgm:styleLbl name="node2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3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node4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fgImgPlace1">
    <dgm:fillClrLst meth="repeat">
      <a:schemeClr val="accent4">
        <a:tint val="4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4">
        <a:tint val="4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4">
        <a:tint val="40000"/>
      </a:schemeClr>
    </dgm:fillClrLst>
    <dgm:linClrLst meth="repeat">
      <a:schemeClr val="accent4">
        <a:shade val="80000"/>
      </a:schemeClr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f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bgSib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 meth="repeat">
      <a:schemeClr val="dk1"/>
    </dgm:txFillClrLst>
    <dgm:txEffectClrLst/>
  </dgm:styleLbl>
  <dgm:styleLbl name="sibTrans1D1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1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2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3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asst4">
    <dgm:fillClrLst meth="repeat">
      <a:schemeClr val="lt1"/>
    </dgm:fillClrLst>
    <dgm:linClrLst meth="repeat">
      <a:schemeClr val="accent4">
        <a:shade val="80000"/>
      </a:schemeClr>
    </dgm:linClrLst>
    <dgm:effectClrLst/>
    <dgm:txLinClrLst/>
    <dgm:txFillClrLst meth="repeat">
      <a:schemeClr val="dk1"/>
    </dgm:txFillClrLst>
    <dgm:txEffectClrLst/>
  </dgm:styleLbl>
  <dgm:styleLbl name="parChTrans2D1">
    <dgm:fillClrLst meth="repeat">
      <a:schemeClr val="accent4">
        <a:tint val="60000"/>
      </a:schemeClr>
    </dgm:fillClrLst>
    <dgm:linClrLst meth="repeat">
      <a:schemeClr val="accent4">
        <a:tint val="60000"/>
      </a:schemeClr>
    </dgm:linClrLst>
    <dgm:effectClrLst/>
    <dgm:txLinClrLst/>
    <dgm:txFillClrLst/>
    <dgm:txEffectClrLst/>
  </dgm:styleLbl>
  <dgm:styleLbl name="parChTrans2D2">
    <dgm:fillClrLst meth="repeat">
      <a:schemeClr val="accent4"/>
    </dgm:fillClrLst>
    <dgm:linClrLst meth="repeat">
      <a:schemeClr val="accent4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accent4"/>
    </dgm:linClrLst>
    <dgm:effectClrLst/>
    <dgm:txLinClrLst/>
    <dgm:txFillClrLst/>
    <dgm:txEffectClrLst/>
  </dgm:styleLbl>
  <dgm:styleLbl name="parChTrans2D4">
    <dgm:fillClrLst meth="repeat">
      <a:schemeClr val="accent4"/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4"/>
    </dgm:fillClrLst>
    <dgm:linClrLst meth="repeat">
      <a:schemeClr val="accent4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4"/>
    </dgm:fillClrLst>
    <dgm:linClrLst meth="repeat">
      <a:schemeClr val="accent4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accent4">
        <a:alpha val="4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lt1">
        <a:alpha val="90000"/>
        <a:tint val="40000"/>
      </a:schemeClr>
    </dgm:fillClrLst>
    <dgm:linClrLst meth="repeat">
      <a:schemeClr val="accent4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lt1">
        <a:alpha val="90000"/>
        <a:tint val="40000"/>
      </a:schemeClr>
    </dgm:fillClrLst>
    <dgm:linClrLst meth="repeat">
      <a:schemeClr val="accent4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lt1">
        <a:alpha val="90000"/>
        <a:tint val="40000"/>
      </a:schemeClr>
    </dgm:fillClrLst>
    <dgm:linClrLst meth="repeat">
      <a:schemeClr val="accent4"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accent4">
        <a:alpha val="90000"/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4">
        <a:tint val="40000"/>
      </a:schemeClr>
    </dgm:fillClrLst>
    <dgm:linClrLst meth="repeat">
      <a:schemeClr val="accent4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4">
        <a:shade val="8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4">
        <a:tint val="50000"/>
        <a:alpha val="40000"/>
      </a:schemeClr>
    </dgm:fillClrLst>
    <dgm:linClrLst meth="repeat">
      <a:schemeClr val="accent4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4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3F34D275-A9E3-437F-A5BB-88AB195C980D}" type="doc">
      <dgm:prSet loTypeId="urn:microsoft.com/office/officeart/2005/8/layout/arrow2" loCatId="process" qsTypeId="urn:microsoft.com/office/officeart/2005/8/quickstyle/3d6" qsCatId="3D" csTypeId="urn:microsoft.com/office/officeart/2005/8/colors/accent4_2" csCatId="accent4" phldr="1"/>
      <dgm:spPr/>
    </dgm:pt>
    <dgm:pt modelId="{7B75935A-0292-431C-B118-426457A38B8D}">
      <dgm:prSet phldrT="[Text]" custT="1"/>
      <dgm:spPr>
        <a:solidFill>
          <a:srgbClr val="FF0000">
            <a:alpha val="0"/>
          </a:srgbClr>
        </a:solidFill>
      </dgm:spPr>
      <dgm:t>
        <a:bodyPr/>
        <a:lstStyle/>
        <a:p>
          <a:r>
            <a:rPr lang="en-US" sz="3400" dirty="0" smtClean="0"/>
            <a:t>67,57 (B)</a:t>
          </a:r>
          <a:endParaRPr lang="en-US" sz="3400" dirty="0"/>
        </a:p>
      </dgm:t>
    </dgm:pt>
    <dgm:pt modelId="{B654595C-D527-4F8E-9E64-7FA6A1B7D8A6}" type="parTrans" cxnId="{39A3A79B-4F1D-414C-A02F-F7299323E68A}">
      <dgm:prSet/>
      <dgm:spPr/>
      <dgm:t>
        <a:bodyPr/>
        <a:lstStyle/>
        <a:p>
          <a:endParaRPr lang="en-US"/>
        </a:p>
      </dgm:t>
    </dgm:pt>
    <dgm:pt modelId="{E55F56BC-E48A-45E7-9A71-38BD4DB82638}" type="sibTrans" cxnId="{39A3A79B-4F1D-414C-A02F-F7299323E68A}">
      <dgm:prSet/>
      <dgm:spPr/>
      <dgm:t>
        <a:bodyPr/>
        <a:lstStyle/>
        <a:p>
          <a:endParaRPr lang="en-US"/>
        </a:p>
      </dgm:t>
    </dgm:pt>
    <dgm:pt modelId="{4420FA7F-7D23-41F2-88BB-DA37C18693DF}">
      <dgm:prSet phldrT="[Text]" custT="1"/>
      <dgm:spPr/>
      <dgm:t>
        <a:bodyPr/>
        <a:lstStyle/>
        <a:p>
          <a:r>
            <a:rPr lang="en-US" sz="3400" dirty="0" smtClean="0"/>
            <a:t>74,80 (BB)</a:t>
          </a:r>
          <a:endParaRPr lang="en-US" sz="3400" dirty="0"/>
        </a:p>
      </dgm:t>
    </dgm:pt>
    <dgm:pt modelId="{DD993B22-B8E9-4921-BAEE-C571444A4230}" type="parTrans" cxnId="{8B778B47-0563-4235-B99C-B8D997B35F4F}">
      <dgm:prSet/>
      <dgm:spPr/>
      <dgm:t>
        <a:bodyPr/>
        <a:lstStyle/>
        <a:p>
          <a:endParaRPr lang="en-US"/>
        </a:p>
      </dgm:t>
    </dgm:pt>
    <dgm:pt modelId="{6E262C7F-FAD4-47BE-88B6-E7DF84B2430C}" type="sibTrans" cxnId="{8B778B47-0563-4235-B99C-B8D997B35F4F}">
      <dgm:prSet/>
      <dgm:spPr/>
      <dgm:t>
        <a:bodyPr/>
        <a:lstStyle/>
        <a:p>
          <a:endParaRPr lang="en-US"/>
        </a:p>
      </dgm:t>
    </dgm:pt>
    <dgm:pt modelId="{797403D3-4EC0-41EC-80CA-639E81876584}" type="pres">
      <dgm:prSet presAssocID="{3F34D275-A9E3-437F-A5BB-88AB195C980D}" presName="arrowDiagram" presStyleCnt="0">
        <dgm:presLayoutVars>
          <dgm:chMax val="5"/>
          <dgm:dir/>
          <dgm:resizeHandles val="exact"/>
        </dgm:presLayoutVars>
      </dgm:prSet>
      <dgm:spPr/>
    </dgm:pt>
    <dgm:pt modelId="{3D375410-D730-47C6-B25D-7951A1883234}" type="pres">
      <dgm:prSet presAssocID="{3F34D275-A9E3-437F-A5BB-88AB195C980D}" presName="arrow" presStyleLbl="bgShp" presStyleIdx="0" presStyleCnt="1"/>
      <dgm:spPr>
        <a:solidFill>
          <a:schemeClr val="accent4"/>
        </a:solidFill>
      </dgm:spPr>
      <dgm:t>
        <a:bodyPr/>
        <a:lstStyle/>
        <a:p>
          <a:endParaRPr lang="en-US"/>
        </a:p>
      </dgm:t>
    </dgm:pt>
    <dgm:pt modelId="{78812C6C-672E-4FED-8D94-D6B948206AA9}" type="pres">
      <dgm:prSet presAssocID="{3F34D275-A9E3-437F-A5BB-88AB195C980D}" presName="arrowDiagram2" presStyleCnt="0"/>
      <dgm:spPr/>
    </dgm:pt>
    <dgm:pt modelId="{C2C82688-51D0-44BC-9D4E-64F0D6D9E3AD}" type="pres">
      <dgm:prSet presAssocID="{7B75935A-0292-431C-B118-426457A38B8D}" presName="bullet2a" presStyleLbl="node1" presStyleIdx="0" presStyleCnt="2"/>
      <dgm:spPr>
        <a:solidFill>
          <a:srgbClr val="FF0000"/>
        </a:solidFill>
      </dgm:spPr>
      <dgm:t>
        <a:bodyPr/>
        <a:lstStyle/>
        <a:p>
          <a:endParaRPr lang="en-US"/>
        </a:p>
      </dgm:t>
    </dgm:pt>
    <dgm:pt modelId="{048D971C-E571-4692-9791-C55898D50949}" type="pres">
      <dgm:prSet presAssocID="{7B75935A-0292-431C-B118-426457A38B8D}" presName="textBox2a" presStyleLbl="revTx" presStyleIdx="0" presStyleCnt="2" custLinFactNeighborX="-14052" custLinFactNeighborY="14260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30487B54-EE38-4D1E-AA4C-E4D92EEFF152}" type="pres">
      <dgm:prSet presAssocID="{4420FA7F-7D23-41F2-88BB-DA37C18693DF}" presName="bullet2b" presStyleLbl="node1" presStyleIdx="1" presStyleCnt="2" custLinFactNeighborX="69761" custLinFactNeighborY="25368"/>
      <dgm:spPr>
        <a:solidFill>
          <a:schemeClr val="accent1">
            <a:lumMod val="75000"/>
          </a:schemeClr>
        </a:solidFill>
      </dgm:spPr>
      <dgm:t>
        <a:bodyPr/>
        <a:lstStyle/>
        <a:p>
          <a:endParaRPr lang="en-US"/>
        </a:p>
      </dgm:t>
    </dgm:pt>
    <dgm:pt modelId="{4D56B350-A0A0-4387-A365-D326036AA29D}" type="pres">
      <dgm:prSet presAssocID="{4420FA7F-7D23-41F2-88BB-DA37C18693DF}" presName="textBox2b" presStyleLbl="revTx" presStyleIdx="1" presStyleCnt="2" custLinFactNeighborY="13799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9A3A79B-4F1D-414C-A02F-F7299323E68A}" srcId="{3F34D275-A9E3-437F-A5BB-88AB195C980D}" destId="{7B75935A-0292-431C-B118-426457A38B8D}" srcOrd="0" destOrd="0" parTransId="{B654595C-D527-4F8E-9E64-7FA6A1B7D8A6}" sibTransId="{E55F56BC-E48A-45E7-9A71-38BD4DB82638}"/>
    <dgm:cxn modelId="{A484AE6F-C896-4A2E-82AD-E2A51B785C5F}" type="presOf" srcId="{4420FA7F-7D23-41F2-88BB-DA37C18693DF}" destId="{4D56B350-A0A0-4387-A365-D326036AA29D}" srcOrd="0" destOrd="0" presId="urn:microsoft.com/office/officeart/2005/8/layout/arrow2"/>
    <dgm:cxn modelId="{BB2AB7CE-878E-433E-B6EA-8821A026B6E1}" type="presOf" srcId="{3F34D275-A9E3-437F-A5BB-88AB195C980D}" destId="{797403D3-4EC0-41EC-80CA-639E81876584}" srcOrd="0" destOrd="0" presId="urn:microsoft.com/office/officeart/2005/8/layout/arrow2"/>
    <dgm:cxn modelId="{3AB53545-62B3-4ED5-9F5F-E4E370C22F96}" type="presOf" srcId="{7B75935A-0292-431C-B118-426457A38B8D}" destId="{048D971C-E571-4692-9791-C55898D50949}" srcOrd="0" destOrd="0" presId="urn:microsoft.com/office/officeart/2005/8/layout/arrow2"/>
    <dgm:cxn modelId="{8B778B47-0563-4235-B99C-B8D997B35F4F}" srcId="{3F34D275-A9E3-437F-A5BB-88AB195C980D}" destId="{4420FA7F-7D23-41F2-88BB-DA37C18693DF}" srcOrd="1" destOrd="0" parTransId="{DD993B22-B8E9-4921-BAEE-C571444A4230}" sibTransId="{6E262C7F-FAD4-47BE-88B6-E7DF84B2430C}"/>
    <dgm:cxn modelId="{232A172C-09BA-4E4D-A717-138F059F097C}" type="presParOf" srcId="{797403D3-4EC0-41EC-80CA-639E81876584}" destId="{3D375410-D730-47C6-B25D-7951A1883234}" srcOrd="0" destOrd="0" presId="urn:microsoft.com/office/officeart/2005/8/layout/arrow2"/>
    <dgm:cxn modelId="{4BD9321F-6587-46DF-90A3-D70BBA90CE7A}" type="presParOf" srcId="{797403D3-4EC0-41EC-80CA-639E81876584}" destId="{78812C6C-672E-4FED-8D94-D6B948206AA9}" srcOrd="1" destOrd="0" presId="urn:microsoft.com/office/officeart/2005/8/layout/arrow2"/>
    <dgm:cxn modelId="{0C87D749-4627-4512-8C7C-606CAF8A135D}" type="presParOf" srcId="{78812C6C-672E-4FED-8D94-D6B948206AA9}" destId="{C2C82688-51D0-44BC-9D4E-64F0D6D9E3AD}" srcOrd="0" destOrd="0" presId="urn:microsoft.com/office/officeart/2005/8/layout/arrow2"/>
    <dgm:cxn modelId="{FAEA3088-F47B-4EC2-BAE5-FC97C64C0FEB}" type="presParOf" srcId="{78812C6C-672E-4FED-8D94-D6B948206AA9}" destId="{048D971C-E571-4692-9791-C55898D50949}" srcOrd="1" destOrd="0" presId="urn:microsoft.com/office/officeart/2005/8/layout/arrow2"/>
    <dgm:cxn modelId="{D0F9597F-6AA1-44D4-B000-899B829C19C4}" type="presParOf" srcId="{78812C6C-672E-4FED-8D94-D6B948206AA9}" destId="{30487B54-EE38-4D1E-AA4C-E4D92EEFF152}" srcOrd="2" destOrd="0" presId="urn:microsoft.com/office/officeart/2005/8/layout/arrow2"/>
    <dgm:cxn modelId="{E9B2E72A-6C07-4980-AF7B-C43A9459F240}" type="presParOf" srcId="{78812C6C-672E-4FED-8D94-D6B948206AA9}" destId="{4D56B350-A0A0-4387-A365-D326036AA29D}" srcOrd="3" destOrd="0" presId="urn:microsoft.com/office/officeart/2005/8/layout/arrow2"/>
  </dgm:cxnLst>
  <dgm:bg/>
  <dgm:whole/>
  <dgm:extLst>
    <a:ext uri="http://schemas.microsoft.com/office/drawing/2008/diagram">
      <dsp:dataModelExt xmlns=""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3F34D275-A9E3-437F-A5BB-88AB195C980D}" type="doc">
      <dgm:prSet loTypeId="urn:microsoft.com/office/officeart/2009/3/layout/DescendingProcess" loCatId="process" qsTypeId="urn:microsoft.com/office/officeart/2005/8/quickstyle/3d6" qsCatId="3D" csTypeId="urn:microsoft.com/office/officeart/2005/8/colors/accent6_2" csCatId="accent6" phldr="1"/>
      <dgm:spPr/>
    </dgm:pt>
    <dgm:pt modelId="{7B75935A-0292-431C-B118-426457A38B8D}">
      <dgm:prSet phldrT="[Text]" custT="1"/>
      <dgm:spPr/>
      <dgm:t>
        <a:bodyPr/>
        <a:lstStyle/>
        <a:p>
          <a:r>
            <a:rPr lang="en-US" sz="3400" dirty="0" smtClean="0"/>
            <a:t>75,19(A)   </a:t>
          </a:r>
          <a:endParaRPr lang="en-US" sz="3400" dirty="0"/>
        </a:p>
      </dgm:t>
    </dgm:pt>
    <dgm:pt modelId="{B654595C-D527-4F8E-9E64-7FA6A1B7D8A6}" type="parTrans" cxnId="{39A3A79B-4F1D-414C-A02F-F7299323E68A}">
      <dgm:prSet/>
      <dgm:spPr/>
      <dgm:t>
        <a:bodyPr/>
        <a:lstStyle/>
        <a:p>
          <a:endParaRPr lang="en-US"/>
        </a:p>
      </dgm:t>
    </dgm:pt>
    <dgm:pt modelId="{E55F56BC-E48A-45E7-9A71-38BD4DB82638}" type="sibTrans" cxnId="{39A3A79B-4F1D-414C-A02F-F7299323E68A}">
      <dgm:prSet/>
      <dgm:spPr/>
      <dgm:t>
        <a:bodyPr/>
        <a:lstStyle/>
        <a:p>
          <a:endParaRPr lang="en-US"/>
        </a:p>
      </dgm:t>
    </dgm:pt>
    <dgm:pt modelId="{4420FA7F-7D23-41F2-88BB-DA37C18693DF}">
      <dgm:prSet phldrT="[Text]" custT="1"/>
      <dgm:spPr/>
      <dgm:t>
        <a:bodyPr/>
        <a:lstStyle/>
        <a:p>
          <a:r>
            <a:rPr lang="en-US" sz="3400" dirty="0" smtClean="0"/>
            <a:t>76,13 (BB)</a:t>
          </a:r>
          <a:endParaRPr lang="en-US" sz="3400" dirty="0"/>
        </a:p>
      </dgm:t>
    </dgm:pt>
    <dgm:pt modelId="{DD993B22-B8E9-4921-BAEE-C571444A4230}" type="parTrans" cxnId="{8B778B47-0563-4235-B99C-B8D997B35F4F}">
      <dgm:prSet/>
      <dgm:spPr/>
      <dgm:t>
        <a:bodyPr/>
        <a:lstStyle/>
        <a:p>
          <a:endParaRPr lang="en-US"/>
        </a:p>
      </dgm:t>
    </dgm:pt>
    <dgm:pt modelId="{6E262C7F-FAD4-47BE-88B6-E7DF84B2430C}" type="sibTrans" cxnId="{8B778B47-0563-4235-B99C-B8D997B35F4F}">
      <dgm:prSet/>
      <dgm:spPr/>
      <dgm:t>
        <a:bodyPr/>
        <a:lstStyle/>
        <a:p>
          <a:endParaRPr lang="en-US"/>
        </a:p>
      </dgm:t>
    </dgm:pt>
    <dgm:pt modelId="{21D60C45-15B2-4551-8A65-D11070A5C009}" type="pres">
      <dgm:prSet presAssocID="{3F34D275-A9E3-437F-A5BB-88AB195C980D}" presName="Name0" presStyleCnt="0">
        <dgm:presLayoutVars>
          <dgm:chMax val="7"/>
          <dgm:chPref val="5"/>
        </dgm:presLayoutVars>
      </dgm:prSet>
      <dgm:spPr/>
    </dgm:pt>
    <dgm:pt modelId="{F174418B-133D-4C47-BACA-2E1B565DDE4D}" type="pres">
      <dgm:prSet presAssocID="{3F34D275-A9E3-437F-A5BB-88AB195C980D}" presName="arrowNode" presStyleLbl="node1" presStyleIdx="0" presStyleCnt="1"/>
      <dgm:spPr/>
    </dgm:pt>
    <dgm:pt modelId="{33DA9A35-53D8-4A2B-9479-8AF22E50C09D}" type="pres">
      <dgm:prSet presAssocID="{7B75935A-0292-431C-B118-426457A38B8D}" presName="txNode1" presStyleLbl="revTx" presStyleIdx="0" presStyleCnt="2" custLinFactNeighborX="63883" custLinFactNeighborY="6019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736AF44-9A92-4407-AA08-9C92A1446386}" type="pres">
      <dgm:prSet presAssocID="{4420FA7F-7D23-41F2-88BB-DA37C18693DF}" presName="txNode2" presStyleLbl="revTx" presStyleIdx="1" presStyleCnt="2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39A3A79B-4F1D-414C-A02F-F7299323E68A}" srcId="{3F34D275-A9E3-437F-A5BB-88AB195C980D}" destId="{7B75935A-0292-431C-B118-426457A38B8D}" srcOrd="0" destOrd="0" parTransId="{B654595C-D527-4F8E-9E64-7FA6A1B7D8A6}" sibTransId="{E55F56BC-E48A-45E7-9A71-38BD4DB82638}"/>
    <dgm:cxn modelId="{30B9E4EA-FBB5-4508-BFC8-10E744EBD1D0}" type="presOf" srcId="{7B75935A-0292-431C-B118-426457A38B8D}" destId="{33DA9A35-53D8-4A2B-9479-8AF22E50C09D}" srcOrd="0" destOrd="0" presId="urn:microsoft.com/office/officeart/2009/3/layout/DescendingProcess"/>
    <dgm:cxn modelId="{42E143C6-59D9-4413-AEE3-FA2C768F012E}" type="presOf" srcId="{3F34D275-A9E3-437F-A5BB-88AB195C980D}" destId="{21D60C45-15B2-4551-8A65-D11070A5C009}" srcOrd="0" destOrd="0" presId="urn:microsoft.com/office/officeart/2009/3/layout/DescendingProcess"/>
    <dgm:cxn modelId="{D3448E8B-A0EB-431A-89E3-032F15E6DF6F}" type="presOf" srcId="{4420FA7F-7D23-41F2-88BB-DA37C18693DF}" destId="{1736AF44-9A92-4407-AA08-9C92A1446386}" srcOrd="0" destOrd="0" presId="urn:microsoft.com/office/officeart/2009/3/layout/DescendingProcess"/>
    <dgm:cxn modelId="{8B778B47-0563-4235-B99C-B8D997B35F4F}" srcId="{3F34D275-A9E3-437F-A5BB-88AB195C980D}" destId="{4420FA7F-7D23-41F2-88BB-DA37C18693DF}" srcOrd="1" destOrd="0" parTransId="{DD993B22-B8E9-4921-BAEE-C571444A4230}" sibTransId="{6E262C7F-FAD4-47BE-88B6-E7DF84B2430C}"/>
    <dgm:cxn modelId="{6D858638-96EA-4476-9844-366845D7A7D8}" type="presParOf" srcId="{21D60C45-15B2-4551-8A65-D11070A5C009}" destId="{F174418B-133D-4C47-BACA-2E1B565DDE4D}" srcOrd="0" destOrd="0" presId="urn:microsoft.com/office/officeart/2009/3/layout/DescendingProcess"/>
    <dgm:cxn modelId="{AE0B0D76-3CFE-4930-B61B-18FCCE072906}" type="presParOf" srcId="{21D60C45-15B2-4551-8A65-D11070A5C009}" destId="{33DA9A35-53D8-4A2B-9479-8AF22E50C09D}" srcOrd="1" destOrd="0" presId="urn:microsoft.com/office/officeart/2009/3/layout/DescendingProcess"/>
    <dgm:cxn modelId="{D62CFBD5-1251-4682-B103-72633ED5FC4F}" type="presParOf" srcId="{21D60C45-15B2-4551-8A65-D11070A5C009}" destId="{1736AF44-9A92-4407-AA08-9C92A1446386}" srcOrd="2" destOrd="0" presId="urn:microsoft.com/office/officeart/2009/3/layout/DescendingProcess"/>
  </dgm:cxnLst>
  <dgm:bg/>
  <dgm:whole/>
  <dgm:extLst>
    <a:ext uri="http://schemas.microsoft.com/office/drawing/2008/diagram">
      <dsp:dataModelExt xmlns="" xmlns:dsp="http://schemas.microsoft.com/office/drawing/2008/diagram" relId="rId11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9D4E19A6-B0BC-45BE-8B13-A1A058221A45}" type="doc">
      <dgm:prSet loTypeId="urn:microsoft.com/office/officeart/2005/8/layout/vList3#1" loCatId="list" qsTypeId="urn:microsoft.com/office/officeart/2005/8/quickstyle/simple2" qsCatId="simple" csTypeId="urn:microsoft.com/office/officeart/2005/8/colors/accent4_1" csCatId="accent4" phldr="1"/>
      <dgm:spPr/>
      <dgm:t>
        <a:bodyPr/>
        <a:lstStyle/>
        <a:p>
          <a:endParaRPr lang="id-ID"/>
        </a:p>
      </dgm:t>
    </dgm:pt>
    <dgm:pt modelId="{5A081480-A9EE-414E-AB41-8F1AA4F1EE50}">
      <dgm:prSet phldrT="[Text]" custT="1"/>
      <dgm:spPr/>
      <dgm:t>
        <a:bodyPr/>
        <a:lstStyle/>
        <a:p>
          <a:pPr algn="r"/>
          <a:r>
            <a:rPr lang="en-US" sz="2200" b="1" dirty="0" smtClean="0"/>
            <a:t>MELAKUKAN REVIU ATAS RENSTRA YANG TELAH DITETAPKAN DALAM RANGKA MENYELARASKAN TUJUAN, SASARAN, DAN UKURAN KEBERHASILAN YANG TELAH DIRUMUSKAN</a:t>
          </a:r>
          <a:endParaRPr lang="en-US" sz="2200" b="1" dirty="0">
            <a:latin typeface="+mn-lt"/>
          </a:endParaRPr>
        </a:p>
      </dgm:t>
    </dgm:pt>
    <dgm:pt modelId="{D931810C-EC00-4D02-84B3-62C503EA9992}" type="parTrans" cxnId="{955092CA-BD45-4870-B200-07E8AC4DE609}">
      <dgm:prSet/>
      <dgm:spPr/>
      <dgm:t>
        <a:bodyPr/>
        <a:lstStyle/>
        <a:p>
          <a:pPr algn="r"/>
          <a:endParaRPr lang="en-US" sz="2200" b="1" dirty="0">
            <a:solidFill>
              <a:schemeClr val="tx1">
                <a:lumMod val="85000"/>
                <a:lumOff val="15000"/>
              </a:schemeClr>
            </a:solidFill>
            <a:latin typeface="+mn-lt"/>
          </a:endParaRPr>
        </a:p>
      </dgm:t>
    </dgm:pt>
    <dgm:pt modelId="{A600308B-111D-4EFD-B4CE-082B8CC48029}" type="sibTrans" cxnId="{955092CA-BD45-4870-B200-07E8AC4DE609}">
      <dgm:prSet/>
      <dgm:spPr/>
      <dgm:t>
        <a:bodyPr/>
        <a:lstStyle/>
        <a:p>
          <a:pPr algn="r"/>
          <a:endParaRPr lang="en-US" sz="2200" b="1" dirty="0">
            <a:solidFill>
              <a:schemeClr val="tx1">
                <a:lumMod val="85000"/>
                <a:lumOff val="15000"/>
              </a:schemeClr>
            </a:solidFill>
            <a:latin typeface="+mn-lt"/>
          </a:endParaRPr>
        </a:p>
      </dgm:t>
    </dgm:pt>
    <dgm:pt modelId="{2166F319-5338-4F46-ADFB-0896BB16F1D1}">
      <dgm:prSet phldrT="[Text]" custT="1"/>
      <dgm:spPr/>
      <dgm:t>
        <a:bodyPr/>
        <a:lstStyle/>
        <a:p>
          <a:pPr algn="r"/>
          <a:r>
            <a:rPr lang="id-ID" sz="2200" b="1" dirty="0" smtClean="0"/>
            <a:t>MENJABARKAN LEBIH LANJUT SASARAN STRATEGIS DAN </a:t>
          </a:r>
          <a:r>
            <a:rPr lang="en-US" sz="2200" b="1" dirty="0" smtClean="0"/>
            <a:t>UKURAN KEBERHASILAN</a:t>
          </a:r>
          <a:r>
            <a:rPr lang="id-ID" sz="2200" b="1" dirty="0" smtClean="0"/>
            <a:t> PADA </a:t>
          </a:r>
          <a:r>
            <a:rPr lang="en-US" sz="2200" b="1" dirty="0" smtClean="0"/>
            <a:t>RENSTRA </a:t>
          </a:r>
          <a:r>
            <a:rPr lang="id-ID" sz="2200" b="1" dirty="0" smtClean="0"/>
            <a:t>HINGGA </a:t>
          </a:r>
          <a:r>
            <a:rPr lang="en-US" sz="2200" b="1" dirty="0" smtClean="0"/>
            <a:t>UKURAN KEBERHASILAN PADA TINGKATAN</a:t>
          </a:r>
          <a:r>
            <a:rPr lang="id-ID" sz="2200" b="1" dirty="0" smtClean="0"/>
            <a:t> INDIVIDU</a:t>
          </a:r>
          <a:endParaRPr lang="en-US" sz="2200" b="1" dirty="0">
            <a:latin typeface="+mn-lt"/>
          </a:endParaRPr>
        </a:p>
      </dgm:t>
    </dgm:pt>
    <dgm:pt modelId="{3929C578-09FB-40C2-8452-89C7875E8896}" type="parTrans" cxnId="{4944345E-190C-4A83-9748-984EA63655E6}">
      <dgm:prSet/>
      <dgm:spPr/>
      <dgm:t>
        <a:bodyPr/>
        <a:lstStyle/>
        <a:p>
          <a:pPr algn="r"/>
          <a:endParaRPr lang="en-US" sz="2200" b="1" dirty="0">
            <a:solidFill>
              <a:schemeClr val="tx1">
                <a:lumMod val="85000"/>
                <a:lumOff val="15000"/>
              </a:schemeClr>
            </a:solidFill>
            <a:latin typeface="+mn-lt"/>
          </a:endParaRPr>
        </a:p>
      </dgm:t>
    </dgm:pt>
    <dgm:pt modelId="{826CBCBD-8B14-4263-B3F6-17917C5D9B43}" type="sibTrans" cxnId="{4944345E-190C-4A83-9748-984EA63655E6}">
      <dgm:prSet/>
      <dgm:spPr/>
      <dgm:t>
        <a:bodyPr/>
        <a:lstStyle/>
        <a:p>
          <a:pPr algn="r"/>
          <a:endParaRPr lang="en-US" sz="2200" b="1" dirty="0">
            <a:solidFill>
              <a:schemeClr val="tx1">
                <a:lumMod val="85000"/>
                <a:lumOff val="15000"/>
              </a:schemeClr>
            </a:solidFill>
            <a:latin typeface="+mn-lt"/>
          </a:endParaRPr>
        </a:p>
      </dgm:t>
    </dgm:pt>
    <dgm:pt modelId="{684AC714-7EE5-4D70-B601-0BE105752782}">
      <dgm:prSet phldrT="[Text]" custT="1"/>
      <dgm:spPr/>
      <dgm:t>
        <a:bodyPr/>
        <a:lstStyle/>
        <a:p>
          <a:pPr algn="r"/>
          <a:r>
            <a:rPr lang="id-ID" sz="2200" b="1" dirty="0" smtClean="0"/>
            <a:t>MENDORONG </a:t>
          </a:r>
          <a:r>
            <a:rPr lang="en-US" sz="2200" b="1" dirty="0" smtClean="0"/>
            <a:t>DAN</a:t>
          </a:r>
          <a:r>
            <a:rPr lang="id-ID" sz="2200" b="1" dirty="0" smtClean="0"/>
            <a:t> MEMPERKUAT PEN</a:t>
          </a:r>
          <a:r>
            <a:rPr lang="en-US" sz="2200" b="1" dirty="0" smtClean="0"/>
            <a:t>E</a:t>
          </a:r>
          <a:r>
            <a:rPr lang="id-ID" sz="2200" b="1" dirty="0" smtClean="0"/>
            <a:t>RAPAN BUDAYA KINERJA DI </a:t>
          </a:r>
          <a:r>
            <a:rPr lang="en-US" sz="2200" b="1" dirty="0" smtClean="0"/>
            <a:t>BAPPENAS</a:t>
          </a:r>
          <a:r>
            <a:rPr lang="id-ID" sz="2200" b="1" dirty="0" smtClean="0"/>
            <a:t> MELALUI PEMANFAATAN BERBAGAI DOKUMEN YANG SUDAH DISUSUN</a:t>
          </a:r>
          <a:endParaRPr lang="en-US" sz="2200" b="1" dirty="0">
            <a:latin typeface="+mn-lt"/>
          </a:endParaRPr>
        </a:p>
      </dgm:t>
    </dgm:pt>
    <dgm:pt modelId="{68C5DF6D-6EA1-465A-97CA-C05B3AC4FA34}" type="parTrans" cxnId="{0F850137-3514-459A-8A4A-F8EA56BCB8D5}">
      <dgm:prSet/>
      <dgm:spPr/>
      <dgm:t>
        <a:bodyPr/>
        <a:lstStyle/>
        <a:p>
          <a:pPr algn="r"/>
          <a:endParaRPr lang="en-US" sz="2200" b="1" dirty="0">
            <a:latin typeface="+mn-lt"/>
          </a:endParaRPr>
        </a:p>
      </dgm:t>
    </dgm:pt>
    <dgm:pt modelId="{D059D76A-966B-4F27-920C-AEC4E63F7CB9}" type="sibTrans" cxnId="{0F850137-3514-459A-8A4A-F8EA56BCB8D5}">
      <dgm:prSet/>
      <dgm:spPr/>
      <dgm:t>
        <a:bodyPr/>
        <a:lstStyle/>
        <a:p>
          <a:pPr algn="r"/>
          <a:endParaRPr lang="en-US" sz="2200" b="1" dirty="0">
            <a:latin typeface="+mn-lt"/>
          </a:endParaRPr>
        </a:p>
      </dgm:t>
    </dgm:pt>
    <dgm:pt modelId="{5EB4169C-81C7-41F1-8214-3FB72F2A2F54}" type="pres">
      <dgm:prSet presAssocID="{9D4E19A6-B0BC-45BE-8B13-A1A058221A45}" presName="linearFlow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id-ID"/>
        </a:p>
      </dgm:t>
    </dgm:pt>
    <dgm:pt modelId="{DB9A4149-B3E6-479A-A851-330652F8FA2F}" type="pres">
      <dgm:prSet presAssocID="{5A081480-A9EE-414E-AB41-8F1AA4F1EE50}" presName="composite" presStyleCnt="0"/>
      <dgm:spPr/>
      <dgm:t>
        <a:bodyPr/>
        <a:lstStyle/>
        <a:p>
          <a:endParaRPr lang="en-US"/>
        </a:p>
      </dgm:t>
    </dgm:pt>
    <dgm:pt modelId="{0495CFC5-2367-405E-90DA-E8A28FE192F1}" type="pres">
      <dgm:prSet presAssocID="{5A081480-A9EE-414E-AB41-8F1AA4F1EE50}" presName="imgShp" presStyleLbl="fgImgPlace1" presStyleIdx="0" presStyleCnt="3"/>
      <dgm:spPr>
        <a:solidFill>
          <a:srgbClr val="FFFF00"/>
        </a:solidFill>
      </dgm:spPr>
      <dgm:t>
        <a:bodyPr/>
        <a:lstStyle/>
        <a:p>
          <a:endParaRPr lang="en-US"/>
        </a:p>
      </dgm:t>
    </dgm:pt>
    <dgm:pt modelId="{C5D92ABB-A038-4B89-9269-40D4674DC214}" type="pres">
      <dgm:prSet presAssocID="{5A081480-A9EE-414E-AB41-8F1AA4F1EE50}" presName="txShp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CDE96F00-CE1A-40F7-8508-64ECDB5A3F4F}" type="pres">
      <dgm:prSet presAssocID="{A600308B-111D-4EFD-B4CE-082B8CC48029}" presName="spacing" presStyleCnt="0"/>
      <dgm:spPr/>
      <dgm:t>
        <a:bodyPr/>
        <a:lstStyle/>
        <a:p>
          <a:endParaRPr lang="en-US"/>
        </a:p>
      </dgm:t>
    </dgm:pt>
    <dgm:pt modelId="{744F9CD3-B5DC-438C-ABFE-41F245375A1F}" type="pres">
      <dgm:prSet presAssocID="{2166F319-5338-4F46-ADFB-0896BB16F1D1}" presName="composite" presStyleCnt="0"/>
      <dgm:spPr/>
      <dgm:t>
        <a:bodyPr/>
        <a:lstStyle/>
        <a:p>
          <a:endParaRPr lang="en-US"/>
        </a:p>
      </dgm:t>
    </dgm:pt>
    <dgm:pt modelId="{C73BF0FF-403A-4B2C-B874-318452C3D5C9}" type="pres">
      <dgm:prSet presAssocID="{2166F319-5338-4F46-ADFB-0896BB16F1D1}" presName="imgShp" presStyleLbl="fgImgPlace1" presStyleIdx="1" presStyleCnt="3"/>
      <dgm:spPr>
        <a:solidFill>
          <a:srgbClr val="FFFF00"/>
        </a:solidFill>
      </dgm:spPr>
      <dgm:t>
        <a:bodyPr/>
        <a:lstStyle/>
        <a:p>
          <a:endParaRPr lang="en-US"/>
        </a:p>
      </dgm:t>
    </dgm:pt>
    <dgm:pt modelId="{F97B40F8-7B7C-4BEC-9880-707A6417EFA9}" type="pres">
      <dgm:prSet presAssocID="{2166F319-5338-4F46-ADFB-0896BB16F1D1}" presName="txShp" presStyleLbl="node1" presStyleIdx="1" presStyleCnt="3" custLinFactNeighborY="1794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04E65EA-1350-4430-8310-A54CEDDCD817}" type="pres">
      <dgm:prSet presAssocID="{826CBCBD-8B14-4263-B3F6-17917C5D9B43}" presName="spacing" presStyleCnt="0"/>
      <dgm:spPr/>
    </dgm:pt>
    <dgm:pt modelId="{55A9490B-EF93-4136-8B6D-9C34D28F4460}" type="pres">
      <dgm:prSet presAssocID="{684AC714-7EE5-4D70-B601-0BE105752782}" presName="composite" presStyleCnt="0"/>
      <dgm:spPr/>
    </dgm:pt>
    <dgm:pt modelId="{0A584607-F3D5-44C0-889F-616BF16CA533}" type="pres">
      <dgm:prSet presAssocID="{684AC714-7EE5-4D70-B601-0BE105752782}" presName="imgShp" presStyleLbl="fgImgPlace1" presStyleIdx="2" presStyleCnt="3"/>
      <dgm:spPr>
        <a:blipFill rotWithShape="1">
          <a:blip xmlns:r="http://schemas.openxmlformats.org/officeDocument/2006/relationships" r:embed="rId1"/>
          <a:stretch>
            <a:fillRect/>
          </a:stretch>
        </a:blipFill>
      </dgm:spPr>
      <dgm:t>
        <a:bodyPr/>
        <a:lstStyle/>
        <a:p>
          <a:endParaRPr lang="en-US"/>
        </a:p>
      </dgm:t>
    </dgm:pt>
    <dgm:pt modelId="{EC702EA7-8895-4F74-BAB8-19DB7FFC00F4}" type="pres">
      <dgm:prSet presAssocID="{684AC714-7EE5-4D70-B601-0BE105752782}" presName="txShp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955092CA-BD45-4870-B200-07E8AC4DE609}" srcId="{9D4E19A6-B0BC-45BE-8B13-A1A058221A45}" destId="{5A081480-A9EE-414E-AB41-8F1AA4F1EE50}" srcOrd="0" destOrd="0" parTransId="{D931810C-EC00-4D02-84B3-62C503EA9992}" sibTransId="{A600308B-111D-4EFD-B4CE-082B8CC48029}"/>
    <dgm:cxn modelId="{4944345E-190C-4A83-9748-984EA63655E6}" srcId="{9D4E19A6-B0BC-45BE-8B13-A1A058221A45}" destId="{2166F319-5338-4F46-ADFB-0896BB16F1D1}" srcOrd="1" destOrd="0" parTransId="{3929C578-09FB-40C2-8452-89C7875E8896}" sibTransId="{826CBCBD-8B14-4263-B3F6-17917C5D9B43}"/>
    <dgm:cxn modelId="{0F850137-3514-459A-8A4A-F8EA56BCB8D5}" srcId="{9D4E19A6-B0BC-45BE-8B13-A1A058221A45}" destId="{684AC714-7EE5-4D70-B601-0BE105752782}" srcOrd="2" destOrd="0" parTransId="{68C5DF6D-6EA1-465A-97CA-C05B3AC4FA34}" sibTransId="{D059D76A-966B-4F27-920C-AEC4E63F7CB9}"/>
    <dgm:cxn modelId="{241FF250-85A2-4AA9-9EDF-2A19CCDB4F2C}" type="presOf" srcId="{684AC714-7EE5-4D70-B601-0BE105752782}" destId="{EC702EA7-8895-4F74-BAB8-19DB7FFC00F4}" srcOrd="0" destOrd="0" presId="urn:microsoft.com/office/officeart/2005/8/layout/vList3#1"/>
    <dgm:cxn modelId="{FE4BBDBE-72C3-44E8-A816-5AA98D9F2555}" type="presOf" srcId="{9D4E19A6-B0BC-45BE-8B13-A1A058221A45}" destId="{5EB4169C-81C7-41F1-8214-3FB72F2A2F54}" srcOrd="0" destOrd="0" presId="urn:microsoft.com/office/officeart/2005/8/layout/vList3#1"/>
    <dgm:cxn modelId="{52EA4AFF-9340-4F50-8F2B-7FC5482F8D8C}" type="presOf" srcId="{5A081480-A9EE-414E-AB41-8F1AA4F1EE50}" destId="{C5D92ABB-A038-4B89-9269-40D4674DC214}" srcOrd="0" destOrd="0" presId="urn:microsoft.com/office/officeart/2005/8/layout/vList3#1"/>
    <dgm:cxn modelId="{F87740CC-9F0F-48BD-A7D4-1200C2B116CB}" type="presOf" srcId="{2166F319-5338-4F46-ADFB-0896BB16F1D1}" destId="{F97B40F8-7B7C-4BEC-9880-707A6417EFA9}" srcOrd="0" destOrd="0" presId="urn:microsoft.com/office/officeart/2005/8/layout/vList3#1"/>
    <dgm:cxn modelId="{601CC506-99CB-4AC2-BFA7-A43D172D7EDC}" type="presParOf" srcId="{5EB4169C-81C7-41F1-8214-3FB72F2A2F54}" destId="{DB9A4149-B3E6-479A-A851-330652F8FA2F}" srcOrd="0" destOrd="0" presId="urn:microsoft.com/office/officeart/2005/8/layout/vList3#1"/>
    <dgm:cxn modelId="{7B791CDC-AA71-440E-B5BE-A74131EE6D51}" type="presParOf" srcId="{DB9A4149-B3E6-479A-A851-330652F8FA2F}" destId="{0495CFC5-2367-405E-90DA-E8A28FE192F1}" srcOrd="0" destOrd="0" presId="urn:microsoft.com/office/officeart/2005/8/layout/vList3#1"/>
    <dgm:cxn modelId="{688B5AF0-9603-46F2-8C91-9B30461ED3C6}" type="presParOf" srcId="{DB9A4149-B3E6-479A-A851-330652F8FA2F}" destId="{C5D92ABB-A038-4B89-9269-40D4674DC214}" srcOrd="1" destOrd="0" presId="urn:microsoft.com/office/officeart/2005/8/layout/vList3#1"/>
    <dgm:cxn modelId="{8800E5F1-FF1A-40A1-92C5-FC9D3AD0606E}" type="presParOf" srcId="{5EB4169C-81C7-41F1-8214-3FB72F2A2F54}" destId="{CDE96F00-CE1A-40F7-8508-64ECDB5A3F4F}" srcOrd="1" destOrd="0" presId="urn:microsoft.com/office/officeart/2005/8/layout/vList3#1"/>
    <dgm:cxn modelId="{21B0013C-381D-4949-9C4C-E5393456DF41}" type="presParOf" srcId="{5EB4169C-81C7-41F1-8214-3FB72F2A2F54}" destId="{744F9CD3-B5DC-438C-ABFE-41F245375A1F}" srcOrd="2" destOrd="0" presId="urn:microsoft.com/office/officeart/2005/8/layout/vList3#1"/>
    <dgm:cxn modelId="{59C80B4E-4D29-4446-A37B-9335FC342193}" type="presParOf" srcId="{744F9CD3-B5DC-438C-ABFE-41F245375A1F}" destId="{C73BF0FF-403A-4B2C-B874-318452C3D5C9}" srcOrd="0" destOrd="0" presId="urn:microsoft.com/office/officeart/2005/8/layout/vList3#1"/>
    <dgm:cxn modelId="{784D59EC-F624-4607-BDF9-9EB5941F516E}" type="presParOf" srcId="{744F9CD3-B5DC-438C-ABFE-41F245375A1F}" destId="{F97B40F8-7B7C-4BEC-9880-707A6417EFA9}" srcOrd="1" destOrd="0" presId="urn:microsoft.com/office/officeart/2005/8/layout/vList3#1"/>
    <dgm:cxn modelId="{8AED919E-2ADE-4992-944F-60D46D033D16}" type="presParOf" srcId="{5EB4169C-81C7-41F1-8214-3FB72F2A2F54}" destId="{A04E65EA-1350-4430-8310-A54CEDDCD817}" srcOrd="3" destOrd="0" presId="urn:microsoft.com/office/officeart/2005/8/layout/vList3#1"/>
    <dgm:cxn modelId="{2139EA25-69C1-4630-9DA5-7AD160B17D98}" type="presParOf" srcId="{5EB4169C-81C7-41F1-8214-3FB72F2A2F54}" destId="{55A9490B-EF93-4136-8B6D-9C34D28F4460}" srcOrd="4" destOrd="0" presId="urn:microsoft.com/office/officeart/2005/8/layout/vList3#1"/>
    <dgm:cxn modelId="{70E28DF8-16B3-4E8C-B406-9362709A3D69}" type="presParOf" srcId="{55A9490B-EF93-4136-8B6D-9C34D28F4460}" destId="{0A584607-F3D5-44C0-889F-616BF16CA533}" srcOrd="0" destOrd="0" presId="urn:microsoft.com/office/officeart/2005/8/layout/vList3#1"/>
    <dgm:cxn modelId="{BFCAFDC2-0E83-4FB1-8DCC-8922ACC2EECF}" type="presParOf" srcId="{55A9490B-EF93-4136-8B6D-9C34D28F4460}" destId="{EC702EA7-8895-4F74-BAB8-19DB7FFC00F4}" srcOrd="1" destOrd="0" presId="urn:microsoft.com/office/officeart/2005/8/layout/vList3#1"/>
  </dgm:cxnLst>
  <dgm:bg/>
  <dgm:whole/>
  <dgm:extLst>
    <a:ext uri="http://schemas.microsoft.com/office/drawing/2008/diagram">
      <dsp:dataModelExt xmlns="" xmlns:dsp="http://schemas.microsoft.com/office/drawing/2008/diagram" relId="rId7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3D375410-D730-47C6-B25D-7951A1883234}">
      <dsp:nvSpPr>
        <dsp:cNvPr id="0" name=""/>
        <dsp:cNvSpPr/>
      </dsp:nvSpPr>
      <dsp:spPr>
        <a:xfrm>
          <a:off x="0" y="589491"/>
          <a:ext cx="4904376" cy="3065235"/>
        </a:xfrm>
        <a:prstGeom prst="swooshArrow">
          <a:avLst>
            <a:gd name="adj1" fmla="val 25000"/>
            <a:gd name="adj2" fmla="val 25000"/>
          </a:avLst>
        </a:prstGeom>
        <a:solidFill>
          <a:schemeClr val="accent4"/>
        </a:solidFill>
        <a:ln>
          <a:noFill/>
        </a:ln>
        <a:effectLst/>
        <a:sp3d z="-152400" prstMaterial="plastic">
          <a:bevelT w="25400" h="25400"/>
          <a:bevelB w="25400" h="25400"/>
        </a:sp3d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C2C82688-51D0-44BC-9D4E-64F0D6D9E3AD}">
      <dsp:nvSpPr>
        <dsp:cNvPr id="0" name=""/>
        <dsp:cNvSpPr/>
      </dsp:nvSpPr>
      <dsp:spPr>
        <a:xfrm>
          <a:off x="1140267" y="2260044"/>
          <a:ext cx="171653" cy="171653"/>
        </a:xfrm>
        <a:prstGeom prst="ellipse">
          <a:avLst/>
        </a:prstGeom>
        <a:solidFill>
          <a:srgbClr val="FF0000"/>
        </a:solidFill>
        <a:ln>
          <a:noFill/>
        </a:ln>
        <a:effectLst/>
        <a:sp3d prstMaterial="plastic">
          <a:bevelT w="50800" h="50800"/>
          <a:bevelB w="50800" h="508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048D971C-E571-4692-9791-C55898D50949}">
      <dsp:nvSpPr>
        <dsp:cNvPr id="0" name=""/>
        <dsp:cNvSpPr/>
      </dsp:nvSpPr>
      <dsp:spPr>
        <a:xfrm>
          <a:off x="1002116" y="2532514"/>
          <a:ext cx="1593922" cy="1308855"/>
        </a:xfrm>
        <a:prstGeom prst="rect">
          <a:avLst/>
        </a:prstGeom>
        <a:solidFill>
          <a:srgbClr val="FF0000">
            <a:alpha val="0"/>
          </a:srgb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90955" tIns="0" rIns="0" bIns="0" numCol="1" spcCol="1270" anchor="t" anchorCtr="0">
          <a:noAutofit/>
        </a:bodyPr>
        <a:lstStyle/>
        <a:p>
          <a:pPr lvl="0" algn="l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400" kern="1200" dirty="0" smtClean="0"/>
            <a:t>67,57 (B)</a:t>
          </a:r>
          <a:endParaRPr lang="en-US" sz="3400" kern="1200" dirty="0"/>
        </a:p>
      </dsp:txBody>
      <dsp:txXfrm>
        <a:off x="1002116" y="2532514"/>
        <a:ext cx="1593922" cy="1308855"/>
      </dsp:txXfrm>
    </dsp:sp>
    <dsp:sp modelId="{30487B54-EE38-4D1E-AA4C-E4D92EEFF152}">
      <dsp:nvSpPr>
        <dsp:cNvPr id="0" name=""/>
        <dsp:cNvSpPr/>
      </dsp:nvSpPr>
      <dsp:spPr>
        <a:xfrm>
          <a:off x="2927209" y="1553058"/>
          <a:ext cx="294262" cy="294262"/>
        </a:xfrm>
        <a:prstGeom prst="ellipse">
          <a:avLst/>
        </a:prstGeom>
        <a:solidFill>
          <a:schemeClr val="accent1">
            <a:lumMod val="75000"/>
          </a:schemeClr>
        </a:solidFill>
        <a:ln>
          <a:noFill/>
        </a:ln>
        <a:effectLst/>
        <a:sp3d prstMaterial="plastic">
          <a:bevelT w="50800" h="50800"/>
          <a:bevelB w="50800" h="508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4D56B350-A0A0-4387-A365-D326036AA29D}">
      <dsp:nvSpPr>
        <dsp:cNvPr id="0" name=""/>
        <dsp:cNvSpPr/>
      </dsp:nvSpPr>
      <dsp:spPr>
        <a:xfrm>
          <a:off x="2869060" y="1905548"/>
          <a:ext cx="1593922" cy="2029185"/>
        </a:xfrm>
        <a:prstGeom prst="rect">
          <a:avLst/>
        </a:prstGeom>
        <a:solidFill>
          <a:schemeClr val="lt1">
            <a:alpha val="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55924" tIns="0" rIns="0" bIns="0" numCol="1" spcCol="1270" anchor="t" anchorCtr="0">
          <a:noAutofit/>
        </a:bodyPr>
        <a:lstStyle/>
        <a:p>
          <a:pPr lvl="0" algn="l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400" kern="1200" dirty="0" smtClean="0"/>
            <a:t>74,80 (BB)</a:t>
          </a:r>
          <a:endParaRPr lang="en-US" sz="3400" kern="1200" dirty="0"/>
        </a:p>
      </dsp:txBody>
      <dsp:txXfrm>
        <a:off x="2869060" y="1905548"/>
        <a:ext cx="1593922" cy="2029185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F174418B-133D-4C47-BACA-2E1B565DDE4D}">
      <dsp:nvSpPr>
        <dsp:cNvPr id="0" name=""/>
        <dsp:cNvSpPr/>
      </dsp:nvSpPr>
      <dsp:spPr>
        <a:xfrm rot="4396374">
          <a:off x="1090148" y="893642"/>
          <a:ext cx="3876760" cy="2703556"/>
        </a:xfrm>
        <a:prstGeom prst="swooshArrow">
          <a:avLst>
            <a:gd name="adj1" fmla="val 16310"/>
            <a:gd name="adj2" fmla="val 31370"/>
          </a:avLst>
        </a:prstGeom>
        <a:solidFill>
          <a:schemeClr val="accent6">
            <a:hueOff val="0"/>
            <a:satOff val="0"/>
            <a:lumOff val="0"/>
            <a:alphaOff val="0"/>
          </a:schemeClr>
        </a:solidFill>
        <a:ln>
          <a:noFill/>
        </a:ln>
        <a:effectLst/>
        <a:sp3d prstMaterial="plastic">
          <a:bevelT w="50800" h="50800"/>
          <a:bevelB w="50800" h="50800"/>
        </a:sp3d>
      </dsp:spPr>
      <dsp:style>
        <a:lnRef idx="0">
          <a:scrgbClr r="0" g="0" b="0"/>
        </a:lnRef>
        <a:fillRef idx="1">
          <a:scrgbClr r="0" g="0" b="0"/>
        </a:fillRef>
        <a:effectRef idx="2">
          <a:scrgbClr r="0" g="0" b="0"/>
        </a:effectRef>
        <a:fontRef idx="minor">
          <a:schemeClr val="lt1"/>
        </a:fontRef>
      </dsp:style>
    </dsp:sp>
    <dsp:sp modelId="{33DA9A35-53D8-4A2B-9479-8AF22E50C09D}">
      <dsp:nvSpPr>
        <dsp:cNvPr id="0" name=""/>
        <dsp:cNvSpPr/>
      </dsp:nvSpPr>
      <dsp:spPr>
        <a:xfrm>
          <a:off x="1997897" y="432507"/>
          <a:ext cx="1827772" cy="718534"/>
        </a:xfrm>
        <a:prstGeom prst="rect">
          <a:avLst/>
        </a:prstGeom>
        <a:solidFill>
          <a:schemeClr val="lt1">
            <a:alpha val="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3180" tIns="43180" rIns="43180" bIns="43180" numCol="1" spcCol="1270" anchor="b" anchorCtr="0">
          <a:noAutofit/>
        </a:bodyPr>
        <a:lstStyle/>
        <a:p>
          <a:pPr lvl="0" algn="ctr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400" kern="1200" dirty="0" smtClean="0"/>
            <a:t>75,19(A)   </a:t>
          </a:r>
          <a:endParaRPr lang="en-US" sz="3400" kern="1200" dirty="0"/>
        </a:p>
      </dsp:txBody>
      <dsp:txXfrm>
        <a:off x="1997897" y="432507"/>
        <a:ext cx="1827772" cy="718534"/>
      </dsp:txXfrm>
    </dsp:sp>
    <dsp:sp modelId="{1736AF44-9A92-4407-AA08-9C92A1446386}">
      <dsp:nvSpPr>
        <dsp:cNvPr id="0" name=""/>
        <dsp:cNvSpPr/>
      </dsp:nvSpPr>
      <dsp:spPr>
        <a:xfrm>
          <a:off x="3300224" y="3772306"/>
          <a:ext cx="2469962" cy="718534"/>
        </a:xfrm>
        <a:prstGeom prst="rect">
          <a:avLst/>
        </a:prstGeom>
        <a:solidFill>
          <a:schemeClr val="lt1">
            <a:alpha val="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43180" tIns="43180" rIns="43180" bIns="43180" numCol="1" spcCol="1270" anchor="t" anchorCtr="0">
          <a:noAutofit/>
        </a:bodyPr>
        <a:lstStyle/>
        <a:p>
          <a:pPr lvl="0" algn="ctr" defTabSz="15113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3400" kern="1200" dirty="0" smtClean="0"/>
            <a:t>76,13 (BB)</a:t>
          </a:r>
          <a:endParaRPr lang="en-US" sz="3400" kern="1200" dirty="0"/>
        </a:p>
      </dsp:txBody>
      <dsp:txXfrm>
        <a:off x="3300224" y="3772306"/>
        <a:ext cx="2469962" cy="718534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C5D92ABB-A038-4B89-9269-40D4674DC214}">
      <dsp:nvSpPr>
        <dsp:cNvPr id="0" name=""/>
        <dsp:cNvSpPr/>
      </dsp:nvSpPr>
      <dsp:spPr>
        <a:xfrm rot="10800000">
          <a:off x="2492549" y="2534"/>
          <a:ext cx="8444410" cy="1462295"/>
        </a:xfrm>
        <a:prstGeom prst="homePlat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4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44832" tIns="83820" rIns="156464" bIns="83820" numCol="1" spcCol="1270" anchor="ctr" anchorCtr="0">
          <a:noAutofit/>
        </a:bodyPr>
        <a:lstStyle/>
        <a:p>
          <a:pPr lvl="0" algn="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en-US" sz="2200" b="1" kern="1200" dirty="0" smtClean="0"/>
            <a:t>MELAKUKAN REVIU ATAS RENSTRA YANG TELAH DITETAPKAN DALAM RANGKA MENYELARASKAN TUJUAN, SASARAN, DAN UKURAN KEBERHASILAN YANG TELAH DIRUMUSKAN</a:t>
          </a:r>
          <a:endParaRPr lang="en-US" sz="2200" b="1" kern="1200" dirty="0">
            <a:latin typeface="+mn-lt"/>
          </a:endParaRPr>
        </a:p>
      </dsp:txBody>
      <dsp:txXfrm rot="10800000">
        <a:off x="2858123" y="2534"/>
        <a:ext cx="8078836" cy="1462295"/>
      </dsp:txXfrm>
    </dsp:sp>
    <dsp:sp modelId="{0495CFC5-2367-405E-90DA-E8A28FE192F1}">
      <dsp:nvSpPr>
        <dsp:cNvPr id="0" name=""/>
        <dsp:cNvSpPr/>
      </dsp:nvSpPr>
      <dsp:spPr>
        <a:xfrm>
          <a:off x="1761401" y="2534"/>
          <a:ext cx="1462295" cy="1462295"/>
        </a:xfrm>
        <a:prstGeom prst="ellipse">
          <a:avLst/>
        </a:prstGeom>
        <a:solidFill>
          <a:srgbClr val="FFFF00"/>
        </a:solidFill>
        <a:ln w="19050" cap="flat" cmpd="sng" algn="ctr">
          <a:solidFill>
            <a:schemeClr val="accent4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  <dsp:sp modelId="{F97B40F8-7B7C-4BEC-9880-707A6417EFA9}">
      <dsp:nvSpPr>
        <dsp:cNvPr id="0" name=""/>
        <dsp:cNvSpPr/>
      </dsp:nvSpPr>
      <dsp:spPr>
        <a:xfrm rot="10800000">
          <a:off x="2492549" y="1927570"/>
          <a:ext cx="8444410" cy="1462295"/>
        </a:xfrm>
        <a:prstGeom prst="homePlat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4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44832" tIns="83820" rIns="156464" bIns="83820" numCol="1" spcCol="1270" anchor="ctr" anchorCtr="0">
          <a:noAutofit/>
        </a:bodyPr>
        <a:lstStyle/>
        <a:p>
          <a:pPr lvl="0" algn="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2200" b="1" kern="1200" dirty="0" smtClean="0"/>
            <a:t>MENJABARKAN LEBIH LANJUT SASARAN STRATEGIS DAN </a:t>
          </a:r>
          <a:r>
            <a:rPr lang="en-US" sz="2200" b="1" kern="1200" dirty="0" smtClean="0"/>
            <a:t>UKURAN KEBERHASILAN</a:t>
          </a:r>
          <a:r>
            <a:rPr lang="id-ID" sz="2200" b="1" kern="1200" dirty="0" smtClean="0"/>
            <a:t> PADA </a:t>
          </a:r>
          <a:r>
            <a:rPr lang="en-US" sz="2200" b="1" kern="1200" dirty="0" smtClean="0"/>
            <a:t>RENSTRA </a:t>
          </a:r>
          <a:r>
            <a:rPr lang="id-ID" sz="2200" b="1" kern="1200" dirty="0" smtClean="0"/>
            <a:t>HINGGA </a:t>
          </a:r>
          <a:r>
            <a:rPr lang="en-US" sz="2200" b="1" kern="1200" dirty="0" smtClean="0"/>
            <a:t>UKURAN KEBERHASILAN PADA TINGKATAN</a:t>
          </a:r>
          <a:r>
            <a:rPr lang="id-ID" sz="2200" b="1" kern="1200" dirty="0" smtClean="0"/>
            <a:t> INDIVIDU</a:t>
          </a:r>
          <a:endParaRPr lang="en-US" sz="2200" b="1" kern="1200" dirty="0">
            <a:latin typeface="+mn-lt"/>
          </a:endParaRPr>
        </a:p>
      </dsp:txBody>
      <dsp:txXfrm rot="10800000">
        <a:off x="2858123" y="1927570"/>
        <a:ext cx="8078836" cy="1462295"/>
      </dsp:txXfrm>
    </dsp:sp>
    <dsp:sp modelId="{C73BF0FF-403A-4B2C-B874-318452C3D5C9}">
      <dsp:nvSpPr>
        <dsp:cNvPr id="0" name=""/>
        <dsp:cNvSpPr/>
      </dsp:nvSpPr>
      <dsp:spPr>
        <a:xfrm>
          <a:off x="1761401" y="1901336"/>
          <a:ext cx="1462295" cy="1462295"/>
        </a:xfrm>
        <a:prstGeom prst="ellipse">
          <a:avLst/>
        </a:prstGeom>
        <a:solidFill>
          <a:srgbClr val="FFFF00"/>
        </a:solidFill>
        <a:ln w="19050" cap="flat" cmpd="sng" algn="ctr">
          <a:solidFill>
            <a:schemeClr val="accent4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  <dsp:sp modelId="{EC702EA7-8895-4F74-BAB8-19DB7FFC00F4}">
      <dsp:nvSpPr>
        <dsp:cNvPr id="0" name=""/>
        <dsp:cNvSpPr/>
      </dsp:nvSpPr>
      <dsp:spPr>
        <a:xfrm rot="10800000">
          <a:off x="2492549" y="3800138"/>
          <a:ext cx="8444410" cy="1462295"/>
        </a:xfrm>
        <a:prstGeom prst="homePlate">
          <a:avLst/>
        </a:prstGeom>
        <a:solidFill>
          <a:schemeClr val="lt1">
            <a:hueOff val="0"/>
            <a:satOff val="0"/>
            <a:lumOff val="0"/>
            <a:alphaOff val="0"/>
          </a:schemeClr>
        </a:solidFill>
        <a:ln w="19050" cap="flat" cmpd="sng" algn="ctr">
          <a:solidFill>
            <a:schemeClr val="accent4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>
          <a:schemeClr val="lt1"/>
        </a:fontRef>
      </dsp:style>
      <dsp:txBody>
        <a:bodyPr spcFirstLastPara="0" vert="horz" wrap="square" lIns="644832" tIns="83820" rIns="156464" bIns="83820" numCol="1" spcCol="1270" anchor="ctr" anchorCtr="0">
          <a:noAutofit/>
        </a:bodyPr>
        <a:lstStyle/>
        <a:p>
          <a:pPr lvl="0" algn="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id-ID" sz="2200" b="1" kern="1200" dirty="0" smtClean="0"/>
            <a:t>MENDORONG </a:t>
          </a:r>
          <a:r>
            <a:rPr lang="en-US" sz="2200" b="1" kern="1200" dirty="0" smtClean="0"/>
            <a:t>DAN</a:t>
          </a:r>
          <a:r>
            <a:rPr lang="id-ID" sz="2200" b="1" kern="1200" dirty="0" smtClean="0"/>
            <a:t> MEMPERKUAT PEN</a:t>
          </a:r>
          <a:r>
            <a:rPr lang="en-US" sz="2200" b="1" kern="1200" dirty="0" smtClean="0"/>
            <a:t>E</a:t>
          </a:r>
          <a:r>
            <a:rPr lang="id-ID" sz="2200" b="1" kern="1200" dirty="0" smtClean="0"/>
            <a:t>RAPAN BUDAYA KINERJA DI </a:t>
          </a:r>
          <a:r>
            <a:rPr lang="en-US" sz="2200" b="1" kern="1200" dirty="0" smtClean="0"/>
            <a:t>BAPPENAS</a:t>
          </a:r>
          <a:r>
            <a:rPr lang="id-ID" sz="2200" b="1" kern="1200" dirty="0" smtClean="0"/>
            <a:t> MELALUI PEMANFAATAN BERBAGAI DOKUMEN YANG SUDAH DISUSUN</a:t>
          </a:r>
          <a:endParaRPr lang="en-US" sz="2200" b="1" kern="1200" dirty="0">
            <a:latin typeface="+mn-lt"/>
          </a:endParaRPr>
        </a:p>
      </dsp:txBody>
      <dsp:txXfrm rot="10800000">
        <a:off x="2858123" y="3800138"/>
        <a:ext cx="8078836" cy="1462295"/>
      </dsp:txXfrm>
    </dsp:sp>
    <dsp:sp modelId="{0A584607-F3D5-44C0-889F-616BF16CA533}">
      <dsp:nvSpPr>
        <dsp:cNvPr id="0" name=""/>
        <dsp:cNvSpPr/>
      </dsp:nvSpPr>
      <dsp:spPr>
        <a:xfrm>
          <a:off x="1761401" y="3800138"/>
          <a:ext cx="1462295" cy="1462295"/>
        </a:xfrm>
        <a:prstGeom prst="ellipse">
          <a:avLst/>
        </a:prstGeom>
        <a:blipFill rotWithShape="1">
          <a:blip xmlns:r="http://schemas.openxmlformats.org/officeDocument/2006/relationships" r:embed="rId1"/>
          <a:stretch>
            <a:fillRect/>
          </a:stretch>
        </a:blipFill>
        <a:ln w="19050" cap="flat" cmpd="sng" algn="ctr">
          <a:solidFill>
            <a:schemeClr val="accent4">
              <a:shade val="80000"/>
              <a:hueOff val="0"/>
              <a:satOff val="0"/>
              <a:lumOff val="0"/>
              <a:alphaOff val="0"/>
            </a:schemeClr>
          </a:solidFill>
          <a:prstDash val="solid"/>
          <a:miter lim="800000"/>
        </a:ln>
        <a:effectLst/>
      </dsp:spPr>
      <dsp:style>
        <a:lnRef idx="3">
          <a:scrgbClr r="0" g="0" b="0"/>
        </a:lnRef>
        <a:fillRef idx="1">
          <a:scrgbClr r="0" g="0" b="0"/>
        </a:fillRef>
        <a:effectRef idx="1">
          <a:scrgbClr r="0" g="0" b="0"/>
        </a:effectRef>
        <a:fontRef idx="minor"/>
      </dsp:style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arrow2">
  <dgm:title val=""/>
  <dgm:desc val=""/>
  <dgm:catLst>
    <dgm:cat type="process" pri="2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arrowDiagram">
    <dgm:varLst>
      <dgm:chMax val="5"/>
      <dgm:dir/>
      <dgm:resizeHandles val="exact"/>
    </dgm:varLst>
    <dgm:alg type="composite">
      <dgm:param type="ar" val="1.6"/>
    </dgm:alg>
    <dgm:shape xmlns:r="http://schemas.openxmlformats.org/officeDocument/2006/relationships" r:blip="">
      <dgm:adjLst/>
    </dgm:shape>
    <dgm:presOf/>
    <dgm:constrLst>
      <dgm:constr type="l" for="ch" forName="arrow"/>
      <dgm:constr type="t" for="ch" forName="arrow"/>
      <dgm:constr type="w" for="ch" forName="arrow" refType="w"/>
      <dgm:constr type="h" for="ch" forName="arrow" refType="h"/>
      <dgm:constr type="ctrX" for="ch" forName="arrowDiagram1" refType="w" fact="0.5"/>
      <dgm:constr type="ctrY" for="ch" forName="arrowDiagram1" refType="h" fact="0.5"/>
      <dgm:constr type="w" for="ch" forName="arrowDiagram1" refType="w"/>
      <dgm:constr type="h" for="ch" forName="arrowDiagram1" refType="h"/>
      <dgm:constr type="ctrX" for="ch" forName="arrowDiagram2" refType="w" fact="0.5"/>
      <dgm:constr type="ctrY" for="ch" forName="arrowDiagram2" refType="h" fact="0.5"/>
      <dgm:constr type="w" for="ch" forName="arrowDiagram2" refType="w"/>
      <dgm:constr type="h" for="ch" forName="arrowDiagram2" refType="h"/>
      <dgm:constr type="ctrX" for="ch" forName="arrowDiagram3" refType="w" fact="0.5"/>
      <dgm:constr type="ctrY" for="ch" forName="arrowDiagram3" refType="h" fact="0.5"/>
      <dgm:constr type="w" for="ch" forName="arrowDiagram3" refType="w"/>
      <dgm:constr type="h" for="ch" forName="arrowDiagram3" refType="h"/>
      <dgm:constr type="ctrX" for="ch" forName="arrowDiagram4" refType="w" fact="0.5"/>
      <dgm:constr type="ctrY" for="ch" forName="arrowDiagram4" refType="h" fact="0.5"/>
      <dgm:constr type="w" for="ch" forName="arrowDiagram4" refType="w"/>
      <dgm:constr type="h" for="ch" forName="arrowDiagram4" refType="h"/>
      <dgm:constr type="ctrX" for="ch" forName="arrowDiagram5" refType="w" fact="0.5"/>
      <dgm:constr type="ctrY" for="ch" forName="arrowDiagram5" refType="h" fact="0.5"/>
      <dgm:constr type="w" for="ch" forName="arrowDiagram5" refType="w"/>
      <dgm:constr type="h" for="ch" forName="arrowDiagram5" refType="h"/>
    </dgm:constrLst>
    <dgm:ruleLst/>
    <dgm:choose name="Name0">
      <dgm:if name="Name1" axis="ch" ptType="node" func="cnt" op="gte" val="1">
        <dgm:layoutNode name="arrow" styleLbl="bgShp">
          <dgm:alg type="sp"/>
          <dgm:shape xmlns:r="http://schemas.openxmlformats.org/officeDocument/2006/relationships" type="swooshArrow" r:blip="">
            <dgm:adjLst>
              <dgm:adj idx="2" val="0.25"/>
            </dgm:adjLst>
          </dgm:shape>
          <dgm:presOf/>
          <dgm:constrLst/>
          <dgm:ruleLst/>
        </dgm:layoutNode>
        <dgm:choose name="Name2">
          <dgm:if name="Name3" axis="ch" ptType="node" func="cnt" op="lt" val="1"/>
          <dgm:if name="Name4" axis="ch" ptType="node" func="cnt" op="equ" val="1">
            <dgm:layoutNode name="arrowDiagram1">
              <dgm:varLst>
                <dgm:bulletEnabled val="1"/>
              </dgm:varLst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ctrX" for="ch" forName="bullet1" refType="w" fact="0.8"/>
                <dgm:constr type="ctrY" for="ch" forName="bullet1" refType="h" fact="0.262"/>
                <dgm:constr type="w" for="ch" forName="bullet1" refType="w" fact="0.074"/>
                <dgm:constr type="h" for="ch" forName="bullet1" refType="w" refFor="ch" refForName="bullet1"/>
                <dgm:constr type="r" for="ch" forName="textBox1" refType="ctrX" refFor="ch" refForName="bullet1"/>
                <dgm:constr type="t" for="ch" forName="textBox1" refType="ctrY" refFor="ch" refForName="bullet1"/>
                <dgm:constr type="w" for="ch" forName="textBox1" refType="w" fact="0.4"/>
                <dgm:constr type="h" for="ch" forName="textBox1" refType="h" fact="0.738"/>
                <dgm:constr type="userA" refType="h" refFor="ch" refForName="bullet1" fact="0.53"/>
                <dgm:constr type="rMarg" for="ch" forName="textBox1" refType="userA" fact="2.834"/>
                <dgm:constr type="primFontSz" for="ch" ptType="node" op="equ" val="65"/>
              </dgm:constrLst>
              <dgm:ruleLst/>
              <dgm:forEach name="Name5" axis="ch" ptType="node" cnt="1">
                <dgm:layoutNode name="bullet1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1" styleLbl="revTx">
                  <dgm:varLst>
                    <dgm:bulletEnabled val="1"/>
                  </dgm:varLst>
                  <dgm:alg type="tx">
                    <dgm:param type="txAnchorVert" val="t"/>
                    <dgm:param type="parTxLTRAlign" val="r"/>
                    <dgm:param type="parTxRTLAlign" val="r"/>
                  </dgm:alg>
                  <dgm:shape xmlns:r="http://schemas.openxmlformats.org/officeDocument/2006/relationships" type="round2DiagRect" r:blip="">
                    <dgm:adjLst/>
                  </dgm:shape>
                  <dgm:presOf axis="desOrSelf" ptType="node"/>
                  <dgm:constrLst>
                    <dgm:constr type="lMarg"/>
                    <dgm:constr type="tMarg"/>
                    <dgm:constr type="bMarg"/>
                  </dgm:constrLst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6" axis="ch" ptType="node" func="cnt" op="equ" val="2">
            <dgm:layoutNode name="arrowDiagram2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7">
                <dgm:if name="Name8" func="var" arg="dir" op="equ" val="norm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l" for="ch" forName="textBox2a" refType="ctrX" refFor="ch" refForName="bullet2a"/>
                    <dgm:constr type="t" for="ch" forName="textBox2a" refType="ctrY" refFor="ch" refForName="bullet2a"/>
                    <dgm:constr type="w" for="ch" forName="textBox2a" refType="w" fact="0.325"/>
                    <dgm:constr type="h" for="ch" forName="textBox2a" refType="h" fact="0.427"/>
                    <dgm:constr type="userA" refType="h" refFor="ch" refForName="bullet2a" fact="0.53"/>
                    <dgm:constr type="l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l" for="ch" forName="textBox2b" refType="ctrX" refFor="ch" refForName="bullet2b"/>
                    <dgm:constr type="t" for="ch" forName="textBox2b" refType="ctrY" refFor="ch" refForName="bullet2b"/>
                    <dgm:constr type="w" for="ch" forName="textBox2b" refType="w" fact="0.325"/>
                    <dgm:constr type="h" for="ch" forName="textBox2b" refType="h" fact="0.662"/>
                    <dgm:constr type="userB" refType="h" refFor="ch" refForName="bullet2b" fact="0.53"/>
                    <dgm:constr type="lMarg" for="ch" forName="textBox2b" refType="userB" fact="2.834"/>
                    <dgm:constr type="primFontSz" for="ch" ptType="node" op="equ" val="65"/>
                  </dgm:constrLst>
                </dgm:if>
                <dgm:else name="Name9">
                  <dgm:constrLst>
                    <dgm:constr type="ctrX" for="ch" forName="bullet2a" refType="w" fact="0.25"/>
                    <dgm:constr type="ctrY" for="ch" forName="bullet2a" refType="h" fact="0.573"/>
                    <dgm:constr type="w" for="ch" forName="bullet2a" refType="w" fact="0.035"/>
                    <dgm:constr type="h" for="ch" forName="bullet2a" refType="w" refFor="ch" refForName="bullet2a"/>
                    <dgm:constr type="r" for="ch" forName="textBox2a" refType="ctrX" refFor="ch" refForName="bullet2a"/>
                    <dgm:constr type="b" for="ch" forName="textBox2a" refType="ctrY" refFor="ch" refForName="bullet2a"/>
                    <dgm:constr type="w" for="ch" forName="textBox2a" refType="w" fact="0.25"/>
                    <dgm:constr type="h" for="ch" forName="textBox2a" refType="h" fact="0.573"/>
                    <dgm:constr type="userA" refType="h" refFor="ch" refForName="bullet2a" fact="0.53"/>
                    <dgm:constr type="rMarg" for="ch" forName="textBox2a" refType="userA" fact="2.834"/>
                    <dgm:constr type="ctrX" for="ch" forName="bullet2b" refType="w" fact="0.585"/>
                    <dgm:constr type="ctrY" for="ch" forName="bullet2b" refType="h" fact="0.338"/>
                    <dgm:constr type="w" for="ch" forName="bullet2b" refType="w" fact="0.06"/>
                    <dgm:constr type="h" for="ch" forName="bullet2b" refType="w" refFor="ch" refForName="bullet2b"/>
                    <dgm:constr type="r" for="ch" forName="textBox2b" refType="ctrX" refFor="ch" refForName="bullet2b"/>
                    <dgm:constr type="b" for="ch" forName="textBox2b" refType="ctrY" refFor="ch" refForName="bullet2b"/>
                    <dgm:constr type="w" for="ch" forName="textBox2b" refType="w" fact="0.28"/>
                    <dgm:constr type="h" for="ch" forName="textBox2b" refType="h" fact="0.338"/>
                    <dgm:constr type="userB" refType="h" refFor="ch" refForName="bullet2b" fact="0.53"/>
                    <dgm:constr type="rMarg" for="ch" forName="textBox2b" refType="userB" fact="2.834"/>
                    <dgm:constr type="primFontSz" for="ch" ptType="node" op="equ" val="65"/>
                  </dgm:constrLst>
                </dgm:else>
              </dgm:choose>
              <dgm:ruleLst/>
              <dgm:forEach name="Name10" axis="ch" ptType="node" cnt="1">
                <dgm:layoutNode name="bullet2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a" styleLbl="revTx">
                  <dgm:varLst>
                    <dgm:bulletEnabled val="1"/>
                  </dgm:varLst>
                  <dgm:choose name="Name11">
                    <dgm:if name="Name12" func="var" arg="dir" op="equ" val="norm">
                      <dgm:choose name="Name13">
                        <dgm:if name="Name1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6">
                      <dgm:choose name="Name17">
                        <dgm:if name="Name1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">
                    <dgm:if name="Name2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23" axis="ch" ptType="node" st="2" cnt="1">
                <dgm:layoutNode name="bullet2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2b" styleLbl="revTx">
                  <dgm:varLst>
                    <dgm:bulletEnabled val="1"/>
                  </dgm:varLst>
                  <dgm:choose name="Name24">
                    <dgm:if name="Name25" func="var" arg="dir" op="equ" val="norm">
                      <dgm:choose name="Name26">
                        <dgm:if name="Name2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2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29">
                      <dgm:choose name="Name30">
                        <dgm:if name="Name3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3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33">
                    <dgm:if name="Name3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3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36" axis="ch" ptType="node" func="cnt" op="equ" val="3">
            <dgm:layoutNode name="arrowDiagram3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37">
                <dgm:if name="Name38" func="var" arg="dir" op="equ" val="norm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l" for="ch" forName="textBox3a" refType="ctrX" refFor="ch" refForName="bullet3a"/>
                    <dgm:constr type="t" for="ch" forName="textBox3a" refType="ctrY" refFor="ch" refForName="bullet3a"/>
                    <dgm:constr type="w" for="ch" forName="textBox3a" refType="w" fact="0.233"/>
                    <dgm:constr type="h" for="ch" forName="textBox3a" refType="h" fact="0.289"/>
                    <dgm:constr type="userA" refType="h" refFor="ch" refForName="bullet3a" fact="0.53"/>
                    <dgm:constr type="l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l" for="ch" forName="textBox3b" refType="ctrX" refFor="ch" refForName="bullet3b"/>
                    <dgm:constr type="t" for="ch" forName="textBox3b" refType="ctrY" refFor="ch" refForName="bullet3b"/>
                    <dgm:constr type="w" for="ch" forName="textBox3b" refType="w" fact="0.24"/>
                    <dgm:constr type="h" for="ch" forName="textBox3b" refType="h" fact="0.544"/>
                    <dgm:constr type="userB" refType="h" refFor="ch" refForName="bullet3b" fact="0.53"/>
                    <dgm:constr type="l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l" for="ch" forName="textBox3c" refType="ctrX" refFor="ch" refForName="bullet3c"/>
                    <dgm:constr type="t" for="ch" forName="textBox3c" refType="ctrY" refFor="ch" refForName="bullet3c"/>
                    <dgm:constr type="w" for="ch" forName="textBox3c" refType="w" fact="0.24"/>
                    <dgm:constr type="h" for="ch" forName="textBox3c" refType="h" fact="0.695"/>
                    <dgm:constr type="userC" refType="h" refFor="ch" refForName="bullet3c" fact="0.53"/>
                    <dgm:constr type="lMarg" for="ch" forName="textBox3c" refType="userC" fact="2.834"/>
                    <dgm:constr type="primFontSz" for="ch" ptType="node" op="equ" val="65"/>
                  </dgm:constrLst>
                </dgm:if>
                <dgm:else name="Name39">
                  <dgm:constrLst>
                    <dgm:constr type="ctrX" for="ch" forName="bullet3a" refType="w" fact="0.14"/>
                    <dgm:constr type="ctrY" for="ch" forName="bullet3a" refType="h" fact="0.711"/>
                    <dgm:constr type="w" for="ch" forName="bullet3a" refType="w" fact="0.026"/>
                    <dgm:constr type="h" for="ch" forName="bullet3a" refType="w" refFor="ch" refForName="bullet3a"/>
                    <dgm:constr type="r" for="ch" forName="textBox3a" refType="ctrX" refFor="ch" refForName="bullet3a"/>
                    <dgm:constr type="b" for="ch" forName="textBox3a" refType="ctrY" refFor="ch" refForName="bullet3a"/>
                    <dgm:constr type="w" for="ch" forName="textBox3a" refType="w" fact="0.14"/>
                    <dgm:constr type="h" for="ch" forName="textBox3a" refType="h" fact="0.711"/>
                    <dgm:constr type="userA" refType="h" refFor="ch" refForName="bullet3a" fact="0.53"/>
                    <dgm:constr type="rMarg" for="ch" forName="textBox3a" refType="userA" fact="2.834"/>
                    <dgm:constr type="ctrX" for="ch" forName="bullet3b" refType="w" fact="0.38"/>
                    <dgm:constr type="ctrY" for="ch" forName="bullet3b" refType="h" fact="0.456"/>
                    <dgm:constr type="w" for="ch" forName="bullet3b" refType="w" fact="0.047"/>
                    <dgm:constr type="h" for="ch" forName="bullet3b" refType="w" refFor="ch" refForName="bullet3b"/>
                    <dgm:constr type="r" for="ch" forName="textBox3b" refType="ctrX" refFor="ch" refForName="bullet3b"/>
                    <dgm:constr type="b" for="ch" forName="textBox3b" refType="ctrY" refFor="ch" refForName="bullet3b"/>
                    <dgm:constr type="w" for="ch" forName="textBox3b" refType="w" fact="0.24"/>
                    <dgm:constr type="h" for="ch" forName="textBox3b" refType="h" fact="0.456"/>
                    <dgm:constr type="userB" refType="h" refFor="ch" refForName="bullet3b" fact="0.53"/>
                    <dgm:constr type="rMarg" for="ch" forName="textBox3b" refType="userB" fact="2.834"/>
                    <dgm:constr type="ctrX" for="ch" forName="bullet3c" refType="w" fact="0.665"/>
                    <dgm:constr type="ctrY" for="ch" forName="bullet3c" refType="h" fact="0.305"/>
                    <dgm:constr type="w" for="ch" forName="bullet3c" refType="w" fact="0.065"/>
                    <dgm:constr type="h" for="ch" forName="bullet3c" refType="w" refFor="ch" refForName="bullet3c"/>
                    <dgm:constr type="r" for="ch" forName="textBox3c" refType="ctrX" refFor="ch" refForName="bullet3c"/>
                    <dgm:constr type="b" for="ch" forName="textBox3c" refType="ctrY" refFor="ch" refForName="bullet3c"/>
                    <dgm:constr type="w" for="ch" forName="textBox3c" refType="w" fact="0.24"/>
                    <dgm:constr type="h" for="ch" forName="textBox3c" refType="h" fact="0.305"/>
                    <dgm:constr type="userC" refType="h" refFor="ch" refForName="bullet3c" fact="0.53"/>
                    <dgm:constr type="rMarg" for="ch" forName="textBox3c" refType="userC" fact="2.834"/>
                    <dgm:constr type="primFontSz" for="ch" ptType="node" op="equ" val="65"/>
                  </dgm:constrLst>
                </dgm:else>
              </dgm:choose>
              <dgm:ruleLst/>
              <dgm:forEach name="Name40" axis="ch" ptType="node" cnt="1">
                <dgm:layoutNode name="bullet3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a" styleLbl="revTx">
                  <dgm:varLst>
                    <dgm:bulletEnabled val="1"/>
                  </dgm:varLst>
                  <dgm:choose name="Name41">
                    <dgm:if name="Name42" func="var" arg="dir" op="equ" val="norm">
                      <dgm:choose name="Name43">
                        <dgm:if name="Name44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45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46">
                      <dgm:choose name="Name47">
                        <dgm:if name="Name48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49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50">
                    <dgm:if name="Name51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52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53" axis="ch" ptType="node" st="2" cnt="1">
                <dgm:layoutNode name="bullet3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b" styleLbl="revTx">
                  <dgm:varLst>
                    <dgm:bulletEnabled val="1"/>
                  </dgm:varLst>
                  <dgm:choose name="Name54">
                    <dgm:if name="Name55" func="var" arg="dir" op="equ" val="norm">
                      <dgm:choose name="Name56">
                        <dgm:if name="Name5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5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59">
                      <dgm:choose name="Name60">
                        <dgm:if name="Name6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6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63">
                    <dgm:if name="Name6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6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66" axis="ch" ptType="node" st="3" cnt="1">
                <dgm:layoutNode name="bullet3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3c" styleLbl="revTx">
                  <dgm:varLst>
                    <dgm:bulletEnabled val="1"/>
                  </dgm:varLst>
                  <dgm:choose name="Name67">
                    <dgm:if name="Name68" func="var" arg="dir" op="equ" val="norm">
                      <dgm:choose name="Name69">
                        <dgm:if name="Name7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7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72">
                      <dgm:choose name="Name73">
                        <dgm:if name="Name7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7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76">
                    <dgm:if name="Name7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7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if name="Name79" axis="ch" ptType="node" func="cnt" op="equ" val="4">
            <dgm:layoutNode name="arrowDiagram4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80">
                <dgm:if name="Name81" func="var" arg="dir" op="equ" val="norm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l" for="ch" forName="textBox4a" refType="ctrX" refFor="ch" refForName="bullet4a"/>
                    <dgm:constr type="t" for="ch" forName="textBox4a" refType="ctrY" refFor="ch" refForName="bullet4a"/>
                    <dgm:constr type="w" for="ch" forName="textBox4a" refType="w" fact="0.171"/>
                    <dgm:constr type="h" for="ch" forName="textBox4a" refType="h" fact="0.238"/>
                    <dgm:constr type="userA" refType="h" refFor="ch" refForName="bullet4a" fact="0.53"/>
                    <dgm:constr type="l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l" for="ch" forName="textBox4b" refType="ctrX" refFor="ch" refForName="bullet4b"/>
                    <dgm:constr type="t" for="ch" forName="textBox4b" refType="ctrY" refFor="ch" refForName="bullet4b"/>
                    <dgm:constr type="w" for="ch" forName="textBox4b" refType="w" fact="0.21"/>
                    <dgm:constr type="h" for="ch" forName="textBox4b" refType="h" fact="0.457"/>
                    <dgm:constr type="userB" refType="h" refFor="ch" refForName="bullet4b" fact="0.53"/>
                    <dgm:constr type="l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l" for="ch" forName="textBox4c" refType="ctrX" refFor="ch" refForName="bullet4c"/>
                    <dgm:constr type="t" for="ch" forName="textBox4c" refType="ctrY" refFor="ch" refForName="bullet4c"/>
                    <dgm:constr type="w" for="ch" forName="textBox4c" refType="w" fact="0.21"/>
                    <dgm:constr type="h" for="ch" forName="textBox4c" refType="h" fact="0.618"/>
                    <dgm:constr type="userC" refType="h" refFor="ch" refForName="bullet4c" fact="0.53"/>
                    <dgm:constr type="l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l" for="ch" forName="textBox4d" refType="ctrX" refFor="ch" refForName="bullet4d"/>
                    <dgm:constr type="t" for="ch" forName="textBox4d" refType="ctrY" refFor="ch" refForName="bullet4d"/>
                    <dgm:constr type="w" for="ch" forName="textBox4d" refType="w" fact="0.21"/>
                    <dgm:constr type="h" for="ch" forName="textBox4d" refType="h" fact="0.717"/>
                    <dgm:constr type="userD" refType="h" refFor="ch" refForName="bullet4d" fact="0.53"/>
                    <dgm:constr type="lMarg" for="ch" forName="textBox4d" refType="userD" fact="2.834"/>
                    <dgm:constr type="primFontSz" for="ch" ptType="node" op="equ" val="65"/>
                  </dgm:constrLst>
                </dgm:if>
                <dgm:else name="Name82">
                  <dgm:constrLst>
                    <dgm:constr type="ctrX" for="ch" forName="bullet4a" refType="w" fact="0.11"/>
                    <dgm:constr type="ctrY" for="ch" forName="bullet4a" refType="h" fact="0.762"/>
                    <dgm:constr type="w" for="ch" forName="bullet4a" refType="w" fact="0.023"/>
                    <dgm:constr type="h" for="ch" forName="bullet4a" refType="w" refFor="ch" refForName="bullet4a"/>
                    <dgm:constr type="r" for="ch" forName="textBox4a" refType="ctrX" refFor="ch" refForName="bullet4a"/>
                    <dgm:constr type="b" for="ch" forName="textBox4a" refType="ctrY" refFor="ch" refForName="bullet4a"/>
                    <dgm:constr type="w" for="ch" forName="textBox4a" refType="w" fact="0.11"/>
                    <dgm:constr type="h" for="ch" forName="textBox4a" refType="h" fact="0.762"/>
                    <dgm:constr type="userA" refType="h" refFor="ch" refForName="bullet4a" fact="0.53"/>
                    <dgm:constr type="rMarg" for="ch" forName="textBox4a" refType="userA" fact="2.834"/>
                    <dgm:constr type="ctrX" for="ch" forName="bullet4b" refType="w" fact="0.281"/>
                    <dgm:constr type="ctrY" for="ch" forName="bullet4b" refType="h" fact="0.543"/>
                    <dgm:constr type="w" for="ch" forName="bullet4b" refType="w" fact="0.04"/>
                    <dgm:constr type="h" for="ch" forName="bullet4b" refType="w" refFor="ch" refForName="bullet4b"/>
                    <dgm:constr type="r" for="ch" forName="textBox4b" refType="ctrX" refFor="ch" refForName="bullet4b"/>
                    <dgm:constr type="b" for="ch" forName="textBox4b" refType="ctrY" refFor="ch" refForName="bullet4b"/>
                    <dgm:constr type="w" for="ch" forName="textBox4b" refType="w" fact="0.171"/>
                    <dgm:constr type="h" for="ch" forName="textBox4b" refType="h" fact="0.543"/>
                    <dgm:constr type="userB" refType="h" refFor="ch" refForName="bullet4b" fact="0.53"/>
                    <dgm:constr type="rMarg" for="ch" forName="textBox4b" refType="userB" fact="2.834"/>
                    <dgm:constr type="ctrX" for="ch" forName="bullet4c" refType="w" fact="0.495"/>
                    <dgm:constr type="ctrY" for="ch" forName="bullet4c" refType="h" fact="0.382"/>
                    <dgm:constr type="w" for="ch" forName="bullet4c" refType="w" fact="0.053"/>
                    <dgm:constr type="h" for="ch" forName="bullet4c" refType="w" refFor="ch" refForName="bullet4c"/>
                    <dgm:constr type="r" for="ch" forName="textBox4c" refType="ctrX" refFor="ch" refForName="bullet4c"/>
                    <dgm:constr type="b" for="ch" forName="textBox4c" refType="ctrY" refFor="ch" refForName="bullet4c"/>
                    <dgm:constr type="w" for="ch" forName="textBox4c" refType="w" fact="0.21"/>
                    <dgm:constr type="h" for="ch" forName="textBox4c" refType="h" fact="0.382"/>
                    <dgm:constr type="userC" refType="h" refFor="ch" refForName="bullet4c" fact="0.53"/>
                    <dgm:constr type="rMarg" for="ch" forName="textBox4c" refType="userC" fact="2.834"/>
                    <dgm:constr type="ctrX" for="ch" forName="bullet4d" refType="w" fact="0.73"/>
                    <dgm:constr type="ctrY" for="ch" forName="bullet4d" refType="h" fact="0.283"/>
                    <dgm:constr type="w" for="ch" forName="bullet4d" refType="w" fact="0.071"/>
                    <dgm:constr type="h" for="ch" forName="bullet4d" refType="w" refFor="ch" refForName="bullet4d"/>
                    <dgm:constr type="r" for="ch" forName="textBox4d" refType="ctrX" refFor="ch" refForName="bullet4d"/>
                    <dgm:constr type="b" for="ch" forName="textBox4d" refType="ctrY" refFor="ch" refForName="bullet4d"/>
                    <dgm:constr type="w" for="ch" forName="textBox4d" refType="w" fact="0.21"/>
                    <dgm:constr type="h" for="ch" forName="textBox4d" refType="h" fact="0.283"/>
                    <dgm:constr type="userD" refType="h" refFor="ch" refForName="bullet4d" fact="0.53"/>
                    <dgm:constr type="rMarg" for="ch" forName="textBox4d" refType="userD" fact="2.834"/>
                    <dgm:constr type="primFontSz" for="ch" ptType="node" op="equ" val="65"/>
                  </dgm:constrLst>
                </dgm:else>
              </dgm:choose>
              <dgm:ruleLst/>
              <dgm:forEach name="Name83" axis="ch" ptType="node" cnt="1">
                <dgm:layoutNode name="bullet4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a" styleLbl="revTx">
                  <dgm:varLst>
                    <dgm:bulletEnabled val="1"/>
                  </dgm:varLst>
                  <dgm:choose name="Name84">
                    <dgm:if name="Name85" func="var" arg="dir" op="equ" val="norm">
                      <dgm:choose name="Name86">
                        <dgm:if name="Name87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88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89">
                      <dgm:choose name="Name90">
                        <dgm:if name="Name91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92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93">
                    <dgm:if name="Name94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95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96" axis="ch" ptType="node" st="2" cnt="1">
                <dgm:layoutNode name="bullet4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b" styleLbl="revTx">
                  <dgm:varLst>
                    <dgm:bulletEnabled val="1"/>
                  </dgm:varLst>
                  <dgm:choose name="Name97">
                    <dgm:if name="Name98" func="var" arg="dir" op="equ" val="norm">
                      <dgm:choose name="Name99">
                        <dgm:if name="Name100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01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02">
                      <dgm:choose name="Name103">
                        <dgm:if name="Name104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05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06">
                    <dgm:if name="Name107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08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09" axis="ch" ptType="node" st="3" cnt="1">
                <dgm:layoutNode name="bullet4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c" styleLbl="revTx">
                  <dgm:varLst>
                    <dgm:bulletEnabled val="1"/>
                  </dgm:varLst>
                  <dgm:choose name="Name110">
                    <dgm:if name="Name111" func="var" arg="dir" op="equ" val="norm">
                      <dgm:choose name="Name112">
                        <dgm:if name="Name11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1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15">
                      <dgm:choose name="Name116">
                        <dgm:if name="Name11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1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19">
                    <dgm:if name="Name12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2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22" axis="ch" ptType="node" st="4" cnt="1">
                <dgm:layoutNode name="bullet4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4d" styleLbl="revTx">
                  <dgm:varLst>
                    <dgm:bulletEnabled val="1"/>
                  </dgm:varLst>
                  <dgm:choose name="Name123">
                    <dgm:if name="Name124" func="var" arg="dir" op="equ" val="norm">
                      <dgm:choose name="Name125">
                        <dgm:if name="Name12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2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28">
                      <dgm:choose name="Name129">
                        <dgm:if name="Name13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3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32">
                    <dgm:if name="Name13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3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if>
          <dgm:else name="Name135">
            <dgm:layoutNode name="arrowDiagram5">
              <dgm:alg type="composite">
                <dgm:param type="vertAlign" val="none"/>
                <dgm:param type="horzAlign" val="none"/>
              </dgm:alg>
              <dgm:shape xmlns:r="http://schemas.openxmlformats.org/officeDocument/2006/relationships" r:blip="">
                <dgm:adjLst/>
              </dgm:shape>
              <dgm:presOf/>
              <dgm:choose name="Name136">
                <dgm:if name="Name137" func="var" arg="dir" op="equ" val="norm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l" for="ch" forName="textBox5a" refType="ctrX" refFor="ch" refForName="bullet5a"/>
                    <dgm:constr type="t" for="ch" forName="textBox5a" refType="ctrY" refFor="ch" refForName="bullet5a"/>
                    <dgm:constr type="w" for="ch" forName="textBox5a" refType="w" fact="0.131"/>
                    <dgm:constr type="h" for="ch" forName="textBox5a" refType="h" fact="0.238"/>
                    <dgm:constr type="userA" refType="h" refFor="ch" refForName="bullet5a" fact="0.53"/>
                    <dgm:constr type="l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l" for="ch" forName="textBox5b" refType="ctrX" refFor="ch" refForName="bullet5b"/>
                    <dgm:constr type="t" for="ch" forName="textBox5b" refType="ctrY" refFor="ch" refForName="bullet5b"/>
                    <dgm:constr type="w" for="ch" forName="textBox5b" refType="w" fact="0.166"/>
                    <dgm:constr type="h" for="ch" forName="textBox5b" refType="h" fact="0.419"/>
                    <dgm:constr type="userB" refType="h" refFor="ch" refForName="bullet5b" fact="0.53"/>
                    <dgm:constr type="l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l" for="ch" forName="textBox5c" refType="ctrX" refFor="ch" refForName="bullet5c"/>
                    <dgm:constr type="t" for="ch" forName="textBox5c" refType="ctrY" refFor="ch" refForName="bullet5c"/>
                    <dgm:constr type="w" for="ch" forName="textBox5c" refType="w" fact="0.193"/>
                    <dgm:constr type="h" for="ch" forName="textBox5c" refType="h" fact="0.562"/>
                    <dgm:constr type="userC" refType="h" refFor="ch" refForName="bullet5c" fact="0.53"/>
                    <dgm:constr type="l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l" for="ch" forName="textBox5d" refType="ctrX" refFor="ch" refForName="bullet5d"/>
                    <dgm:constr type="t" for="ch" forName="textBox5d" refType="ctrY" refFor="ch" refForName="bullet5d"/>
                    <dgm:constr type="w" for="ch" forName="textBox5d" refType="w" fact="0.2"/>
                    <dgm:constr type="h" for="ch" forName="textBox5d" refType="h" fact="0.67"/>
                    <dgm:constr type="userD" refType="h" refFor="ch" refForName="bullet5d" fact="0.53"/>
                    <dgm:constr type="l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l" for="ch" forName="textBox5e" refType="ctrX" refFor="ch" refForName="bullet5e"/>
                    <dgm:constr type="t" for="ch" forName="textBox5e" refType="ctrY" refFor="ch" refForName="bullet5e"/>
                    <dgm:constr type="w" for="ch" forName="textBox5e" refType="w" fact="0.2"/>
                    <dgm:constr type="h" for="ch" forName="textBox5e" refType="h" fact="0.736"/>
                    <dgm:constr type="userE" refType="h" refFor="ch" refForName="bullet5e" fact="0.53"/>
                    <dgm:constr type="lMarg" for="ch" forName="textBox5e" refType="userE" fact="2.834"/>
                    <dgm:constr type="primFontSz" for="ch" ptType="node" op="equ" val="65"/>
                  </dgm:constrLst>
                </dgm:if>
                <dgm:else name="Name138">
                  <dgm:constrLst>
                    <dgm:constr type="ctrX" for="ch" forName="bullet5a" refType="w" fact="0.11"/>
                    <dgm:constr type="ctrY" for="ch" forName="bullet5a" refType="h" fact="0.762"/>
                    <dgm:constr type="w" for="ch" forName="bullet5a" refType="w" fact="0.023"/>
                    <dgm:constr type="h" for="ch" forName="bullet5a" refType="w" refFor="ch" refForName="bullet5a"/>
                    <dgm:constr type="r" for="ch" forName="textBox5a" refType="ctrX" refFor="ch" refForName="bullet5a"/>
                    <dgm:constr type="b" for="ch" forName="textBox5a" refType="ctrY" refFor="ch" refForName="bullet5a"/>
                    <dgm:constr type="w" for="ch" forName="textBox5a" refType="w" fact="0.11"/>
                    <dgm:constr type="h" for="ch" forName="textBox5a" refType="h" fact="0.762"/>
                    <dgm:constr type="userA" refType="h" refFor="ch" refForName="bullet5a" fact="0.53"/>
                    <dgm:constr type="rMarg" for="ch" forName="textBox5a" refType="userA" fact="2.834"/>
                    <dgm:constr type="ctrX" for="ch" forName="bullet5b" refType="w" fact="0.241"/>
                    <dgm:constr type="ctrY" for="ch" forName="bullet5b" refType="h" fact="0.581"/>
                    <dgm:constr type="w" for="ch" forName="bullet5b" refType="w" fact="0.036"/>
                    <dgm:constr type="h" for="ch" forName="bullet5b" refType="w" refFor="ch" refForName="bullet5b"/>
                    <dgm:constr type="r" for="ch" forName="textBox5b" refType="ctrX" refFor="ch" refForName="bullet5b"/>
                    <dgm:constr type="b" for="ch" forName="textBox5b" refType="ctrY" refFor="ch" refForName="bullet5b"/>
                    <dgm:constr type="w" for="ch" forName="textBox5b" refType="w" fact="0.131"/>
                    <dgm:constr type="h" for="ch" forName="textBox5b" refType="h" fact="0.581"/>
                    <dgm:constr type="userB" refType="h" refFor="ch" refForName="bullet5b" fact="0.53"/>
                    <dgm:constr type="rMarg" for="ch" forName="textBox5b" refType="userB" fact="2.834"/>
                    <dgm:constr type="ctrX" for="ch" forName="bullet5c" refType="w" fact="0.407"/>
                    <dgm:constr type="ctrY" for="ch" forName="bullet5c" refType="h" fact="0.438"/>
                    <dgm:constr type="w" for="ch" forName="bullet5c" refType="w" fact="0.048"/>
                    <dgm:constr type="h" for="ch" forName="bullet5c" refType="w" refFor="ch" refForName="bullet5c"/>
                    <dgm:constr type="r" for="ch" forName="textBox5c" refType="ctrX" refFor="ch" refForName="bullet5c"/>
                    <dgm:constr type="b" for="ch" forName="textBox5c" refType="ctrY" refFor="ch" refForName="bullet5c"/>
                    <dgm:constr type="w" for="ch" forName="textBox5c" refType="w" fact="0.166"/>
                    <dgm:constr type="h" for="ch" forName="textBox5c" refType="h" fact="0.438"/>
                    <dgm:constr type="userC" refType="h" refFor="ch" refForName="bullet5c" fact="0.53"/>
                    <dgm:constr type="rMarg" for="ch" forName="textBox5c" refType="userC" fact="2.834"/>
                    <dgm:constr type="ctrX" for="ch" forName="bullet5d" refType="w" fact="0.6"/>
                    <dgm:constr type="ctrY" for="ch" forName="bullet5d" refType="h" fact="0.33"/>
                    <dgm:constr type="w" for="ch" forName="bullet5d" refType="w" fact="0.062"/>
                    <dgm:constr type="h" for="ch" forName="bullet5d" refType="w" refFor="ch" refForName="bullet5d"/>
                    <dgm:constr type="r" for="ch" forName="textBox5d" refType="ctrX" refFor="ch" refForName="bullet5d"/>
                    <dgm:constr type="b" for="ch" forName="textBox5d" refType="ctrY" refFor="ch" refForName="bullet5d"/>
                    <dgm:constr type="w" for="ch" forName="textBox5d" refType="w" fact="0.193"/>
                    <dgm:constr type="h" for="ch" forName="textBox5d" refType="h" fact="0.33"/>
                    <dgm:constr type="userD" refType="h" refFor="ch" refForName="bullet5d" fact="0.53"/>
                    <dgm:constr type="rMarg" for="ch" forName="textBox5d" refType="userD" fact="2.834"/>
                    <dgm:constr type="ctrX" for="ch" forName="bullet5e" refType="w" fact="0.8"/>
                    <dgm:constr type="ctrY" for="ch" forName="bullet5e" refType="h" fact="0.264"/>
                    <dgm:constr type="w" for="ch" forName="bullet5e" refType="w" fact="0.079"/>
                    <dgm:constr type="h" for="ch" forName="bullet5e" refType="w" refFor="ch" refForName="bullet5e"/>
                    <dgm:constr type="r" for="ch" forName="textBox5e" refType="ctrX" refFor="ch" refForName="bullet5e"/>
                    <dgm:constr type="b" for="ch" forName="textBox5e" refType="ctrY" refFor="ch" refForName="bullet5e"/>
                    <dgm:constr type="w" for="ch" forName="textBox5e" refType="w" fact="0.2"/>
                    <dgm:constr type="h" for="ch" forName="textBox5e" refType="h" fact="0.264"/>
                    <dgm:constr type="userE" refType="h" refFor="ch" refForName="bullet5e" fact="0.53"/>
                    <dgm:constr type="rMarg" for="ch" forName="textBox5e" refType="userE" fact="2.834"/>
                    <dgm:constr type="primFontSz" for="ch" ptType="node" op="equ" val="65"/>
                  </dgm:constrLst>
                </dgm:else>
              </dgm:choose>
              <dgm:ruleLst/>
              <dgm:forEach name="Name139" axis="ch" ptType="node" cnt="1">
                <dgm:layoutNode name="bullet5a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a" styleLbl="revTx">
                  <dgm:varLst>
                    <dgm:bulletEnabled val="1"/>
                  </dgm:varLst>
                  <dgm:choose name="Name140">
                    <dgm:if name="Name141" func="var" arg="dir" op="equ" val="norm">
                      <dgm:choose name="Name142">
                        <dgm:if name="Name143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44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45">
                      <dgm:choose name="Name146">
                        <dgm:if name="Name147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48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49">
                    <dgm:if name="Name150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51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52" axis="ch" ptType="node" st="2" cnt="1">
                <dgm:layoutNode name="bullet5b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b" styleLbl="revTx">
                  <dgm:varLst>
                    <dgm:bulletEnabled val="1"/>
                  </dgm:varLst>
                  <dgm:choose name="Name153">
                    <dgm:if name="Name154" func="var" arg="dir" op="equ" val="norm">
                      <dgm:choose name="Name155">
                        <dgm:if name="Name156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57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58">
                      <dgm:choose name="Name159">
                        <dgm:if name="Name160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61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62">
                    <dgm:if name="Name163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64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65" axis="ch" ptType="node" st="3" cnt="1">
                <dgm:layoutNode name="bullet5c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c" styleLbl="revTx">
                  <dgm:varLst>
                    <dgm:bulletEnabled val="1"/>
                  </dgm:varLst>
                  <dgm:choose name="Name166">
                    <dgm:if name="Name167" func="var" arg="dir" op="equ" val="norm">
                      <dgm:choose name="Name168">
                        <dgm:if name="Name169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70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71">
                      <dgm:choose name="Name172">
                        <dgm:if name="Name173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74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75">
                    <dgm:if name="Name176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77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78" axis="ch" ptType="node" st="4" cnt="1">
                <dgm:layoutNode name="bullet5d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d" styleLbl="revTx">
                  <dgm:varLst>
                    <dgm:bulletEnabled val="1"/>
                  </dgm:varLst>
                  <dgm:choose name="Name179">
                    <dgm:if name="Name180" func="var" arg="dir" op="equ" val="norm">
                      <dgm:choose name="Name181">
                        <dgm:if name="Name182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83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84">
                      <dgm:choose name="Name185">
                        <dgm:if name="Name186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187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188">
                    <dgm:if name="Name189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190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  <dgm:forEach name="Name191" axis="ch" ptType="node" st="5" cnt="1">
                <dgm:layoutNode name="bullet5e" styleLbl="node1">
                  <dgm:alg type="sp"/>
                  <dgm:shape xmlns:r="http://schemas.openxmlformats.org/officeDocument/2006/relationships" type="ellipse" r:blip="">
                    <dgm:adjLst/>
                  </dgm:shape>
                  <dgm:presOf/>
                  <dgm:constrLst/>
                  <dgm:ruleLst/>
                </dgm:layoutNode>
                <dgm:layoutNode name="textBox5e" styleLbl="revTx">
                  <dgm:varLst>
                    <dgm:bulletEnabled val="1"/>
                  </dgm:varLst>
                  <dgm:choose name="Name192">
                    <dgm:if name="Name193" func="var" arg="dir" op="equ" val="norm">
                      <dgm:choose name="Name194">
                        <dgm:if name="Name195" axis="root des" ptType="all node" func="maxDepth" op="gt" val="1">
                          <dgm:alg type="tx">
                            <dgm:param type="txAnchorVert" val="t"/>
                            <dgm:param type="parTxLTRAlign" val="l"/>
                            <dgm:param type="parTxRTLAlign" val="r"/>
                          </dgm:alg>
                        </dgm:if>
                        <dgm:else name="Name196">
                          <dgm:alg type="tx">
                            <dgm:param type="txAnchorVert" val="t"/>
                            <dgm:param type="parTxLTRAlign" val="l"/>
                            <dgm:param type="parTxRTLAlign" val="l"/>
                          </dgm:alg>
                        </dgm:else>
                      </dgm:choose>
                    </dgm:if>
                    <dgm:else name="Name197">
                      <dgm:choose name="Name198">
                        <dgm:if name="Name199" axis="root des" ptType="all node" func="maxDepth" op="gt" val="1">
                          <dgm:alg type="tx">
                            <dgm:param type="txAnchorVert" val="b"/>
                            <dgm:param type="txAnchorVertCh" val="b"/>
                            <dgm:param type="parTxLTRAlign" val="l"/>
                            <dgm:param type="parTxRTLAlign" val="r"/>
                          </dgm:alg>
                        </dgm:if>
                        <dgm:else name="Name200">
                          <dgm:alg type="tx">
                            <dgm:param type="txAnchorVert" val="b"/>
                            <dgm:param type="parTxLTRAlign" val="r"/>
                            <dgm:param type="parTxRTLAlign" val="r"/>
                          </dgm:alg>
                        </dgm:else>
                      </dgm:choose>
                    </dgm:else>
                  </dgm:choose>
                  <dgm:shape xmlns:r="http://schemas.openxmlformats.org/officeDocument/2006/relationships" type="rect" r:blip="">
                    <dgm:adjLst/>
                  </dgm:shape>
                  <dgm:presOf axis="desOrSelf" ptType="node"/>
                  <dgm:choose name="Name201">
                    <dgm:if name="Name202" func="var" arg="dir" op="equ" val="norm">
                      <dgm:constrLst>
                        <dgm:constr type="rMarg"/>
                        <dgm:constr type="tMarg"/>
                        <dgm:constr type="bMarg"/>
                      </dgm:constrLst>
                    </dgm:if>
                    <dgm:else name="Name203">
                      <dgm:constrLst>
                        <dgm:constr type="lMarg"/>
                        <dgm:constr type="tMarg"/>
                        <dgm:constr type="bMarg"/>
                      </dgm:constrLst>
                    </dgm:else>
                  </dgm:choose>
                  <dgm:ruleLst>
                    <dgm:rule type="primFontSz" val="5" fact="NaN" max="NaN"/>
                  </dgm:ruleLst>
                </dgm:layoutNode>
              </dgm:forEach>
            </dgm:layoutNode>
          </dgm:else>
        </dgm:choose>
      </dgm:if>
      <dgm:else name="Name204"/>
    </dgm:choose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9/3/layout/DescendingProcess">
  <dgm:title val=""/>
  <dgm:desc val=""/>
  <dgm:catLst>
    <dgm:cat type="process" pri="235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clrData>
  <dgm:layoutNode name="Name0">
    <dgm:varLst>
      <dgm:chMax val="7"/>
      <dgm:chPref val="5"/>
    </dgm:varLst>
    <dgm:alg type="composite">
      <dgm:param type="ar" val="1.1"/>
    </dgm:alg>
    <dgm:shape xmlns:r="http://schemas.openxmlformats.org/officeDocument/2006/relationships" r:blip="">
      <dgm:adjLst/>
    </dgm:shape>
    <dgm:choose name="Name1">
      <dgm:if name="Name2" axis="ch" ptType="node" func="cnt" op="equ" val="1">
        <dgm:constrLst>
          <dgm:constr type="primFontSz" for="ch" ptType="node" op="equ" val="65"/>
          <dgm:constr type="w" for="ch" forName="arrowNode" refType="w" fact="0.75"/>
          <dgm:constr type="h" for="ch" forName="arrowNode" refType="h"/>
          <dgm:constr type="l" for="ch" forName="arrowNode" refType="w" fact="0.07"/>
          <dgm:constr type="t" for="ch" forName="arrowNode"/>
          <dgm:constr type="l" for="ch" forName="txNode1" refType="w" fact="0"/>
          <dgm:constr type="t" for="ch" forName="txNode1" refType="h" fact="0"/>
          <dgm:constr type="r" for="ch" forName="txNode1" refType="w" fact="0.37"/>
          <dgm:constr type="h" for="ch" forName="txNode1" refType="h" fact="0.16"/>
        </dgm:constrLst>
      </dgm:if>
      <dgm:if name="Name3" axis="ch" ptType="node" func="cnt" op="equ" val="2">
        <dgm:constrLst>
          <dgm:constr type="primFontSz" for="ch" ptType="node" op="equ" val="65"/>
          <dgm:constr type="w" for="ch" forName="arrowNode" refType="w" fact="0.75"/>
          <dgm:constr type="h" for="ch" forName="arrowNode" refType="h"/>
          <dgm:constr type="l" for="ch" forName="arrowNode" refType="w" fact="0.07"/>
          <dgm:constr type="t" for="ch" forName="arrowNode"/>
          <dgm:constr type="l" for="ch" forName="txNode1" refType="w" fact="0"/>
          <dgm:constr type="t" for="ch" forName="txNode1" refType="h" fact="0"/>
          <dgm:constr type="r" for="ch" forName="txNode1" refType="w" fact="0.37"/>
          <dgm:constr type="h" for="ch" forName="txNode1" refType="h" fact="0.16"/>
          <dgm:constr type="l" for="ch" forName="txNode2" refType="w" fact="0.5"/>
          <dgm:constr type="b" for="ch" forName="txNode2" refType="h"/>
          <dgm:constr type="r" for="ch" forName="txNode2" refType="w"/>
          <dgm:constr type="h" for="ch" forName="txNode2" refType="h" fact="0.16"/>
        </dgm:constrLst>
      </dgm:if>
      <dgm:if name="Name4" axis="ch" ptType="node" func="cnt" op="equ" val="3">
        <dgm:constrLst>
          <dgm:constr type="primFontSz" for="ch" ptType="node" op="equ" val="65"/>
          <dgm:constr type="w" for="ch" forName="arrowNode" refType="w" fact="0.75"/>
          <dgm:constr type="h" for="ch" forName="arrowNode" refType="h"/>
          <dgm:constr type="l" for="ch" forName="arrowNode" refType="w" fact="0.07"/>
          <dgm:constr type="t" for="ch" forName="arrowNode"/>
          <dgm:constr type="l" for="ch" forName="txNode1" refType="w" fact="0"/>
          <dgm:constr type="t" for="ch" forName="txNode1" refType="h" fact="0"/>
          <dgm:constr type="r" for="ch" forName="txNode1" refType="w" fact="0.37"/>
          <dgm:constr type="h" for="ch" forName="txNode1" refType="h" fact="0.16"/>
          <dgm:constr type="l" for="ch" forName="txNode2" refType="w" fact="0.56"/>
          <dgm:constr type="ctrY" for="ch" forName="txNode2" refType="h" fact="0.3992"/>
          <dgm:constr type="r" for="ch" forName="txNode2" refType="w"/>
          <dgm:constr type="h" for="ch" forName="txNode2" refType="h" fact="0.16"/>
          <dgm:constr type="l" for="ch" forName="txNode3" refType="w" fact="0.5"/>
          <dgm:constr type="b" for="ch" forName="txNode3" refType="h"/>
          <dgm:constr type="r" for="ch" forName="txNode3" refType="w"/>
          <dgm:constr type="h" for="ch" forName="txNode3" refType="h" fact="0.16"/>
          <dgm:constr type="ctrX" for="ch" forName="dotNode2" refType="w" fact="0.4782"/>
          <dgm:constr type="ctrY" for="ch" forName="dotNode2" refType="h" fact="0.3992"/>
          <dgm:constr type="h" for="ch" forName="dotNode2" refType="h" fact="0.0218"/>
          <dgm:constr type="w" for="ch" forName="dotNode2" refType="h" refFor="ch" refForName="dotNode2"/>
        </dgm:constrLst>
      </dgm:if>
      <dgm:if name="Name5" axis="ch" ptType="node" func="cnt" op="equ" val="4">
        <dgm:constrLst>
          <dgm:constr type="primFontSz" for="ch" ptType="node" op="equ" val="65"/>
          <dgm:constr type="w" for="ch" forName="arrowNode" refType="w" fact="0.75"/>
          <dgm:constr type="h" for="ch" forName="arrowNode" refType="h"/>
          <dgm:constr type="l" for="ch" forName="arrowNode" refType="w" fact="0.07"/>
          <dgm:constr type="t" for="ch" forName="arrowNode"/>
          <dgm:constr type="l" for="ch" forName="txNode1" refType="w" fact="0"/>
          <dgm:constr type="t" for="ch" forName="txNode1" refType="h" fact="0"/>
          <dgm:constr type="r" for="ch" forName="txNode1" refType="w" fact="0.37"/>
          <dgm:constr type="h" for="ch" forName="txNode1" refType="h" fact="0.16"/>
          <dgm:constr type="l" for="ch" forName="txNode2" refType="w" fact="0.49"/>
          <dgm:constr type="ctrY" for="ch" forName="txNode2" refType="h" fact="0.3153"/>
          <dgm:constr type="r" for="ch" forName="txNode2" refType="w"/>
          <dgm:constr type="h" for="ch" forName="txNode2" refType="h" fact="0.16"/>
          <dgm:constr type="l" for="ch" forName="txNode3" refType="w" fact="0"/>
          <dgm:constr type="ctrY" for="ch" forName="txNode3" refType="h" fact="0.5004"/>
          <dgm:constr type="r" for="ch" forName="txNode3" refType="w" fact="0.5"/>
          <dgm:constr type="h" for="ch" forName="txNode3" refType="h" fact="0.16"/>
          <dgm:constr type="l" for="ch" forName="txNode4" refType="w" fact="0.5"/>
          <dgm:constr type="b" for="ch" forName="txNode4" refType="h"/>
          <dgm:constr type="r" for="ch" forName="txNode4" refType="w"/>
          <dgm:constr type="h" for="ch" forName="txNode4" refType="h" fact="0.16"/>
          <dgm:constr type="ctrX" for="ch" forName="dotNode2" refType="w" fact="0.39"/>
          <dgm:constr type="ctrY" for="ch" forName="dotNode2" refType="h" fact="0.3153"/>
          <dgm:constr type="h" for="ch" forName="dotNode2" refType="h" fact="0.0218"/>
          <dgm:constr type="w" for="ch" forName="dotNode2" refType="h" refFor="ch" refForName="dotNode2"/>
          <dgm:constr type="ctrX" for="ch" forName="dotNode3" refType="w" fact="0.5626"/>
          <dgm:constr type="ctrY" for="ch" forName="dotNode3" refType="h" fact="0.5004"/>
          <dgm:constr type="h" for="ch" forName="dotNode3" refType="h" fact="0.0218"/>
          <dgm:constr type="w" for="ch" forName="dotNode3" refType="h" refFor="ch" refForName="dotNode3"/>
        </dgm:constrLst>
      </dgm:if>
      <dgm:if name="Name6" axis="ch" ptType="node" func="cnt" op="equ" val="5">
        <dgm:constrLst>
          <dgm:constr type="primFontSz" for="ch" ptType="node" op="equ" val="65"/>
          <dgm:constr type="w" for="ch" forName="arrowNode" refType="w" fact="0.75"/>
          <dgm:constr type="h" for="ch" forName="arrowNode" refType="h"/>
          <dgm:constr type="l" for="ch" forName="arrowNode" refType="w" fact="0.07"/>
          <dgm:constr type="t" for="ch" forName="arrowNode"/>
          <dgm:constr type="l" for="ch" forName="txNode1" refType="w" fact="0"/>
          <dgm:constr type="t" for="ch" forName="txNode1" refType="h" fact="0"/>
          <dgm:constr type="r" for="ch" forName="txNode1" refType="w" fact="0.37"/>
          <dgm:constr type="h" for="ch" forName="txNode1" refType="h" fact="0.16"/>
          <dgm:constr type="l" for="ch" forName="txNode2" refType="w" fact="0.46"/>
          <dgm:constr type="ctrY" for="ch" forName="txNode2" refType="h" fact="0.2885"/>
          <dgm:constr type="r" for="ch" forName="txNode2" refType="w"/>
          <dgm:constr type="h" for="ch" forName="txNode2" refType="h" fact="0.16"/>
          <dgm:constr type="l" for="ch" forName="txNode3" refType="w" fact="0"/>
          <dgm:constr type="ctrY" for="ch" forName="txNode3" refType="h" fact="0.4089"/>
          <dgm:constr type="r" for="ch" forName="txNode3" refType="w" fact="0.43"/>
          <dgm:constr type="h" for="ch" forName="txNode3" refType="h" fact="0.16"/>
          <dgm:constr type="l" for="ch" forName="txNode4" refType="w" fact="0.67"/>
          <dgm:constr type="ctrY" for="ch" forName="txNode4" refType="h" fact="0.5497"/>
          <dgm:constr type="r" for="ch" forName="txNode4" refType="w"/>
          <dgm:constr type="h" for="ch" forName="txNode4" refType="h" fact="0.16"/>
          <dgm:constr type="l" for="ch" forName="txNode5" refType="w" fact="0.5"/>
          <dgm:constr type="b" for="ch" forName="txNode5" refType="h"/>
          <dgm:constr type="r" for="ch" forName="txNode5" refType="w"/>
          <dgm:constr type="h" for="ch" forName="txNode5" refType="h" fact="0.16"/>
          <dgm:constr type="ctrX" for="ch" forName="dotNode2" refType="w" fact="0.3565"/>
          <dgm:constr type="ctrY" for="ch" forName="dotNode2" refType="h" fact="0.2885"/>
          <dgm:constr type="h" for="ch" forName="dotNode2" refType="h" fact="0.0218"/>
          <dgm:constr type="w" for="ch" forName="dotNode2" refType="h" refFor="ch" refForName="dotNode2"/>
          <dgm:constr type="ctrX" for="ch" forName="dotNode3" refType="w" fact="0.4922"/>
          <dgm:constr type="ctrY" for="ch" forName="dotNode3" refType="h" fact="0.4089"/>
          <dgm:constr type="h" for="ch" forName="dotNode3" refType="h" fact="0.0218"/>
          <dgm:constr type="w" for="ch" forName="dotNode3" refType="h" refFor="ch" refForName="dotNode3"/>
          <dgm:constr type="ctrX" for="ch" forName="dotNode4" refType="w" fact="0.5939"/>
          <dgm:constr type="ctrY" for="ch" forName="dotNode4" refType="h" fact="0.5497"/>
          <dgm:constr type="h" for="ch" forName="dotNode4" refType="h" fact="0.0218"/>
          <dgm:constr type="w" for="ch" forName="dotNode4" refType="h" refFor="ch" refForName="dotNode4"/>
        </dgm:constrLst>
      </dgm:if>
      <dgm:if name="Name7" axis="ch" ptType="node" func="cnt" op="equ" val="6">
        <dgm:constrLst>
          <dgm:constr type="primFontSz" for="ch" ptType="node" op="equ" val="65"/>
          <dgm:constr type="w" for="ch" forName="arrowNode" refType="w" fact="0.75"/>
          <dgm:constr type="h" for="ch" forName="arrowNode" refType="h"/>
          <dgm:constr type="l" for="ch" forName="arrowNode" refType="w" fact="0.07"/>
          <dgm:constr type="t" for="ch" forName="arrowNode"/>
          <dgm:constr type="l" for="ch" forName="txNode1" refType="w" fact="0"/>
          <dgm:constr type="t" for="ch" forName="txNode1" refType="h" fact="0"/>
          <dgm:constr type="r" for="ch" forName="txNode1" refType="w" fact="0.37"/>
          <dgm:constr type="h" for="ch" forName="txNode1" refType="h" fact="0.16"/>
          <dgm:constr type="l" for="ch" forName="txNode2" refType="w" fact="0.45"/>
          <dgm:constr type="ctrY" for="ch" forName="txNode2" refType="h" fact="0.2693"/>
          <dgm:constr type="r" for="ch" forName="txNode2" refType="w"/>
          <dgm:constr type="h" for="ch" forName="txNode2" refType="h" fact="0.16"/>
          <dgm:constr type="l" for="ch" forName="txNode3" refType="w" fact="0"/>
          <dgm:constr type="ctrY" for="ch" forName="txNode3" refType="h" fact="0.3638"/>
          <dgm:constr type="r" for="ch" forName="txNode3" refType="w" fact="0.37"/>
          <dgm:constr type="h" for="ch" forName="txNode3" refType="h" fact="0.16"/>
          <dgm:constr type="l" for="ch" forName="txNode4" refType="w" fact="0.63"/>
          <dgm:constr type="ctrY" for="ch" forName="txNode4" refType="h" fact="0.4744"/>
          <dgm:constr type="r" for="ch" forName="txNode4" refType="w"/>
          <dgm:constr type="h" for="ch" forName="txNode4" refType="h" fact="0.16"/>
          <dgm:constr type="l" for="ch" forName="txNode5" refType="w" fact="0"/>
          <dgm:constr type="ctrY" for="ch" forName="txNode5" refType="h" fact="0.5961"/>
          <dgm:constr type="r" for="ch" forName="txNode5" refType="w" fact="0.55"/>
          <dgm:constr type="h" for="ch" forName="txNode5" refType="h" fact="0.16"/>
          <dgm:constr type="l" for="ch" forName="txNode6" refType="w" fact="0.5"/>
          <dgm:constr type="b" for="ch" forName="txNode6" refType="h"/>
          <dgm:constr type="r" for="ch" forName="txNode6" refType="w"/>
          <dgm:constr type="h" for="ch" forName="txNode6" refType="h" fact="0.16"/>
          <dgm:constr type="ctrX" for="ch" forName="dotNode2" refType="w" fact="0.33"/>
          <dgm:constr type="ctrY" for="ch" forName="dotNode2" refType="h" fact="0.2693"/>
          <dgm:constr type="h" for="ch" forName="dotNode2" refType="h" fact="0.0218"/>
          <dgm:constr type="w" for="ch" forName="dotNode2" refType="h" refFor="ch" refForName="dotNode2"/>
          <dgm:constr type="ctrX" for="ch" forName="dotNode3" refType="w" fact="0.4419"/>
          <dgm:constr type="ctrY" for="ch" forName="dotNode3" refType="h" fact="0.3638"/>
          <dgm:constr type="h" for="ch" forName="dotNode3" refType="h" fact="0.0218"/>
          <dgm:constr type="w" for="ch" forName="dotNode3" refType="h" refFor="ch" refForName="dotNode3"/>
          <dgm:constr type="ctrX" for="ch" forName="dotNode4" refType="w" fact="0.5425"/>
          <dgm:constr type="ctrY" for="ch" forName="dotNode4" refType="h" fact="0.4744"/>
          <dgm:constr type="h" for="ch" forName="dotNode4" refType="h" fact="0.0218"/>
          <dgm:constr type="w" for="ch" forName="dotNode4" refType="h" refFor="ch" refForName="dotNode4"/>
          <dgm:constr type="ctrX" for="ch" forName="dotNode5" refType="w" fact="0.6153"/>
          <dgm:constr type="ctrY" for="ch" forName="dotNode5" refType="h" fact="0.5961"/>
          <dgm:constr type="h" for="ch" forName="dotNode5" refType="h" fact="0.0218"/>
          <dgm:constr type="w" for="ch" forName="dotNode5" refType="h" refFor="ch" refForName="dotNode5"/>
        </dgm:constrLst>
      </dgm:if>
      <dgm:else name="Name8">
        <dgm:constrLst>
          <dgm:constr type="primFontSz" for="ch" ptType="node" op="equ" val="65"/>
          <dgm:constr type="w" for="ch" forName="arrowNode" refType="w" fact="0.75"/>
          <dgm:constr type="h" for="ch" forName="arrowNode" refType="h"/>
          <dgm:constr type="l" for="ch" forName="arrowNode" refType="w" fact="0.07"/>
          <dgm:constr type="t" for="ch" forName="arrowNode"/>
          <dgm:constr type="l" for="ch" forName="txNode1" refType="w" fact="0"/>
          <dgm:constr type="t" for="ch" forName="txNode1" refType="h" fact="0"/>
          <dgm:constr type="r" for="ch" forName="txNode1" refType="w" fact="0.37"/>
          <dgm:constr type="h" for="ch" forName="txNode1" refType="h" fact="0.16"/>
          <dgm:constr type="l" for="ch" forName="txNode2" refType="w" fact="0.44"/>
          <dgm:constr type="ctrY" for="ch" forName="txNode2" refType="h" fact="0.2693"/>
          <dgm:constr type="r" for="ch" forName="txNode2" refType="w"/>
          <dgm:constr type="h" for="ch" forName="txNode2" refType="h" fact="0.16"/>
          <dgm:constr type="l" for="ch" forName="txNode3" refType="w" fact="0"/>
          <dgm:constr type="ctrY" for="ch" forName="txNode3" refType="h" fact="0.3424"/>
          <dgm:constr type="r" for="ch" forName="txNode3" refType="w" fact="0.33"/>
          <dgm:constr type="h" for="ch" forName="txNode3" refType="h" fact="0.16"/>
          <dgm:constr type="l" for="ch" forName="txNode4" refType="w" fact="0.61"/>
          <dgm:constr type="ctrY" for="ch" forName="txNode4" refType="h" fact="0.4276"/>
          <dgm:constr type="r" for="ch" forName="txNode4" refType="w"/>
          <dgm:constr type="h" for="ch" forName="txNode4" refType="h" fact="0.16"/>
          <dgm:constr type="l" for="ch" forName="txNode5" refType="w" fact="0"/>
          <dgm:constr type="ctrY" for="ch" forName="txNode5" refType="h" fact="0.5218"/>
          <dgm:constr type="r" for="ch" forName="txNode5" refType="w" fact="0.5"/>
          <dgm:constr type="h" for="ch" forName="txNode5" refType="h" fact="0.16"/>
          <dgm:constr type="l" for="ch" forName="txNode6" refType="w" fact="0.71"/>
          <dgm:constr type="ctrY" for="ch" forName="txNode6" refType="h" fact="0.6179"/>
          <dgm:constr type="r" for="ch" forName="txNode6" refType="w"/>
          <dgm:constr type="h" for="ch" forName="txNode6" refType="h" fact="0.16"/>
          <dgm:constr type="l" for="ch" forName="txNode7" refType="w" fact="0.5"/>
          <dgm:constr type="b" for="ch" forName="txNode7" refType="h"/>
          <dgm:constr type="r" for="ch" forName="txNode7" refType="w"/>
          <dgm:constr type="h" for="ch" forName="txNode7" refType="h" fact="0.16"/>
          <dgm:constr type="ctrX" for="ch" forName="dotNode2" refType="w" fact="0.33"/>
          <dgm:constr type="ctrY" for="ch" forName="dotNode2" refType="h" fact="0.2693"/>
          <dgm:constr type="h" for="ch" forName="dotNode2" refType="h" fact="0.0218"/>
          <dgm:constr type="w" for="ch" forName="dotNode2" refType="h" refFor="ch" refForName="dotNode2"/>
          <dgm:constr type="ctrX" for="ch" forName="dotNode3" refType="w" fact="0.425"/>
          <dgm:constr type="ctrY" for="ch" forName="dotNode3" refType="h" fact="0.3424"/>
          <dgm:constr type="h" for="ch" forName="dotNode3" refType="h" fact="0.0218"/>
          <dgm:constr type="w" for="ch" forName="dotNode3" refType="h" refFor="ch" refForName="dotNode3"/>
          <dgm:constr type="ctrX" for="ch" forName="dotNode4" refType="w" fact="0.505"/>
          <dgm:constr type="ctrY" for="ch" forName="dotNode4" refType="h" fact="0.4276"/>
          <dgm:constr type="h" for="ch" forName="dotNode4" refType="h" fact="0.0218"/>
          <dgm:constr type="w" for="ch" forName="dotNode4" refType="h" refFor="ch" refForName="dotNode4"/>
          <dgm:constr type="ctrX" for="ch" forName="dotNode5" refType="w" fact="0.5742"/>
          <dgm:constr type="ctrY" for="ch" forName="dotNode5" refType="h" fact="0.5218"/>
          <dgm:constr type="h" for="ch" forName="dotNode5" refType="h" fact="0.0218"/>
          <dgm:constr type="w" for="ch" forName="dotNode5" refType="h" refFor="ch" refForName="dotNode5"/>
          <dgm:constr type="ctrX" for="ch" forName="dotNode6" refType="w" fact="0.63"/>
          <dgm:constr type="ctrY" for="ch" forName="dotNode6" refType="h" fact="0.6179"/>
          <dgm:constr type="h" for="ch" forName="dotNode6" refType="h" fact="0.0218"/>
          <dgm:constr type="w" for="ch" forName="dotNode6" refType="h" refFor="ch" refForName="dotNode6"/>
        </dgm:constrLst>
      </dgm:else>
    </dgm:choose>
    <dgm:forEach name="Name9" axis="self" ptType="parTrans">
      <dgm:forEach name="Name10" axis="self" ptType="sibTrans" st="2">
        <dgm:forEach name="dotRepeat" axis="self">
          <dgm:layoutNode name="dotRepeatNode" styleLbl="fgShp">
            <dgm:alg type="sp"/>
            <dgm:shape xmlns:r="http://schemas.openxmlformats.org/officeDocument/2006/relationships" type="ellipse" r:blip="">
              <dgm:adjLst/>
            </dgm:shape>
            <dgm:presOf axis="self"/>
          </dgm:layoutNode>
        </dgm:forEach>
      </dgm:forEach>
    </dgm:forEach>
    <dgm:choose name="Name11">
      <dgm:if name="Name12" axis="ch" ptType="node" func="cnt" op="gte" val="1">
        <dgm:layoutNode name="arrowNode" styleLbl="node1">
          <dgm:alg type="sp"/>
          <dgm:shape xmlns:r="http://schemas.openxmlformats.org/officeDocument/2006/relationships" rot="73.2729" type="swooshArrow" r:blip="">
            <dgm:adjLst>
              <dgm:adj idx="1" val="0.1631"/>
              <dgm:adj idx="2" val="0.3137"/>
            </dgm:adjLst>
          </dgm:shape>
          <dgm:presOf/>
        </dgm:layoutNode>
      </dgm:if>
      <dgm:else name="Name13"/>
    </dgm:choose>
    <dgm:forEach name="Name14" axis="ch" ptType="node" cnt="1">
      <dgm:layoutNode name="txNode1" styleLbl="revTx">
        <dgm:varLst>
          <dgm:bulletEnabled val="1"/>
        </dgm:varLst>
        <dgm:alg type="tx">
          <dgm:param type="txAnchorVert" val="b"/>
        </dgm:alg>
        <dgm:shape xmlns:r="http://schemas.openxmlformats.org/officeDocument/2006/relationships" type="rect" r:blip="" zOrderOff="10">
          <dgm:adjLst/>
        </dgm:shape>
        <dgm:presOf axis="desOr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  <dgm:forEach name="Name15" axis="ch" ptType="node" st="2" cnt="1">
      <dgm:layoutNode name="txNode2" styleLbl="revTx">
        <dgm:varLst>
          <dgm:bulletEnabled val="1"/>
        </dgm:varLst>
        <dgm:choose name="Name16">
          <dgm:if name="Name17" axis="self" ptType="node" func="revPos" op="equ" val="1">
            <dgm:alg type="tx">
              <dgm:param type="txAnchorVert" val="t"/>
            </dgm:alg>
          </dgm:if>
          <dgm:if name="Name18" axis="self" ptType="node" func="posOdd" op="equ" val="1">
            <dgm:alg type="tx">
              <dgm:param type="parTxLTRAlign" val="r"/>
              <dgm:param type="parTxRTLAlign" val="r"/>
            </dgm:alg>
          </dgm:if>
          <dgm:else name="Name19">
            <dgm:alg type="tx">
              <dgm:param type="parTxLTRAlign" val="l"/>
              <dgm:param type="parTxRTLAlign" val="l"/>
            </dgm:alg>
          </dgm:else>
        </dgm:choose>
        <dgm:shape xmlns:r="http://schemas.openxmlformats.org/officeDocument/2006/relationships" type="rect" r:blip="" zOrderOff="10">
          <dgm:adjLst/>
        </dgm:shape>
        <dgm:presOf axis="desOr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20">
        <dgm:if name="Name21" axis="par ch" ptType="all node" func="cnt" op="neq" val="2">
          <dgm:forEach name="Name22" axis="follow" ptType="sibTrans" cnt="1">
            <dgm:layoutNode name="dotNode2">
              <dgm:alg type="sp"/>
              <dgm:shape xmlns:r="http://schemas.openxmlformats.org/officeDocument/2006/relationships" r:blip="">
                <dgm:adjLst/>
              </dgm:shape>
              <dgm:presOf/>
              <dgm:forEach name="Name23" ref="dotRepeat"/>
            </dgm:layoutNode>
          </dgm:forEach>
        </dgm:if>
        <dgm:else name="Name24"/>
      </dgm:choose>
    </dgm:forEach>
    <dgm:forEach name="Name25" axis="ch" ptType="node" st="3" cnt="1">
      <dgm:layoutNode name="txNode3" styleLbl="revTx">
        <dgm:varLst>
          <dgm:bulletEnabled val="1"/>
        </dgm:varLst>
        <dgm:choose name="Name26">
          <dgm:if name="Name27" axis="self" ptType="node" func="revPos" op="equ" val="1">
            <dgm:alg type="tx">
              <dgm:param type="txAnchorVert" val="t"/>
            </dgm:alg>
          </dgm:if>
          <dgm:if name="Name28" axis="self" ptType="node" func="posOdd" op="equ" val="1">
            <dgm:alg type="tx">
              <dgm:param type="parTxLTRAlign" val="r"/>
              <dgm:param type="parTxRTLAlign" val="r"/>
            </dgm:alg>
          </dgm:if>
          <dgm:else name="Name29">
            <dgm:alg type="tx">
              <dgm:param type="parTxLTRAlign" val="l"/>
              <dgm:param type="parTxRTLAlign" val="l"/>
            </dgm:alg>
          </dgm:else>
        </dgm:choose>
        <dgm:shape xmlns:r="http://schemas.openxmlformats.org/officeDocument/2006/relationships" type="rect" r:blip="" zOrderOff="10">
          <dgm:adjLst/>
        </dgm:shape>
        <dgm:presOf axis="desOr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30">
        <dgm:if name="Name31" axis="par ch" ptType="all node" func="cnt" op="neq" val="3">
          <dgm:forEach name="Name32" axis="follow" ptType="sibTrans" cnt="1">
            <dgm:layoutNode name="dotNode3">
              <dgm:alg type="sp"/>
              <dgm:shape xmlns:r="http://schemas.openxmlformats.org/officeDocument/2006/relationships" r:blip="">
                <dgm:adjLst/>
              </dgm:shape>
              <dgm:presOf/>
              <dgm:forEach name="Name33" ref="dotRepeat"/>
            </dgm:layoutNode>
          </dgm:forEach>
        </dgm:if>
        <dgm:else name="Name34"/>
      </dgm:choose>
    </dgm:forEach>
    <dgm:forEach name="Name35" axis="ch" ptType="node" st="4" cnt="1">
      <dgm:layoutNode name="txNode4" styleLbl="revTx">
        <dgm:varLst>
          <dgm:bulletEnabled val="1"/>
        </dgm:varLst>
        <dgm:choose name="Name36">
          <dgm:if name="Name37" axis="self" ptType="node" func="revPos" op="equ" val="1">
            <dgm:alg type="tx">
              <dgm:param type="txAnchorVert" val="t"/>
            </dgm:alg>
          </dgm:if>
          <dgm:if name="Name38" axis="self" ptType="node" func="posOdd" op="equ" val="1">
            <dgm:alg type="tx">
              <dgm:param type="parTxLTRAlign" val="r"/>
              <dgm:param type="parTxRTLAlign" val="r"/>
            </dgm:alg>
          </dgm:if>
          <dgm:else name="Name39">
            <dgm:alg type="tx">
              <dgm:param type="parTxLTRAlign" val="l"/>
              <dgm:param type="parTxRTLAlign" val="l"/>
            </dgm:alg>
          </dgm:else>
        </dgm:choose>
        <dgm:shape xmlns:r="http://schemas.openxmlformats.org/officeDocument/2006/relationships" type="rect" r:blip="" zOrderOff="10">
          <dgm:adjLst/>
        </dgm:shape>
        <dgm:presOf axis="desOr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40">
        <dgm:if name="Name41" axis="par ch" ptType="all node" func="cnt" op="neq" val="4">
          <dgm:forEach name="Name42" axis="follow" ptType="sibTrans" cnt="1">
            <dgm:layoutNode name="dotNode4">
              <dgm:alg type="sp"/>
              <dgm:shape xmlns:r="http://schemas.openxmlformats.org/officeDocument/2006/relationships" r:blip="">
                <dgm:adjLst/>
              </dgm:shape>
              <dgm:presOf/>
              <dgm:forEach name="Name43" ref="dotRepeat"/>
            </dgm:layoutNode>
          </dgm:forEach>
        </dgm:if>
        <dgm:else name="Name44"/>
      </dgm:choose>
    </dgm:forEach>
    <dgm:forEach name="Name45" axis="ch" ptType="node" st="5" cnt="1">
      <dgm:layoutNode name="txNode5" styleLbl="revTx">
        <dgm:varLst>
          <dgm:bulletEnabled val="1"/>
        </dgm:varLst>
        <dgm:choose name="Name46">
          <dgm:if name="Name47" axis="self" ptType="node" func="revPos" op="equ" val="1">
            <dgm:alg type="tx">
              <dgm:param type="txAnchorVert" val="t"/>
            </dgm:alg>
          </dgm:if>
          <dgm:if name="Name48" axis="self" ptType="node" func="posOdd" op="equ" val="1">
            <dgm:alg type="tx">
              <dgm:param type="parTxLTRAlign" val="r"/>
              <dgm:param type="parTxRTLAlign" val="r"/>
            </dgm:alg>
          </dgm:if>
          <dgm:else name="Name49">
            <dgm:alg type="tx">
              <dgm:param type="parTxLTRAlign" val="l"/>
              <dgm:param type="parTxRTLAlign" val="l"/>
            </dgm:alg>
          </dgm:else>
        </dgm:choose>
        <dgm:shape xmlns:r="http://schemas.openxmlformats.org/officeDocument/2006/relationships" type="rect" r:blip="" zOrderOff="10">
          <dgm:adjLst/>
        </dgm:shape>
        <dgm:presOf axis="desOr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50">
        <dgm:if name="Name51" axis="par ch" ptType="all node" func="cnt" op="neq" val="5">
          <dgm:forEach name="Name52" axis="follow" ptType="sibTrans" cnt="1">
            <dgm:layoutNode name="dotNode5">
              <dgm:alg type="sp"/>
              <dgm:shape xmlns:r="http://schemas.openxmlformats.org/officeDocument/2006/relationships" r:blip="">
                <dgm:adjLst/>
              </dgm:shape>
              <dgm:presOf/>
              <dgm:forEach name="Name53" ref="dotRepeat"/>
            </dgm:layoutNode>
          </dgm:forEach>
        </dgm:if>
        <dgm:else name="Name54"/>
      </dgm:choose>
    </dgm:forEach>
    <dgm:forEach name="Name55" axis="ch" ptType="node" st="6" cnt="1">
      <dgm:layoutNode name="txNode6" styleLbl="revTx">
        <dgm:varLst>
          <dgm:bulletEnabled val="1"/>
        </dgm:varLst>
        <dgm:choose name="Name56">
          <dgm:if name="Name57" axis="self" ptType="node" func="revPos" op="equ" val="1">
            <dgm:alg type="tx">
              <dgm:param type="txAnchorVert" val="t"/>
            </dgm:alg>
          </dgm:if>
          <dgm:if name="Name58" axis="self" ptType="node" func="posOdd" op="equ" val="1">
            <dgm:alg type="tx">
              <dgm:param type="parTxLTRAlign" val="r"/>
              <dgm:param type="parTxRTLAlign" val="r"/>
            </dgm:alg>
          </dgm:if>
          <dgm:else name="Name59">
            <dgm:alg type="tx">
              <dgm:param type="parTxLTRAlign" val="l"/>
              <dgm:param type="parTxRTLAlign" val="l"/>
            </dgm:alg>
          </dgm:else>
        </dgm:choose>
        <dgm:shape xmlns:r="http://schemas.openxmlformats.org/officeDocument/2006/relationships" type="rect" r:blip="" zOrderOff="10">
          <dgm:adjLst/>
        </dgm:shape>
        <dgm:presOf axis="desOr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  <dgm:choose name="Name60">
        <dgm:if name="Name61" axis="par ch" ptType="all node" func="cnt" op="neq" val="6">
          <dgm:forEach name="Name62" axis="follow" ptType="sibTrans" cnt="1">
            <dgm:layoutNode name="dotNode6">
              <dgm:alg type="sp"/>
              <dgm:shape xmlns:r="http://schemas.openxmlformats.org/officeDocument/2006/relationships" r:blip="">
                <dgm:adjLst/>
              </dgm:shape>
              <dgm:presOf/>
              <dgm:forEach name="Name63" ref="dotRepeat"/>
            </dgm:layoutNode>
          </dgm:forEach>
        </dgm:if>
        <dgm:else name="Name64"/>
      </dgm:choose>
    </dgm:forEach>
    <dgm:forEach name="Name65" axis="ch" ptType="node" st="7" cnt="1">
      <dgm:layoutNode name="txNode7" styleLbl="revTx">
        <dgm:varLst>
          <dgm:bulletEnabled val="1"/>
        </dgm:varLst>
        <dgm:alg type="tx">
          <dgm:param type="txAnchorVert" val="t"/>
        </dgm:alg>
        <dgm:shape xmlns:r="http://schemas.openxmlformats.org/officeDocument/2006/relationships" type="rect" r:blip="" zOrderOff="10">
          <dgm:adjLst/>
        </dgm:shape>
        <dgm:presOf axis="desOrSelf" ptType="node"/>
        <dgm:constrLst>
          <dgm:constr type="lMarg" refType="primFontSz" fact="0.1"/>
          <dgm:constr type="rMarg" refType="primFontSz" fact="0.1"/>
          <dgm:constr type="tMarg" refType="primFontSz" fact="0.1"/>
          <dgm:constr type="bMarg" refType="primFontSz" fact="0.1"/>
        </dgm:constrLst>
        <dgm:ruleLst>
          <dgm:rule type="primFontSz" val="5" fact="NaN" max="NaN"/>
        </dgm:ruleLst>
      </dgm:layoutNode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vList3#1">
  <dgm:title val=""/>
  <dgm:desc val=""/>
  <dgm:catLst>
    <dgm:cat type="list" pri="14000"/>
    <dgm:cat type="convert" pri="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dir/>
      <dgm:resizeHandles val="exact"/>
    </dgm:varLst>
    <dgm:alg type="lin">
      <dgm:param type="linDir" val="fromT"/>
      <dgm:param type="vertAlign" val="mid"/>
      <dgm:param type="horzAlign" val="ctr"/>
    </dgm:alg>
    <dgm:shape xmlns:r="http://schemas.openxmlformats.org/officeDocument/2006/relationships" r:blip="">
      <dgm:adjLst/>
    </dgm:shape>
    <dgm:presOf/>
    <dgm:constrLst>
      <dgm:constr type="w" for="ch" forName="composite" refType="w"/>
      <dgm:constr type="h" for="ch" forName="composite" refType="h"/>
      <dgm:constr type="h" for="ch" forName="spacing" refType="h" refFor="ch" refForName="composite" fact="0.25"/>
      <dgm:constr type="h" for="ch" forName="spacing" refType="w" op="lte" fact="0.1"/>
      <dgm:constr type="primFontSz" for="des" ptType="node" op="equ" val="65"/>
    </dgm:constrLst>
    <dgm:ruleLst/>
    <dgm:forEach name="Name0" axis="ch" ptType="node">
      <dgm:layoutNode name="composite">
        <dgm:alg type="composite"/>
        <dgm:shape xmlns:r="http://schemas.openxmlformats.org/officeDocument/2006/relationships" r:blip="">
          <dgm:adjLst/>
        </dgm:shape>
        <dgm:presOf/>
        <dgm:choose name="Name1">
          <dgm:if name="Name2" func="var" arg="dir" op="equ" val="norm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l" for="ch" forName="imgShp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l" for="ch" forName="txShp" refType="w" refFor="ch" refForName="imgShp" fact="0.5"/>
              <dgm:constr type="lMarg" for="ch" forName="txShp" refType="w" refFor="ch" refForName="imgShp" fact="1.25"/>
            </dgm:constrLst>
          </dgm:if>
          <dgm:else name="Name3">
            <dgm:constrLst>
              <dgm:constr type="w" for="ch" forName="imgShp" refType="w" fact="0.335"/>
              <dgm:constr type="h" for="ch" forName="imgShp" refType="w" refFor="ch" refForName="imgShp" op="equ"/>
              <dgm:constr type="h" for="ch" forName="imgShp" refType="h" op="lte"/>
              <dgm:constr type="ctrY" for="ch" forName="imgShp" refType="h" fact="0.5"/>
              <dgm:constr type="r" for="ch" forName="imgShp" refType="w"/>
              <dgm:constr type="w" for="ch" forName="txShp" refType="w" op="equ" fact="0.665"/>
              <dgm:constr type="h" for="ch" forName="txShp" refType="h" refFor="ch" refForName="imgShp" op="equ"/>
              <dgm:constr type="ctrY" for="ch" forName="txShp" refType="h" fact="0.5"/>
              <dgm:constr type="r" for="ch" forName="txShp" refType="ctrX" refFor="ch" refForName="imgShp"/>
              <dgm:constr type="rMarg" for="ch" forName="txShp" refType="w" refFor="ch" refForName="imgShp" fact="1.25"/>
            </dgm:constrLst>
          </dgm:else>
        </dgm:choose>
        <dgm:ruleLst/>
        <dgm:layoutNode name="imgShp" styleLbl="fgImgPlace1">
          <dgm:alg type="sp"/>
          <dgm:shape xmlns:r="http://schemas.openxmlformats.org/officeDocument/2006/relationships" type="ellipse" r:blip="" blipPhldr="1">
            <dgm:adjLst/>
          </dgm:shape>
          <dgm:presOf/>
          <dgm:constrLst/>
          <dgm:ruleLst/>
        </dgm:layoutNode>
        <dgm:layoutNode name="txShp">
          <dgm:varLst>
            <dgm:bulletEnabled val="1"/>
          </dgm:varLst>
          <dgm:alg type="tx"/>
          <dgm:choose name="Name4">
            <dgm:if name="Name5" func="var" arg="dir" op="equ" val="norm">
              <dgm:shape xmlns:r="http://schemas.openxmlformats.org/officeDocument/2006/relationships" rot="180" type="homePlate" r:blip="" zOrderOff="-1">
                <dgm:adjLst/>
              </dgm:shape>
            </dgm:if>
            <dgm:else name="Name6">
              <dgm:shape xmlns:r="http://schemas.openxmlformats.org/officeDocument/2006/relationships" type="homePlate" r:blip="" zOrderOff="-1">
                <dgm:adjLst/>
              </dgm:shape>
            </dgm:else>
          </dgm:choose>
          <dgm:presOf axis="desOrSelf" ptType="node"/>
          <dgm:constrLst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</dgm:layoutNode>
      <dgm:forEach name="Name7" axis="followSib" ptType="sibTrans" cnt="1">
        <dgm:layoutNode name="spacing">
          <dgm:alg type="sp"/>
          <dgm:shape xmlns:r="http://schemas.openxmlformats.org/officeDocument/2006/relationships" r:blip="">
            <dgm:adjLst/>
          </dgm:shape>
          <dgm:presOf axis="self"/>
          <dgm:constrLst/>
          <dgm:ruleLst/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3d6">
  <dgm:title val=""/>
  <dgm:desc val=""/>
  <dgm:catLst>
    <dgm:cat type="3D" pri="11600"/>
  </dgm:catLst>
  <dgm:scene3d>
    <a:camera prst="perspectiveRelaxedModerately" zoom="92000"/>
    <a:lightRig rig="balanced" dir="t">
      <a:rot lat="0" lon="0" rev="12700000"/>
    </a:lightRig>
  </dgm:scene3d>
  <dgm:styleLbl name="node0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 z="50080"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 z="-54000"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 z="-54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 z="-25400" prstMaterial="plastic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75000" prstMaterial="plastic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 z="-25400" prstMaterial="plastic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parChTrans1D2">
    <dgm:scene3d>
      <a:camera prst="orthographicFront"/>
      <a:lightRig rig="threePt" dir="t"/>
    </dgm:scene3d>
    <dgm:sp3d z="-25400" prstMaterial="plastic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parChTrans1D3">
    <dgm:scene3d>
      <a:camera prst="orthographicFront"/>
      <a:lightRig rig="threePt" dir="t"/>
    </dgm:scene3d>
    <dgm:sp3d z="-25400" prstMaterial="plastic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parChTrans1D4">
    <dgm:scene3d>
      <a:camera prst="orthographicFront"/>
      <a:lightRig rig="threePt" dir="t"/>
    </dgm:scene3d>
    <dgm:sp3d z="-25400" prstMaterial="plastic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fgAcc1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 z="152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 z="-10400" extrusionH="12700" prstMaterial="plastic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 z="50080"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3d6">
  <dgm:title val=""/>
  <dgm:desc val=""/>
  <dgm:catLst>
    <dgm:cat type="3D" pri="11600"/>
  </dgm:catLst>
  <dgm:scene3d>
    <a:camera prst="perspectiveRelaxedModerately" zoom="92000"/>
    <a:lightRig rig="balanced" dir="t">
      <a:rot lat="0" lon="0" rev="12700000"/>
    </a:lightRig>
  </dgm:scene3d>
  <dgm:styleLbl name="node0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 z="50080"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 z="-54000"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 z="-54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 z="-25400" prstMaterial="plastic"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 z="75000" prstMaterial="plastic"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 z="-25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 z="-25400" prstMaterial="plastic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parChTrans1D2">
    <dgm:scene3d>
      <a:camera prst="orthographicFront"/>
      <a:lightRig rig="threePt" dir="t"/>
    </dgm:scene3d>
    <dgm:sp3d z="-25400" prstMaterial="plastic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parChTrans1D3">
    <dgm:scene3d>
      <a:camera prst="orthographicFront"/>
      <a:lightRig rig="threePt" dir="t"/>
    </dgm:scene3d>
    <dgm:sp3d z="-25400" prstMaterial="plastic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parChTrans1D4">
    <dgm:scene3d>
      <a:camera prst="orthographicFront"/>
      <a:lightRig rig="threePt" dir="t"/>
    </dgm:scene3d>
    <dgm:sp3d z="-25400" prstMaterial="plastic"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fgAcc1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 z="152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 z="50080" prstMaterial="plastic">
      <a:bevelT w="25400" h="25400"/>
      <a:bevelB w="25400" h="25400"/>
    </dgm:sp3d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 z="-152400" prstMaterial="plastic">
      <a:bevelT w="25400" h="25400"/>
      <a:bevelB w="25400" h="25400"/>
    </dgm:sp3d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 z="-10400" extrusionH="12700" prstMaterial="plastic"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 z="50080" prstMaterial="plastic">
      <a:bevelT w="50800" h="50800"/>
      <a:bevelB w="50800" h="50800"/>
    </dgm:sp3d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2">
  <dgm:title val=""/>
  <dgm:desc val=""/>
  <dgm:catLst>
    <dgm:cat type="simple" pri="102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3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10.png>
</file>

<file path=ppt/media/image2.png>
</file>

<file path=ppt/media/image3.png>
</file>

<file path=ppt/media/image4.png>
</file>

<file path=ppt/media/image5.png>
</file>

<file path=ppt/media/image6.png>
</file>

<file path=ppt/media/image7.png>
</file>

<file path=ppt/media/image8.png>
</file>

<file path=ppt/media/image9.png>
</file>

<file path=ppt/media/image9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EC6729A0-93B4-4753-9EA5-180953EFF0CC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5E49DF1-3DA9-4DEB-9BF8-54324DA70213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82908455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A28F40-1CA3-4DAC-8BD3-4FF260E90EE6}" type="slidenum">
              <a:rPr lang="en-US" smtClean="0">
                <a:solidFill>
                  <a:prstClr val="black"/>
                </a:solidFill>
              </a:rPr>
              <a:pPr/>
              <a:t>1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77951767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A28F40-1CA3-4DAC-8BD3-4FF260E90EE6}" type="slidenum">
              <a:rPr lang="en-US" smtClean="0">
                <a:solidFill>
                  <a:prstClr val="black"/>
                </a:solidFill>
              </a:rPr>
              <a:pPr/>
              <a:t>3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2259801504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E49DF1-3DA9-4DEB-9BF8-54324DA70213}" type="slidenum">
              <a:rPr lang="en-US" smtClean="0"/>
              <a:pPr/>
              <a:t>5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520123979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A28F40-1CA3-4DAC-8BD3-4FF260E90EE6}" type="slidenum">
              <a:rPr lang="en-US" smtClean="0">
                <a:solidFill>
                  <a:prstClr val="black"/>
                </a:solidFill>
              </a:rPr>
              <a:pPr/>
              <a:t>10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37732429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BA28F40-1CA3-4DAC-8BD3-4FF260E90EE6}" type="slidenum">
              <a:rPr lang="en-US" smtClean="0">
                <a:solidFill>
                  <a:prstClr val="black"/>
                </a:solidFill>
              </a:rPr>
              <a:pPr/>
              <a:t>13</a:t>
            </a:fld>
            <a:endParaRPr lang="en-US">
              <a:solidFill>
                <a:prstClr val="black"/>
              </a:solidFill>
            </a:endParaRPr>
          </a:p>
        </p:txBody>
      </p:sp>
    </p:spTree>
    <p:extLst>
      <p:ext uri="{BB962C8B-B14F-4D97-AF65-F5344CB8AC3E}">
        <p14:creationId xmlns="" xmlns:p14="http://schemas.microsoft.com/office/powerpoint/2010/main" val="934509479"/>
      </p:ext>
    </p:extLst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E49DF1-3DA9-4DEB-9BF8-54324DA70213}" type="slidenum">
              <a:rPr lang="en-US" smtClean="0"/>
              <a:pPr/>
              <a:t>14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920770465"/>
      </p:ext>
    </p:extLst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5E49DF1-3DA9-4DEB-9BF8-54324DA70213}" type="slidenum">
              <a:rPr lang="en-US" smtClean="0"/>
              <a:pPr/>
              <a:t>15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4071684907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9056224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6015604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23692461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30467288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88647630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95719846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4679031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211522382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9967169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83412351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152392143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2F605FF-50F8-4B0E-940B-67775CF486BB}" type="datetimeFigureOut">
              <a:rPr lang="en-US" smtClean="0"/>
              <a:pPr/>
              <a:t>8/24/2016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557AD89-DBCF-4E42-ACB9-91DF455F667F}" type="slidenum">
              <a:rPr lang="en-US" smtClean="0"/>
              <a:pPr/>
              <a:t>‹#›</a:t>
            </a:fld>
            <a:endParaRPr lang="en-US"/>
          </a:p>
        </p:txBody>
      </p:sp>
    </p:spTree>
    <p:extLst>
      <p:ext uri="{BB962C8B-B14F-4D97-AF65-F5344CB8AC3E}">
        <p14:creationId xmlns="" xmlns:p14="http://schemas.microsoft.com/office/powerpoint/2010/main" val="6419837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png"/><Relationship Id="rId3" Type="http://schemas.openxmlformats.org/officeDocument/2006/relationships/image" Target="../media/image1.png"/><Relationship Id="rId7" Type="http://schemas.openxmlformats.org/officeDocument/2006/relationships/image" Target="../media/image5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4.png"/><Relationship Id="rId5" Type="http://schemas.openxmlformats.org/officeDocument/2006/relationships/image" Target="../media/image3.png"/><Relationship Id="rId10" Type="http://schemas.openxmlformats.org/officeDocument/2006/relationships/image" Target="../media/image8.png"/><Relationship Id="rId4" Type="http://schemas.openxmlformats.org/officeDocument/2006/relationships/image" Target="../media/image2.png"/><Relationship Id="rId9" Type="http://schemas.openxmlformats.org/officeDocument/2006/relationships/image" Target="../media/image7.png"/></Relationships>
</file>

<file path=ppt/slides/_rels/slide10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png"/><Relationship Id="rId3" Type="http://schemas.openxmlformats.org/officeDocument/2006/relationships/image" Target="../media/image1.png"/><Relationship Id="rId7" Type="http://schemas.openxmlformats.org/officeDocument/2006/relationships/image" Target="../media/image5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4.png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png"/><Relationship Id="rId3" Type="http://schemas.openxmlformats.org/officeDocument/2006/relationships/image" Target="../media/image1.png"/><Relationship Id="rId7" Type="http://schemas.openxmlformats.org/officeDocument/2006/relationships/image" Target="../media/image5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4.png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diagramQuickStyle" Target="../diagrams/quickStyle2.xml"/><Relationship Id="rId3" Type="http://schemas.openxmlformats.org/officeDocument/2006/relationships/diagramLayout" Target="../diagrams/layout1.xml"/><Relationship Id="rId7" Type="http://schemas.openxmlformats.org/officeDocument/2006/relationships/diagramLayout" Target="../diagrams/layout2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openxmlformats.org/officeDocument/2006/relationships/diagramData" Target="../diagrams/data2.xml"/><Relationship Id="rId11" Type="http://schemas.microsoft.com/office/2007/relationships/diagramDrawing" Target="../diagrams/drawing2.xml"/><Relationship Id="rId5" Type="http://schemas.openxmlformats.org/officeDocument/2006/relationships/diagramColors" Target="../diagrams/colors1.xml"/><Relationship Id="rId10" Type="http://schemas.microsoft.com/office/2007/relationships/diagramDrawing" Target="../diagrams/drawing1.xml"/><Relationship Id="rId4" Type="http://schemas.openxmlformats.org/officeDocument/2006/relationships/diagramQuickStyle" Target="../diagrams/quickStyle1.xml"/><Relationship Id="rId9" Type="http://schemas.openxmlformats.org/officeDocument/2006/relationships/diagramColors" Target="../diagrams/colors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png"/><Relationship Id="rId3" Type="http://schemas.openxmlformats.org/officeDocument/2006/relationships/image" Target="../media/image1.png"/><Relationship Id="rId7" Type="http://schemas.openxmlformats.org/officeDocument/2006/relationships/image" Target="../media/image5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4.png"/><Relationship Id="rId5" Type="http://schemas.openxmlformats.org/officeDocument/2006/relationships/image" Target="../media/image3.png"/><Relationship Id="rId4" Type="http://schemas.openxmlformats.org/officeDocument/2006/relationships/image" Target="../media/image2.pn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diagramData" Target="../diagrams/data3.xml"/><Relationship Id="rId7" Type="http://schemas.microsoft.com/office/2007/relationships/diagramDrawing" Target="../diagrams/drawing3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6" Type="http://schemas.openxmlformats.org/officeDocument/2006/relationships/diagramColors" Target="../diagrams/colors3.xml"/><Relationship Id="rId5" Type="http://schemas.openxmlformats.org/officeDocument/2006/relationships/diagramQuickStyle" Target="../diagrams/quickStyle3.xml"/><Relationship Id="rId4" Type="http://schemas.openxmlformats.org/officeDocument/2006/relationships/diagramLayout" Target="../diagrams/layout3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7" descr="City.png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0" y="0"/>
            <a:ext cx="9144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" name="Rectangle 7"/>
          <p:cNvSpPr/>
          <p:nvPr/>
        </p:nvSpPr>
        <p:spPr>
          <a:xfrm>
            <a:off x="1524000" y="5687615"/>
            <a:ext cx="9144000" cy="1195754"/>
          </a:xfrm>
          <a:prstGeom prst="rect">
            <a:avLst/>
          </a:prstGeom>
          <a:gradFill flip="none" rotWithShape="1">
            <a:gsLst>
              <a:gs pos="0">
                <a:schemeClr val="accent1">
                  <a:lumMod val="40000"/>
                  <a:lumOff val="60000"/>
                  <a:shade val="30000"/>
                  <a:satMod val="115000"/>
                </a:schemeClr>
              </a:gs>
              <a:gs pos="50000">
                <a:schemeClr val="accent1">
                  <a:lumMod val="40000"/>
                  <a:lumOff val="60000"/>
                  <a:shade val="67500"/>
                  <a:satMod val="115000"/>
                </a:schemeClr>
              </a:gs>
              <a:gs pos="100000">
                <a:schemeClr val="accent1">
                  <a:lumMod val="40000"/>
                  <a:lumOff val="60000"/>
                  <a:shade val="100000"/>
                  <a:satMod val="115000"/>
                </a:schemeClr>
              </a:gs>
            </a:gsLst>
            <a:lin ang="0" scaled="1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sz="1662" dirty="0">
              <a:solidFill>
                <a:prstClr val="white"/>
              </a:solidFill>
            </a:endParaRPr>
          </a:p>
        </p:txBody>
      </p:sp>
      <p:sp>
        <p:nvSpPr>
          <p:cNvPr id="3" name="object 3"/>
          <p:cNvSpPr/>
          <p:nvPr/>
        </p:nvSpPr>
        <p:spPr>
          <a:xfrm>
            <a:off x="6988047" y="3416342"/>
            <a:ext cx="113792" cy="255776"/>
          </a:xfrm>
          <a:prstGeom prst="rect">
            <a:avLst/>
          </a:prstGeom>
          <a:blipFill>
            <a:blip r:embed="rId4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4" name="object 14"/>
          <p:cNvSpPr/>
          <p:nvPr/>
        </p:nvSpPr>
        <p:spPr>
          <a:xfrm>
            <a:off x="8132076" y="1693499"/>
            <a:ext cx="524255" cy="255776"/>
          </a:xfrm>
          <a:prstGeom prst="rect">
            <a:avLst/>
          </a:prstGeom>
          <a:blipFill>
            <a:blip r:embed="rId5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8" name="object 18"/>
          <p:cNvSpPr/>
          <p:nvPr/>
        </p:nvSpPr>
        <p:spPr>
          <a:xfrm>
            <a:off x="9834882" y="2228180"/>
            <a:ext cx="727455" cy="255776"/>
          </a:xfrm>
          <a:prstGeom prst="rect">
            <a:avLst/>
          </a:prstGeom>
          <a:blipFill>
            <a:blip r:embed="rId6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22" name="object 22"/>
          <p:cNvSpPr/>
          <p:nvPr/>
        </p:nvSpPr>
        <p:spPr>
          <a:xfrm>
            <a:off x="6664960" y="2855383"/>
            <a:ext cx="723392" cy="25577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25" name="object 25"/>
          <p:cNvSpPr/>
          <p:nvPr/>
        </p:nvSpPr>
        <p:spPr>
          <a:xfrm>
            <a:off x="9834879" y="2855383"/>
            <a:ext cx="723392" cy="255776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9" name="TextBox 8"/>
          <p:cNvSpPr txBox="1"/>
          <p:nvPr/>
        </p:nvSpPr>
        <p:spPr>
          <a:xfrm>
            <a:off x="2635349" y="5858219"/>
            <a:ext cx="7806496" cy="83099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2400" b="1" dirty="0" smtClean="0">
                <a:solidFill>
                  <a:prstClr val="black"/>
                </a:solidFill>
              </a:rPr>
              <a:t>KEMENTERIAN PENDAYAGUNAAN APARATUR NEGARA DAN </a:t>
            </a:r>
          </a:p>
          <a:p>
            <a:r>
              <a:rPr lang="en-US" sz="2400" b="1" dirty="0" smtClean="0">
                <a:solidFill>
                  <a:prstClr val="black"/>
                </a:solidFill>
              </a:rPr>
              <a:t>REFORMASI BIROKRASI</a:t>
            </a:r>
            <a:endParaRPr lang="en-US" sz="2400" b="1" dirty="0">
              <a:solidFill>
                <a:prstClr val="black"/>
              </a:solidFill>
            </a:endParaRPr>
          </a:p>
        </p:txBody>
      </p:sp>
      <p:pic>
        <p:nvPicPr>
          <p:cNvPr id="17" name="Picture 3" descr="Logo Kemenpan2.png"/>
          <p:cNvPicPr>
            <a:picLocks noChangeAspect="1"/>
          </p:cNvPicPr>
          <p:nvPr/>
        </p:nvPicPr>
        <p:blipFill>
          <a:blip r:embed="rId9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875698" y="5863991"/>
            <a:ext cx="643304" cy="8440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1524000" y="2584938"/>
            <a:ext cx="9144000" cy="1758462"/>
          </a:xfrm>
          <a:prstGeom prst="rect">
            <a:avLst/>
          </a:prstGeom>
          <a:solidFill>
            <a:srgbClr val="BF4D00"/>
          </a:solidFill>
          <a:ln w="9525">
            <a:solidFill>
              <a:srgbClr val="D77C01"/>
            </a:solidFill>
            <a:miter lim="800000"/>
            <a:headEnd/>
            <a:tailEnd/>
          </a:ln>
          <a:effectLst>
            <a:outerShdw dist="23000" dir="5400000" rotWithShape="0">
              <a:srgbClr val="808080">
                <a:alpha val="34998"/>
              </a:srgbClr>
            </a:outerShdw>
          </a:effectLst>
        </p:spPr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215">
              <a:solidFill>
                <a:prstClr val="white"/>
              </a:solidFill>
              <a:ea typeface="MS PGothic" pitchFamily="34" charset="-128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2168305" y="2830679"/>
            <a:ext cx="7808514" cy="639228"/>
          </a:xfrm>
          <a:prstGeom prst="rect">
            <a:avLst/>
          </a:prstGeom>
          <a:noFill/>
        </p:spPr>
        <p:txBody>
          <a:bodyPr wrap="none" lIns="84406" tIns="42203" rIns="84406" bIns="42203">
            <a:spAutoFit/>
          </a:bodyPr>
          <a:lstStyle/>
          <a:p>
            <a:pPr algn="ctr"/>
            <a:r>
              <a:rPr lang="en-US" sz="3600" i="1" dirty="0" smtClean="0">
                <a:ln w="0"/>
                <a:solidFill>
                  <a:srgbClr val="FFFF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ENTRY MEETING </a:t>
            </a:r>
            <a:r>
              <a:rPr lang="en-US" sz="3600" dirty="0" smtClean="0">
                <a:ln w="0"/>
                <a:solidFill>
                  <a:srgbClr val="FFFF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EVALUASI AKIP DAN RB</a:t>
            </a:r>
            <a:endParaRPr lang="en-US" sz="3600" dirty="0">
              <a:ln w="0"/>
              <a:solidFill>
                <a:srgbClr val="FFFF00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pic>
        <p:nvPicPr>
          <p:cNvPr id="20" name="Picture 8" descr="D:\Presidential Transition Team\091023 Sidang Kabient ke-1\garuda_pacasila.png"/>
          <p:cNvPicPr>
            <a:picLocks noChangeAspect="1" noChangeArrowheads="1"/>
          </p:cNvPicPr>
          <p:nvPr/>
        </p:nvPicPr>
        <p:blipFill>
          <a:blip r:embed="rId10">
            <a:lum bright="-20000" contrast="40000"/>
          </a:blip>
          <a:srcRect/>
          <a:stretch>
            <a:fillRect/>
          </a:stretch>
        </p:blipFill>
        <p:spPr bwMode="auto">
          <a:xfrm>
            <a:off x="5550861" y="679382"/>
            <a:ext cx="1043387" cy="121614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>
            <a:outerShdw dist="139700" dir="2700000" algn="tl" rotWithShape="0">
              <a:srgbClr val="333333">
                <a:alpha val="64998"/>
              </a:srgbClr>
            </a:outerShdw>
          </a:effectLst>
        </p:spPr>
      </p:pic>
      <p:sp>
        <p:nvSpPr>
          <p:cNvPr id="21" name="TextBox 10"/>
          <p:cNvSpPr txBox="1">
            <a:spLocks noChangeArrowheads="1"/>
          </p:cNvSpPr>
          <p:nvPr/>
        </p:nvSpPr>
        <p:spPr bwMode="auto">
          <a:xfrm>
            <a:off x="1524000" y="3495000"/>
            <a:ext cx="9144000" cy="577673"/>
          </a:xfrm>
          <a:prstGeom prst="rect">
            <a:avLst/>
          </a:prstGeom>
          <a:noFill/>
          <a:extLst/>
        </p:spPr>
        <p:txBody>
          <a:bodyPr wrap="square" lIns="84406" tIns="42203" rIns="84406" bIns="42203">
            <a:spAutoFit/>
            <a:scene3d>
              <a:camera prst="orthographicFront"/>
              <a:lightRig rig="soft" dir="tl">
                <a:rot lat="0" lon="0" rev="0"/>
              </a:lightRig>
            </a:scene3d>
            <a:sp3d contourW="25400" prstMaterial="matte">
              <a:bevelT w="25400" h="55880" prst="artDeco"/>
              <a:contourClr>
                <a:schemeClr val="accent2">
                  <a:tint val="20000"/>
                </a:schemeClr>
              </a:contourClr>
            </a:sp3d>
          </a:bodyPr>
          <a:lstStyle>
            <a:defPPr>
              <a:defRPr lang="en-US"/>
            </a:defPPr>
            <a:lvl1pPr algn="ctr">
              <a:defRPr sz="3600" b="1" spc="46">
                <a:ln w="11430"/>
                <a:solidFill>
                  <a:prstClr val="white"/>
                </a:solidFill>
                <a:effectLst>
                  <a:outerShdw blurRad="76200" dist="50800" dir="5400000" algn="tl" rotWithShape="0">
                    <a:srgbClr val="000000">
                      <a:alpha val="65000"/>
                    </a:srgbClr>
                  </a:outerShdw>
                </a:effectLst>
              </a:defRPr>
            </a:lvl1pPr>
          </a:lstStyle>
          <a:p>
            <a:r>
              <a:rPr lang="en-US" sz="3200" dirty="0" smtClean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BADAN PERENCANAAN PEMBANGUNAN NASIONAL</a:t>
            </a:r>
            <a:endParaRPr lang="en-US" altLang="en-US" sz="3200" b="0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="" xmlns:p14="http://schemas.microsoft.com/office/powerpoint/2010/main" val="127916835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7" descr="City.png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0" y="29996"/>
            <a:ext cx="9144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object 3"/>
          <p:cNvSpPr/>
          <p:nvPr/>
        </p:nvSpPr>
        <p:spPr>
          <a:xfrm>
            <a:off x="6988047" y="3416342"/>
            <a:ext cx="113792" cy="255776"/>
          </a:xfrm>
          <a:prstGeom prst="rect">
            <a:avLst/>
          </a:prstGeom>
          <a:blipFill>
            <a:blip r:embed="rId4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4" name="object 14"/>
          <p:cNvSpPr/>
          <p:nvPr/>
        </p:nvSpPr>
        <p:spPr>
          <a:xfrm>
            <a:off x="8132076" y="1693499"/>
            <a:ext cx="524255" cy="255776"/>
          </a:xfrm>
          <a:prstGeom prst="rect">
            <a:avLst/>
          </a:prstGeom>
          <a:blipFill>
            <a:blip r:embed="rId5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8" name="object 18"/>
          <p:cNvSpPr/>
          <p:nvPr/>
        </p:nvSpPr>
        <p:spPr>
          <a:xfrm>
            <a:off x="9834882" y="2228180"/>
            <a:ext cx="727455" cy="255776"/>
          </a:xfrm>
          <a:prstGeom prst="rect">
            <a:avLst/>
          </a:prstGeom>
          <a:blipFill>
            <a:blip r:embed="rId6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22" name="object 22"/>
          <p:cNvSpPr/>
          <p:nvPr/>
        </p:nvSpPr>
        <p:spPr>
          <a:xfrm>
            <a:off x="6664960" y="2855383"/>
            <a:ext cx="723392" cy="25577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25" name="object 25"/>
          <p:cNvSpPr/>
          <p:nvPr/>
        </p:nvSpPr>
        <p:spPr>
          <a:xfrm>
            <a:off x="9834879" y="2855383"/>
            <a:ext cx="723392" cy="255776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1524000" y="2654559"/>
            <a:ext cx="9144000" cy="2864271"/>
          </a:xfrm>
          <a:prstGeom prst="rect">
            <a:avLst/>
          </a:prstGeom>
          <a:solidFill>
            <a:srgbClr val="BF4D00"/>
          </a:solidFill>
          <a:ln w="9525">
            <a:solidFill>
              <a:srgbClr val="D77C01"/>
            </a:solidFill>
            <a:miter lim="800000"/>
            <a:headEnd/>
            <a:tailEnd/>
          </a:ln>
          <a:effectLst>
            <a:outerShdw dist="23000" dir="5400000" rotWithShape="0">
              <a:srgbClr val="808080">
                <a:alpha val="34998"/>
              </a:srgbClr>
            </a:outerShdw>
          </a:effectLst>
        </p:spPr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215">
              <a:solidFill>
                <a:prstClr val="white"/>
              </a:solidFill>
              <a:ea typeface="MS PGothic" pitchFamily="34" charset="-128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524000" y="3458996"/>
            <a:ext cx="9144000" cy="1008560"/>
          </a:xfrm>
          <a:prstGeom prst="rect">
            <a:avLst/>
          </a:prstGeom>
          <a:noFill/>
        </p:spPr>
        <p:txBody>
          <a:bodyPr wrap="square" lIns="84406" tIns="42203" rIns="84406" bIns="42203" anchor="ctr">
            <a:spAutoFit/>
          </a:bodyPr>
          <a:lstStyle/>
          <a:p>
            <a:pPr algn="ctr"/>
            <a:r>
              <a:rPr lang="en-US" sz="6000" i="1" dirty="0" smtClean="0">
                <a:ln w="0"/>
                <a:solidFill>
                  <a:srgbClr val="FFFF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REFORMASI BIROKRASI</a:t>
            </a:r>
            <a:endParaRPr lang="en-US" sz="6000" dirty="0">
              <a:ln w="0"/>
              <a:solidFill>
                <a:srgbClr val="FFFF00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="" xmlns:p14="http://schemas.microsoft.com/office/powerpoint/2010/main" val="315970285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 idx="4294967295"/>
          </p:nvPr>
        </p:nvSpPr>
        <p:spPr>
          <a:xfrm>
            <a:off x="0" y="20555"/>
            <a:ext cx="12192000" cy="626315"/>
          </a:xfr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NILAI RB</a:t>
            </a:r>
            <a:endParaRPr lang="id-ID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4A1455A-1174-4134-A4F9-D4D5CAFC45C0}" type="slidenum">
              <a:rPr lang="en-US" smtClean="0">
                <a:solidFill>
                  <a:prstClr val="white"/>
                </a:solidFill>
              </a:rPr>
              <a:pPr>
                <a:defRPr/>
              </a:pPr>
              <a:t>11</a:t>
            </a:fld>
            <a:endParaRPr lang="en-US">
              <a:solidFill>
                <a:prstClr val="white"/>
              </a:solidFill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284198193"/>
              </p:ext>
            </p:extLst>
          </p:nvPr>
        </p:nvGraphicFramePr>
        <p:xfrm>
          <a:off x="162232" y="602996"/>
          <a:ext cx="11022921" cy="6255004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5168632">
                  <a:extLst>
                    <a:ext uri="{9D8B030D-6E8A-4147-A177-3AD203B41FA5}">
                      <a16:colId xmlns="" xmlns:a16="http://schemas.microsoft.com/office/drawing/2014/main" val="1053007136"/>
                    </a:ext>
                  </a:extLst>
                </a:gridCol>
                <a:gridCol w="1510237">
                  <a:extLst>
                    <a:ext uri="{9D8B030D-6E8A-4147-A177-3AD203B41FA5}">
                      <a16:colId xmlns="" xmlns:a16="http://schemas.microsoft.com/office/drawing/2014/main" val="3481301231"/>
                    </a:ext>
                  </a:extLst>
                </a:gridCol>
                <a:gridCol w="1595081">
                  <a:extLst>
                    <a:ext uri="{9D8B030D-6E8A-4147-A177-3AD203B41FA5}">
                      <a16:colId xmlns="" xmlns:a16="http://schemas.microsoft.com/office/drawing/2014/main" val="2687404954"/>
                    </a:ext>
                  </a:extLst>
                </a:gridCol>
                <a:gridCol w="1425392">
                  <a:extLst>
                    <a:ext uri="{9D8B030D-6E8A-4147-A177-3AD203B41FA5}">
                      <a16:colId xmlns="" xmlns:a16="http://schemas.microsoft.com/office/drawing/2014/main" val="4178812175"/>
                    </a:ext>
                  </a:extLst>
                </a:gridCol>
                <a:gridCol w="1323579">
                  <a:extLst>
                    <a:ext uri="{9D8B030D-6E8A-4147-A177-3AD203B41FA5}">
                      <a16:colId xmlns="" xmlns:a16="http://schemas.microsoft.com/office/drawing/2014/main" val="1958968598"/>
                    </a:ext>
                  </a:extLst>
                </a:gridCol>
              </a:tblGrid>
              <a:tr h="370840">
                <a:tc rowSpan="2"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solidFill>
                            <a:schemeClr val="tx1"/>
                          </a:solidFill>
                        </a:rPr>
                        <a:t>KOMPONEN PENILAIAN</a:t>
                      </a:r>
                      <a:endParaRPr lang="en-US" sz="18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 rowSpan="2">
                  <a:txBody>
                    <a:bodyPr/>
                    <a:lstStyle/>
                    <a:p>
                      <a:pPr algn="ctr"/>
                      <a:r>
                        <a:rPr lang="en-US" sz="1800" dirty="0" smtClean="0">
                          <a:solidFill>
                            <a:schemeClr val="tx1"/>
                          </a:solidFill>
                        </a:rPr>
                        <a:t>NILAI MAKS</a:t>
                      </a:r>
                      <a:endParaRPr lang="en-US" sz="1800" dirty="0">
                        <a:solidFill>
                          <a:schemeClr val="tx1"/>
                        </a:solidFill>
                      </a:endParaRPr>
                    </a:p>
                  </a:txBody>
                  <a:tcPr anchor="ctr"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2014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2015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600" dirty="0" smtClean="0">
                          <a:solidFill>
                            <a:schemeClr val="tx1"/>
                          </a:solidFill>
                        </a:rPr>
                        <a:t>2016</a:t>
                      </a:r>
                      <a:endParaRPr lang="en-US" sz="16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961637164"/>
                  </a:ext>
                </a:extLst>
              </a:tr>
              <a:tr h="0">
                <a:tc v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/>
                        <a:t>HASIL EVALUASI</a:t>
                      </a:r>
                    </a:p>
                  </a:txBody>
                  <a:tcPr anchor="ctr"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/>
                        <a:t>HASIL EVALUASI</a:t>
                      </a:r>
                    </a:p>
                  </a:txBody>
                  <a:tcPr anchor="b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dirty="0" smtClean="0"/>
                        <a:t>INPUT K/L</a:t>
                      </a:r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286660248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b="1" i="1" dirty="0" smtClean="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PENGUNGKIT</a:t>
                      </a:r>
                      <a:endParaRPr lang="en-US" sz="1800" b="1" i="1" dirty="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60,00</a:t>
                      </a:r>
                      <a:endParaRPr lang="en-US" sz="1800" b="1" kern="1200" dirty="0">
                        <a:solidFill>
                          <a:srgbClr val="C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44,10</a:t>
                      </a:r>
                      <a:endParaRPr lang="en-US" sz="1800" b="1" kern="1200" dirty="0">
                        <a:solidFill>
                          <a:srgbClr val="C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42,94</a:t>
                      </a:r>
                      <a:endParaRPr lang="en-US" sz="1800" b="1" kern="1200" dirty="0">
                        <a:solidFill>
                          <a:srgbClr val="C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 smtClean="0">
                          <a:solidFill>
                            <a:srgbClr val="C00000"/>
                          </a:solidFill>
                        </a:rPr>
                        <a:t>58,42</a:t>
                      </a:r>
                      <a:endParaRPr lang="en-US" sz="1800" b="1" dirty="0">
                        <a:solidFill>
                          <a:srgbClr val="C00000"/>
                        </a:solidFill>
                      </a:endParaRPr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520255879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Manajemen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Perubahan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4,69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3,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84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dirty="0" smtClean="0"/>
                        <a:t>5,00</a:t>
                      </a:r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695031234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Penataan</a:t>
                      </a:r>
                      <a:r>
                        <a:rPr lang="en-US" sz="1800" dirty="0" smtClean="0"/>
                        <a:t> Per-UU-an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2,71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3,13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5,00</a:t>
                      </a:r>
                      <a:endParaRPr lang="en-US" sz="1800" dirty="0"/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4058268381"/>
                  </a:ext>
                </a:extLst>
              </a:tr>
              <a:tr h="335788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Penataan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dan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Penguatan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Organsiasi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6,00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</a:t>
                      </a: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83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6,00</a:t>
                      </a:r>
                      <a:endParaRPr lang="en-US" sz="1800" dirty="0"/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579592131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Penataan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Tatalaksana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3,36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3,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60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4,75</a:t>
                      </a:r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280993179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Penataan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Sistem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Manajemen</a:t>
                      </a:r>
                      <a:r>
                        <a:rPr lang="en-US" sz="1800" baseline="0" dirty="0" smtClean="0"/>
                        <a:t> SDM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12,36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11,30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14,22</a:t>
                      </a:r>
                      <a:endParaRPr lang="en-US" sz="1800" dirty="0"/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028719026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Penguatan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Akuntabilitas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4,40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</a:t>
                      </a: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,</a:t>
                      </a: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35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5,80</a:t>
                      </a:r>
                      <a:endParaRPr lang="en-US" sz="1800" dirty="0"/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162199365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Penguatan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Pengawasan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12,00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6,68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7,64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11,65</a:t>
                      </a:r>
                      <a:endParaRPr lang="en-US" sz="1800" dirty="0"/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239321534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Penguatan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Kualitas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Pelayanan</a:t>
                      </a:r>
                      <a:r>
                        <a:rPr lang="en-US" sz="1800" dirty="0" smtClean="0"/>
                        <a:t> </a:t>
                      </a:r>
                      <a:r>
                        <a:rPr lang="en-US" sz="1800" dirty="0" err="1" smtClean="0"/>
                        <a:t>Publik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4,61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4,25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6,00</a:t>
                      </a:r>
                      <a:endParaRPr lang="en-US" sz="1800" dirty="0"/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94020422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i="1" dirty="0" smtClean="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HASIL</a:t>
                      </a: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kern="1200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40,00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23,48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kern="1200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31,86</a:t>
                      </a:r>
                      <a:endParaRPr lang="en-US" sz="1800" b="1" kern="1200" dirty="0">
                        <a:solidFill>
                          <a:srgbClr val="C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b="1" dirty="0" smtClean="0">
                          <a:solidFill>
                            <a:srgbClr val="C00000"/>
                          </a:solidFill>
                        </a:rPr>
                        <a:t>32,82</a:t>
                      </a:r>
                      <a:endParaRPr lang="en-US" sz="1800" b="1" dirty="0">
                        <a:solidFill>
                          <a:srgbClr val="C00000"/>
                        </a:solidFill>
                      </a:endParaRPr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544469735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Kapasitas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dan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Akuntabilitas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Kinerja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Organisasi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20,00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11,98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15,56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15,56</a:t>
                      </a:r>
                      <a:endParaRPr lang="en-US" sz="1800" dirty="0"/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085007344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Pemerintahan</a:t>
                      </a:r>
                      <a:r>
                        <a:rPr lang="en-US" sz="1800" dirty="0" smtClean="0"/>
                        <a:t> yang </a:t>
                      </a:r>
                      <a:r>
                        <a:rPr lang="en-US" sz="1800" dirty="0" err="1" smtClean="0"/>
                        <a:t>Bersih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dan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Bebas</a:t>
                      </a:r>
                      <a:r>
                        <a:rPr lang="en-US" sz="1800" baseline="0" dirty="0" smtClean="0"/>
                        <a:t> KKN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6,50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8,30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9,27</a:t>
                      </a:r>
                      <a:endParaRPr lang="en-US" sz="1800" dirty="0"/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375217725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1800" dirty="0" err="1" smtClean="0"/>
                        <a:t>Kualitas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Pelayanan</a:t>
                      </a:r>
                      <a:r>
                        <a:rPr lang="en-US" sz="1800" baseline="0" dirty="0" smtClean="0"/>
                        <a:t> </a:t>
                      </a:r>
                      <a:r>
                        <a:rPr lang="en-US" sz="1800" baseline="0" dirty="0" err="1" smtClean="0"/>
                        <a:t>Publik</a:t>
                      </a:r>
                      <a:endParaRPr lang="en-US" sz="1800" dirty="0"/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10,00</a:t>
                      </a:r>
                      <a:endParaRPr lang="en-US" sz="18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5,00</a:t>
                      </a: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8,00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800" dirty="0" smtClean="0"/>
                        <a:t>8,00</a:t>
                      </a:r>
                      <a:endParaRPr lang="en-US" sz="1800" dirty="0"/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528217830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i="1" dirty="0" smtClean="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INDEKS</a:t>
                      </a:r>
                      <a:r>
                        <a:rPr lang="en-US" sz="1800" b="1" baseline="0" dirty="0" smtClean="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 </a:t>
                      </a:r>
                      <a:r>
                        <a:rPr lang="en-US" sz="1800" b="1" i="1" baseline="0" dirty="0" smtClean="0">
                          <a:solidFill>
                            <a:srgbClr val="FF0000"/>
                          </a:solidFill>
                          <a:effectLst>
                            <a:outerShdw blurRad="38100" dist="38100" dir="2700000" algn="tl">
                              <a:srgbClr val="000000">
                                <a:alpha val="43137"/>
                              </a:srgbClr>
                            </a:outerShdw>
                          </a:effectLst>
                        </a:rPr>
                        <a:t>RB</a:t>
                      </a:r>
                      <a:endParaRPr lang="en-US" sz="1800" b="1" i="1" dirty="0" smtClean="0">
                        <a:solidFill>
                          <a:srgbClr val="FF0000"/>
                        </a:solidFill>
                        <a:effectLst>
                          <a:outerShdw blurRad="38100" dist="38100" dir="2700000" algn="tl">
                            <a:srgbClr val="000000">
                              <a:alpha val="43137"/>
                            </a:srgbClr>
                          </a:outerShdw>
                        </a:effectLst>
                      </a:endParaRPr>
                    </a:p>
                  </a:txBody>
                  <a:tcPr anchor="ctr"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800" b="1" u="sng" kern="1200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100,00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u="sng" kern="1200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67,57 (B)</a:t>
                      </a:r>
                      <a:endParaRPr lang="en-US" sz="1800" b="1" u="sng" kern="1200" dirty="0">
                        <a:solidFill>
                          <a:srgbClr val="C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solidFill>
                      <a:schemeClr val="accent1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u="sng" kern="1200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74,80 (BB)</a:t>
                      </a:r>
                      <a:endParaRPr lang="en-US" sz="1800" b="1" u="sng" kern="1200" dirty="0">
                        <a:solidFill>
                          <a:srgbClr val="C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5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1800" b="1" u="sng" kern="1200" dirty="0" smtClean="0">
                          <a:solidFill>
                            <a:srgbClr val="C00000"/>
                          </a:solidFill>
                          <a:latin typeface="+mn-lt"/>
                          <a:ea typeface="+mn-ea"/>
                          <a:cs typeface="+mn-cs"/>
                        </a:rPr>
                        <a:t>91,25</a:t>
                      </a:r>
                      <a:endParaRPr lang="en-US" sz="1800" b="1" u="sng" kern="1200" dirty="0">
                        <a:solidFill>
                          <a:srgbClr val="C00000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6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942692328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3033204702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 idx="4294967295"/>
          </p:nvPr>
        </p:nvSpPr>
        <p:spPr>
          <a:xfrm>
            <a:off x="0" y="274639"/>
            <a:ext cx="12192000" cy="626315"/>
          </a:xfr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REKOMENDASI HASIL EVALUASI RB 2015</a:t>
            </a:r>
            <a:endParaRPr lang="id-ID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4A1455A-1174-4134-A4F9-D4D5CAFC45C0}" type="slidenum">
              <a:rPr lang="en-US" smtClean="0">
                <a:solidFill>
                  <a:prstClr val="white"/>
                </a:solidFill>
              </a:rPr>
              <a:pPr>
                <a:defRPr/>
              </a:pPr>
              <a:t>12</a:t>
            </a:fld>
            <a:endParaRPr lang="en-US">
              <a:solidFill>
                <a:prstClr val="white"/>
              </a:solidFill>
            </a:endParaRPr>
          </a:p>
        </p:txBody>
      </p:sp>
      <p:sp>
        <p:nvSpPr>
          <p:cNvPr id="5" name="Rounded Rectangle 4"/>
          <p:cNvSpPr/>
          <p:nvPr/>
        </p:nvSpPr>
        <p:spPr>
          <a:xfrm>
            <a:off x="255638" y="1204133"/>
            <a:ext cx="11680723" cy="4490085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marL="914400" indent="-457200" algn="just">
              <a:buFont typeface="+mj-lt"/>
              <a:buAutoNum type="arabicPeriod"/>
            </a:pPr>
            <a:r>
              <a:rPr lang="en-US" sz="2400" dirty="0" err="1" smtClean="0">
                <a:solidFill>
                  <a:srgbClr val="C00000"/>
                </a:solidFill>
              </a:rPr>
              <a:t>Mempercepat</a:t>
            </a:r>
            <a:r>
              <a:rPr lang="en-US" sz="2400" dirty="0" smtClean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harmonisasi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peraturan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perundang-undangan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mengenai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perencanaan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dengan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manajemen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kinerja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dan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 smtClean="0">
                <a:solidFill>
                  <a:srgbClr val="C00000"/>
                </a:solidFill>
              </a:rPr>
              <a:t>anggaran</a:t>
            </a:r>
            <a:r>
              <a:rPr lang="en-US" sz="2400" dirty="0">
                <a:solidFill>
                  <a:srgbClr val="C00000"/>
                </a:solidFill>
              </a:rPr>
              <a:t>;</a:t>
            </a:r>
            <a:endParaRPr lang="en-US" sz="2400" dirty="0" smtClean="0">
              <a:solidFill>
                <a:srgbClr val="C00000"/>
              </a:solidFill>
            </a:endParaRPr>
          </a:p>
          <a:p>
            <a:pPr marL="914400" indent="-457200" algn="just">
              <a:buFont typeface="+mj-lt"/>
              <a:buAutoNum type="arabicPeriod"/>
            </a:pPr>
            <a:r>
              <a:rPr lang="en-US" sz="2400" dirty="0" err="1" smtClean="0">
                <a:solidFill>
                  <a:srgbClr val="C00000"/>
                </a:solidFill>
              </a:rPr>
              <a:t>Meningkatan</a:t>
            </a:r>
            <a:r>
              <a:rPr lang="en-US" sz="2400" dirty="0" smtClean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kualitas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pengelolaan</a:t>
            </a:r>
            <a:r>
              <a:rPr lang="en-US" sz="2400" dirty="0">
                <a:solidFill>
                  <a:srgbClr val="C00000"/>
                </a:solidFill>
              </a:rPr>
              <a:t> SDM </a:t>
            </a:r>
            <a:r>
              <a:rPr lang="en-US" sz="2400" dirty="0" err="1">
                <a:solidFill>
                  <a:srgbClr val="C00000"/>
                </a:solidFill>
              </a:rPr>
              <a:t>melalui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peningkatan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kapasitas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pegawai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berdasarkan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pada</a:t>
            </a:r>
            <a:r>
              <a:rPr lang="en-US" sz="2400" dirty="0">
                <a:solidFill>
                  <a:srgbClr val="C00000"/>
                </a:solidFill>
              </a:rPr>
              <a:t> gap </a:t>
            </a:r>
            <a:r>
              <a:rPr lang="en-US" sz="2400" dirty="0" err="1" smtClean="0">
                <a:solidFill>
                  <a:srgbClr val="C00000"/>
                </a:solidFill>
              </a:rPr>
              <a:t>kompetensi</a:t>
            </a:r>
            <a:r>
              <a:rPr lang="en-US" sz="2400" dirty="0" smtClean="0">
                <a:solidFill>
                  <a:srgbClr val="C00000"/>
                </a:solidFill>
              </a:rPr>
              <a:t>;</a:t>
            </a:r>
            <a:endParaRPr lang="en-US" sz="2400" dirty="0">
              <a:solidFill>
                <a:srgbClr val="C00000"/>
              </a:solidFill>
            </a:endParaRPr>
          </a:p>
          <a:p>
            <a:pPr marL="914400" indent="-457200" algn="just">
              <a:buFont typeface="+mj-lt"/>
              <a:buAutoNum type="arabicPeriod"/>
            </a:pPr>
            <a:r>
              <a:rPr lang="en-US" sz="2400" dirty="0" err="1" smtClean="0">
                <a:solidFill>
                  <a:srgbClr val="C00000"/>
                </a:solidFill>
              </a:rPr>
              <a:t>Penguatan</a:t>
            </a:r>
            <a:r>
              <a:rPr lang="en-US" sz="2400" dirty="0" smtClean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pengawasan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dengan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melakukan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evaluasi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pada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seluruh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kebijakan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pengawasan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dan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menindaklanjuti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hasil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evaluasi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tersebut</a:t>
            </a:r>
            <a:r>
              <a:rPr lang="en-US" sz="2400" dirty="0">
                <a:solidFill>
                  <a:srgbClr val="C00000"/>
                </a:solidFill>
              </a:rPr>
              <a:t>;</a:t>
            </a:r>
          </a:p>
          <a:p>
            <a:pPr marL="914400" indent="-457200" algn="just">
              <a:buFont typeface="+mj-lt"/>
              <a:buAutoNum type="arabicPeriod"/>
            </a:pPr>
            <a:r>
              <a:rPr lang="en-US" sz="2400" dirty="0" err="1" smtClean="0">
                <a:solidFill>
                  <a:srgbClr val="C00000"/>
                </a:solidFill>
              </a:rPr>
              <a:t>Meningkatkan</a:t>
            </a:r>
            <a:r>
              <a:rPr lang="en-US" sz="2400" dirty="0" smtClean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kualitas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pelayanan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publik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pada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seluruh</a:t>
            </a:r>
            <a:r>
              <a:rPr lang="en-US" sz="2400" dirty="0">
                <a:solidFill>
                  <a:srgbClr val="C00000"/>
                </a:solidFill>
              </a:rPr>
              <a:t> unit </a:t>
            </a:r>
            <a:r>
              <a:rPr lang="en-US" sz="2400" dirty="0" err="1" smtClean="0">
                <a:solidFill>
                  <a:srgbClr val="C00000"/>
                </a:solidFill>
              </a:rPr>
              <a:t>kerja</a:t>
            </a:r>
            <a:r>
              <a:rPr lang="en-US" sz="2400" dirty="0" smtClean="0">
                <a:solidFill>
                  <a:srgbClr val="C00000"/>
                </a:solidFill>
              </a:rPr>
              <a:t>; </a:t>
            </a:r>
            <a:r>
              <a:rPr lang="en-US" sz="2400" dirty="0" err="1" smtClean="0">
                <a:solidFill>
                  <a:srgbClr val="C00000"/>
                </a:solidFill>
              </a:rPr>
              <a:t>dan</a:t>
            </a:r>
            <a:endParaRPr lang="en-US" sz="2400" dirty="0">
              <a:solidFill>
                <a:srgbClr val="C00000"/>
              </a:solidFill>
            </a:endParaRPr>
          </a:p>
          <a:p>
            <a:pPr marL="914400" indent="-457200" algn="just">
              <a:buFont typeface="+mj-lt"/>
              <a:buAutoNum type="arabicPeriod"/>
            </a:pPr>
            <a:r>
              <a:rPr lang="en-US" sz="2400" dirty="0" err="1" smtClean="0">
                <a:solidFill>
                  <a:srgbClr val="C00000"/>
                </a:solidFill>
              </a:rPr>
              <a:t>Meningkatkan</a:t>
            </a:r>
            <a:r>
              <a:rPr lang="en-US" sz="2400" dirty="0" smtClean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integritas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pegawai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khususnya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petugas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layanan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dengan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mengefektifkan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pelaksanaan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pengendalian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gratifikasi</a:t>
            </a:r>
            <a:r>
              <a:rPr lang="en-US" sz="2400" dirty="0">
                <a:solidFill>
                  <a:srgbClr val="C00000"/>
                </a:solidFill>
              </a:rPr>
              <a:t>, </a:t>
            </a:r>
            <a:r>
              <a:rPr lang="en-US" sz="2400" dirty="0" err="1">
                <a:solidFill>
                  <a:srgbClr val="C00000"/>
                </a:solidFill>
              </a:rPr>
              <a:t>penerapan</a:t>
            </a:r>
            <a:r>
              <a:rPr lang="en-US" sz="2400" dirty="0">
                <a:solidFill>
                  <a:srgbClr val="C00000"/>
                </a:solidFill>
              </a:rPr>
              <a:t> SPIP, </a:t>
            </a:r>
            <a:r>
              <a:rPr lang="en-US" sz="2400" dirty="0" smtClean="0">
                <a:solidFill>
                  <a:srgbClr val="C00000"/>
                </a:solidFill>
              </a:rPr>
              <a:t>WBS, </a:t>
            </a:r>
            <a:r>
              <a:rPr lang="en-US" sz="2400" dirty="0" err="1">
                <a:solidFill>
                  <a:srgbClr val="C00000"/>
                </a:solidFill>
              </a:rPr>
              <a:t>dan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penanganan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benturan</a:t>
            </a:r>
            <a:r>
              <a:rPr lang="en-US" sz="2400" dirty="0">
                <a:solidFill>
                  <a:srgbClr val="C00000"/>
                </a:solidFill>
              </a:rPr>
              <a:t> </a:t>
            </a:r>
            <a:r>
              <a:rPr lang="en-US" sz="2400" dirty="0" err="1">
                <a:solidFill>
                  <a:srgbClr val="C00000"/>
                </a:solidFill>
              </a:rPr>
              <a:t>kepentingan</a:t>
            </a:r>
            <a:r>
              <a:rPr lang="en-US" sz="2400" dirty="0">
                <a:solidFill>
                  <a:srgbClr val="C00000"/>
                </a:solidFill>
              </a:rPr>
              <a:t>.</a:t>
            </a:r>
          </a:p>
        </p:txBody>
      </p:sp>
    </p:spTree>
    <p:extLst>
      <p:ext uri="{BB962C8B-B14F-4D97-AF65-F5344CB8AC3E}">
        <p14:creationId xmlns="" xmlns:p14="http://schemas.microsoft.com/office/powerpoint/2010/main" val="4079729142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7" descr="City.png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0" y="0"/>
            <a:ext cx="9144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object 3"/>
          <p:cNvSpPr/>
          <p:nvPr/>
        </p:nvSpPr>
        <p:spPr>
          <a:xfrm>
            <a:off x="6988047" y="3416342"/>
            <a:ext cx="113792" cy="255776"/>
          </a:xfrm>
          <a:prstGeom prst="rect">
            <a:avLst/>
          </a:prstGeom>
          <a:blipFill>
            <a:blip r:embed="rId4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4" name="object 14"/>
          <p:cNvSpPr/>
          <p:nvPr/>
        </p:nvSpPr>
        <p:spPr>
          <a:xfrm>
            <a:off x="8132076" y="1693499"/>
            <a:ext cx="524255" cy="255776"/>
          </a:xfrm>
          <a:prstGeom prst="rect">
            <a:avLst/>
          </a:prstGeom>
          <a:blipFill>
            <a:blip r:embed="rId5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8" name="object 18"/>
          <p:cNvSpPr/>
          <p:nvPr/>
        </p:nvSpPr>
        <p:spPr>
          <a:xfrm>
            <a:off x="9834882" y="2228180"/>
            <a:ext cx="727455" cy="255776"/>
          </a:xfrm>
          <a:prstGeom prst="rect">
            <a:avLst/>
          </a:prstGeom>
          <a:blipFill>
            <a:blip r:embed="rId6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22" name="object 22"/>
          <p:cNvSpPr/>
          <p:nvPr/>
        </p:nvSpPr>
        <p:spPr>
          <a:xfrm>
            <a:off x="6664960" y="2855383"/>
            <a:ext cx="723392" cy="25577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25" name="object 25"/>
          <p:cNvSpPr/>
          <p:nvPr/>
        </p:nvSpPr>
        <p:spPr>
          <a:xfrm>
            <a:off x="9834879" y="2855383"/>
            <a:ext cx="723392" cy="255776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1524000" y="2654559"/>
            <a:ext cx="9144000" cy="2864271"/>
          </a:xfrm>
          <a:prstGeom prst="rect">
            <a:avLst/>
          </a:prstGeom>
          <a:solidFill>
            <a:srgbClr val="BF4D00"/>
          </a:solidFill>
          <a:ln w="9525">
            <a:solidFill>
              <a:srgbClr val="D77C01"/>
            </a:solidFill>
            <a:miter lim="800000"/>
            <a:headEnd/>
            <a:tailEnd/>
          </a:ln>
          <a:effectLst>
            <a:outerShdw dist="23000" dir="5400000" rotWithShape="0">
              <a:srgbClr val="808080">
                <a:alpha val="34998"/>
              </a:srgbClr>
            </a:outerShdw>
          </a:effectLst>
        </p:spPr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215">
              <a:solidFill>
                <a:prstClr val="white"/>
              </a:solidFill>
              <a:ea typeface="MS PGothic" pitchFamily="34" charset="-128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524000" y="3458996"/>
            <a:ext cx="9144000" cy="1008560"/>
          </a:xfrm>
          <a:prstGeom prst="rect">
            <a:avLst/>
          </a:prstGeom>
          <a:noFill/>
        </p:spPr>
        <p:txBody>
          <a:bodyPr wrap="square" lIns="84406" tIns="42203" rIns="84406" bIns="42203" anchor="ctr">
            <a:spAutoFit/>
          </a:bodyPr>
          <a:lstStyle/>
          <a:p>
            <a:pPr algn="ctr"/>
            <a:r>
              <a:rPr lang="en-US" sz="6000" i="1" dirty="0" smtClean="0">
                <a:ln w="0"/>
                <a:solidFill>
                  <a:srgbClr val="FFFF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PENGAWASAN</a:t>
            </a:r>
            <a:endParaRPr lang="en-US" sz="6000" dirty="0">
              <a:ln w="0"/>
              <a:solidFill>
                <a:srgbClr val="FFFF00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="" xmlns:p14="http://schemas.microsoft.com/office/powerpoint/2010/main" val="284447422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 idx="4294967295"/>
          </p:nvPr>
        </p:nvSpPr>
        <p:spPr>
          <a:xfrm>
            <a:off x="0" y="274639"/>
            <a:ext cx="12192000" cy="626315"/>
          </a:xfr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PENGAJUAN WBK/WBBM TAHUN 2016</a:t>
            </a:r>
            <a:endParaRPr lang="id-ID" i="1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1915852957"/>
              </p:ext>
            </p:extLst>
          </p:nvPr>
        </p:nvGraphicFramePr>
        <p:xfrm>
          <a:off x="880223" y="1565638"/>
          <a:ext cx="10431553" cy="2567940"/>
        </p:xfrm>
        <a:graphic>
          <a:graphicData uri="http://schemas.openxmlformats.org/drawingml/2006/table">
            <a:tbl>
              <a:tblPr firstRow="1" bandRow="1">
                <a:tableStyleId>{2A488322-F2BA-4B5B-9748-0D474271808F}</a:tableStyleId>
              </a:tblPr>
              <a:tblGrid>
                <a:gridCol w="2408667">
                  <a:extLst>
                    <a:ext uri="{9D8B030D-6E8A-4147-A177-3AD203B41FA5}">
                      <a16:colId xmlns="" xmlns:a16="http://schemas.microsoft.com/office/drawing/2014/main" val="708355234"/>
                    </a:ext>
                  </a:extLst>
                </a:gridCol>
                <a:gridCol w="354196">
                  <a:extLst>
                    <a:ext uri="{9D8B030D-6E8A-4147-A177-3AD203B41FA5}">
                      <a16:colId xmlns="" xmlns:a16="http://schemas.microsoft.com/office/drawing/2014/main" val="2604933490"/>
                    </a:ext>
                  </a:extLst>
                </a:gridCol>
                <a:gridCol w="4191562">
                  <a:extLst>
                    <a:ext uri="{9D8B030D-6E8A-4147-A177-3AD203B41FA5}">
                      <a16:colId xmlns="" xmlns:a16="http://schemas.microsoft.com/office/drawing/2014/main" val="337499415"/>
                    </a:ext>
                  </a:extLst>
                </a:gridCol>
                <a:gridCol w="1498038">
                  <a:extLst>
                    <a:ext uri="{9D8B030D-6E8A-4147-A177-3AD203B41FA5}">
                      <a16:colId xmlns="" xmlns:a16="http://schemas.microsoft.com/office/drawing/2014/main" val="2330259053"/>
                    </a:ext>
                  </a:extLst>
                </a:gridCol>
                <a:gridCol w="1979090">
                  <a:extLst>
                    <a:ext uri="{9D8B030D-6E8A-4147-A177-3AD203B41FA5}">
                      <a16:colId xmlns="" xmlns:a16="http://schemas.microsoft.com/office/drawing/2014/main" val="1503478938"/>
                    </a:ext>
                  </a:extLst>
                </a:gridCol>
              </a:tblGrid>
              <a:tr h="396864">
                <a:tc rowSpan="2">
                  <a:txBody>
                    <a:bodyPr/>
                    <a:lstStyle/>
                    <a:p>
                      <a:pPr algn="ctr"/>
                      <a:r>
                        <a:rPr lang="en-US" sz="2200" dirty="0" smtClean="0">
                          <a:solidFill>
                            <a:schemeClr val="tx1"/>
                          </a:solidFill>
                          <a:effectLst/>
                        </a:rPr>
                        <a:t>PENCANANGAN</a:t>
                      </a:r>
                    </a:p>
                    <a:p>
                      <a:pPr algn="ctr"/>
                      <a:r>
                        <a:rPr lang="en-US" sz="2200" b="1" dirty="0" smtClean="0">
                          <a:solidFill>
                            <a:schemeClr val="tx1"/>
                          </a:solidFill>
                          <a:effectLst/>
                        </a:rPr>
                        <a:t>ZI</a:t>
                      </a:r>
                      <a:endParaRPr lang="en-US" sz="2200" b="1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anchor="ctr"/>
                </a:tc>
                <a:tc gridSpan="4">
                  <a:txBody>
                    <a:bodyPr/>
                    <a:lstStyle/>
                    <a:p>
                      <a:pPr algn="ctr"/>
                      <a:r>
                        <a:rPr lang="en-US" sz="2200" dirty="0" smtClean="0">
                          <a:solidFill>
                            <a:schemeClr val="tx1"/>
                          </a:solidFill>
                          <a:effectLst/>
                        </a:rPr>
                        <a:t>USULAN WBK/WBBM TAHUN 2016</a:t>
                      </a:r>
                      <a:endParaRPr lang="en-US" sz="2200" b="1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en-US" sz="2000" b="1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en-US" sz="2000" b="1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anchor="ctr"/>
                </a:tc>
                <a:tc hMerge="1">
                  <a:txBody>
                    <a:bodyPr/>
                    <a:lstStyle/>
                    <a:p>
                      <a:pPr algn="ctr"/>
                      <a:endParaRPr lang="en-US" sz="2000" b="1" dirty="0">
                        <a:solidFill>
                          <a:schemeClr val="tx1"/>
                        </a:solidFill>
                        <a:effectLst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324606225"/>
                  </a:ext>
                </a:extLst>
              </a:tr>
              <a:tr h="671469">
                <a:tc vMerge="1">
                  <a:txBody>
                    <a:bodyPr/>
                    <a:lstStyle/>
                    <a:p>
                      <a:pPr algn="ctr" fontAlgn="ctr"/>
                      <a:endParaRPr lang="en-US" sz="20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 gridSpan="2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2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UNIT KERJA  PENGAJUAN</a:t>
                      </a:r>
                      <a:endParaRPr kumimoji="0" lang="en-US" sz="2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6"/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2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RENCANA EVALUASI</a:t>
                      </a:r>
                      <a:endParaRPr kumimoji="0" lang="en-US" sz="2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6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kumimoji="0" lang="en-US" sz="2200" b="1" i="0" u="none" strike="noStrike" kern="1200" cap="none" spc="0" normalizeH="0" baseline="0" noProof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uLnTx/>
                          <a:uFillTx/>
                          <a:latin typeface="Calibri" panose="020F0502020204030204"/>
                          <a:ea typeface="+mn-ea"/>
                          <a:cs typeface="+mn-cs"/>
                        </a:rPr>
                        <a:t>KET</a:t>
                      </a:r>
                      <a:endParaRPr kumimoji="0" lang="en-US" sz="2200" b="1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 anchor="ctr">
                    <a:solidFill>
                      <a:schemeClr val="accent6"/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4036900164"/>
                  </a:ext>
                </a:extLst>
              </a:tr>
              <a:tr h="303840">
                <a:tc rowSpan="4">
                  <a:txBody>
                    <a:bodyPr/>
                    <a:lstStyle/>
                    <a:p>
                      <a:pPr algn="ctr" fontAlgn="ctr"/>
                      <a:r>
                        <a:rPr lang="en-US" sz="2200" b="0" i="0" u="none" strike="noStrike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 September</a:t>
                      </a:r>
                      <a:r>
                        <a:rPr lang="en-US" sz="2200" b="0" i="0" u="none" strike="noStrike" baseline="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 2012</a:t>
                      </a:r>
                      <a:endParaRPr lang="en-US" sz="2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+mj-lt"/>
                        <a:buNone/>
                      </a:pPr>
                      <a:endParaRPr lang="en-US" sz="22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85725" marR="9525" marT="9525" marB="0" anchor="ctr">
                    <a:noFill/>
                  </a:tcPr>
                </a:tc>
                <a:tc rowSpan="4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200" b="0" i="0" u="none" strike="noStrike" kern="1200" noProof="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</a:t>
                      </a:r>
                    </a:p>
                  </a:txBody>
                  <a:tcPr marL="9525" marR="9525" marT="9525" marB="0" anchor="ctr">
                    <a:noFill/>
                  </a:tcPr>
                </a:tc>
                <a:tc rowSpan="4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200" b="0" i="0" u="none" strike="noStrike" kern="1200" noProof="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</a:t>
                      </a:r>
                      <a:endParaRPr lang="en-US" sz="2200" b="0" i="0" u="none" strike="noStrike" kern="1200" noProof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tc rowSpan="4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200" b="0" i="0" u="none" strike="noStrike" kern="1200" noProof="0" dirty="0" smtClean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  <a:ea typeface="+mn-ea"/>
                          <a:cs typeface="+mn-cs"/>
                        </a:rPr>
                        <a:t>-</a:t>
                      </a:r>
                      <a:endParaRPr lang="en-US" sz="2200" b="0" i="0" u="none" strike="noStrike" kern="1200" noProof="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anchor="ctr"/>
                </a:tc>
                <a:extLst>
                  <a:ext uri="{0D108BD9-81ED-4DB2-BD59-A6C34878D82A}">
                    <a16:rowId xmlns="" xmlns:a16="http://schemas.microsoft.com/office/drawing/2014/main" val="1936176460"/>
                  </a:ext>
                </a:extLst>
              </a:tr>
              <a:tr h="303840"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2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+mj-lt"/>
                        <a:buNone/>
                      </a:pPr>
                      <a:endParaRPr lang="en-US" sz="22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85725" marR="9525" marT="9525" marB="0" anchor="ctr">
                    <a:noFill/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en-US" sz="2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2250867879"/>
                  </a:ext>
                </a:extLst>
              </a:tr>
              <a:tr h="303840"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2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+mj-lt"/>
                        <a:buNone/>
                      </a:pPr>
                      <a:endParaRPr lang="it-IT" sz="22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85725" marR="9525" marT="9525" marB="0" anchor="ctr">
                    <a:noFill/>
                  </a:tcPr>
                </a:tc>
                <a:tc vMerge="1">
                  <a:txBody>
                    <a:bodyPr/>
                    <a:lstStyle/>
                    <a:p>
                      <a:pPr algn="l" fontAlgn="b"/>
                      <a:endParaRPr lang="en-US" sz="2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737237987"/>
                  </a:ext>
                </a:extLst>
              </a:tr>
              <a:tr h="303840"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ctr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20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rgbClr val="000000"/>
                        </a:solidFill>
                        <a:effectLst/>
                        <a:uLnTx/>
                        <a:uFillTx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indent="0" algn="ctr" fontAlgn="ctr">
                        <a:buFont typeface="+mj-lt"/>
                        <a:buNone/>
                      </a:pPr>
                      <a:endParaRPr lang="en-US" sz="2200" b="0" i="0" u="none" strike="noStrike" kern="1200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  <a:ea typeface="+mn-ea"/>
                        <a:cs typeface="+mn-cs"/>
                      </a:endParaRPr>
                    </a:p>
                  </a:txBody>
                  <a:tcPr marL="85725" marR="9525" marT="9525" marB="0" anchor="ctr">
                    <a:noFill/>
                  </a:tcPr>
                </a:tc>
                <a:tc vMerge="1">
                  <a:txBody>
                    <a:bodyPr/>
                    <a:lstStyle/>
                    <a:p>
                      <a:pPr algn="l" fontAlgn="ctr"/>
                      <a:endParaRPr lang="en-US" sz="2200" b="0" i="0" u="none" strike="noStrike" dirty="0">
                        <a:solidFill>
                          <a:srgbClr val="000000"/>
                        </a:solidFill>
                        <a:effectLst/>
                        <a:latin typeface="Calibri" panose="020F0502020204030204" pitchFamily="34" charset="0"/>
                      </a:endParaRPr>
                    </a:p>
                  </a:txBody>
                  <a:tcPr marL="9525" marR="9525" marT="9525" marB="0" anchor="ctr">
                    <a:noFill/>
                  </a:tcPr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kumimoji="0" lang="en-US" sz="1800" b="0" i="0" u="none" strike="noStrike" kern="1200" cap="none" spc="0" normalizeH="0" baseline="0" noProof="0" dirty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uLnTx/>
                        <a:uFillTx/>
                        <a:latin typeface="Calibri" panose="020F0502020204030204"/>
                        <a:ea typeface="+mn-ea"/>
                        <a:cs typeface="+mn-cs"/>
                      </a:endParaRPr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379490880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2851101490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 idx="4294967295"/>
          </p:nvPr>
        </p:nvSpPr>
        <p:spPr>
          <a:xfrm>
            <a:off x="0" y="274639"/>
            <a:ext cx="12192000" cy="626315"/>
          </a:xfr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PENYAMPAIAN LHKASN</a:t>
            </a:r>
            <a:endParaRPr lang="id-ID" i="1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4A1455A-1174-4134-A4F9-D4D5CAFC45C0}" type="slidenum">
              <a:rPr lang="en-US" smtClean="0">
                <a:solidFill>
                  <a:prstClr val="white"/>
                </a:solidFill>
              </a:rPr>
              <a:pPr>
                <a:defRPr/>
              </a:pPr>
              <a:t>15</a:t>
            </a:fld>
            <a:endParaRPr lang="en-US">
              <a:solidFill>
                <a:prstClr val="white"/>
              </a:solidFill>
            </a:endParaRPr>
          </a:p>
        </p:txBody>
      </p:sp>
      <p:graphicFrame>
        <p:nvGraphicFramePr>
          <p:cNvPr id="2" name="Table 1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3395169780"/>
              </p:ext>
            </p:extLst>
          </p:nvPr>
        </p:nvGraphicFramePr>
        <p:xfrm>
          <a:off x="811511" y="1887686"/>
          <a:ext cx="10568977" cy="1533940"/>
        </p:xfrm>
        <a:graphic>
          <a:graphicData uri="http://schemas.openxmlformats.org/drawingml/2006/table">
            <a:tbl>
              <a:tblPr firstRow="1" bandRow="1">
                <a:tableStyleId>{EB9631B5-78F2-41C9-869B-9F39066F8104}</a:tableStyleId>
              </a:tblPr>
              <a:tblGrid>
                <a:gridCol w="2550073">
                  <a:extLst>
                    <a:ext uri="{9D8B030D-6E8A-4147-A177-3AD203B41FA5}">
                      <a16:colId xmlns="" xmlns:a16="http://schemas.microsoft.com/office/drawing/2014/main" val="708355234"/>
                    </a:ext>
                  </a:extLst>
                </a:gridCol>
                <a:gridCol w="2672968">
                  <a:extLst>
                    <a:ext uri="{9D8B030D-6E8A-4147-A177-3AD203B41FA5}">
                      <a16:colId xmlns="" xmlns:a16="http://schemas.microsoft.com/office/drawing/2014/main" val="337499415"/>
                    </a:ext>
                  </a:extLst>
                </a:gridCol>
                <a:gridCol w="2672968">
                  <a:extLst>
                    <a:ext uri="{9D8B030D-6E8A-4147-A177-3AD203B41FA5}">
                      <a16:colId xmlns="" xmlns:a16="http://schemas.microsoft.com/office/drawing/2014/main" val="134782827"/>
                    </a:ext>
                  </a:extLst>
                </a:gridCol>
                <a:gridCol w="2672968">
                  <a:extLst>
                    <a:ext uri="{9D8B030D-6E8A-4147-A177-3AD203B41FA5}">
                      <a16:colId xmlns="" xmlns:a16="http://schemas.microsoft.com/office/drawing/2014/main" val="743792009"/>
                    </a:ext>
                  </a:extLst>
                </a:gridCol>
              </a:tblGrid>
              <a:tr h="752466"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US" sz="2000" kern="1200" dirty="0">
                          <a:solidFill>
                            <a:schemeClr val="tx1"/>
                          </a:solidFill>
                          <a:effectLst/>
                        </a:rPr>
                        <a:t>TOTAL PEGAWAI</a:t>
                      </a:r>
                      <a:endParaRPr lang="en-US" sz="2000" b="1" kern="12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US" sz="2000" kern="1200" dirty="0">
                          <a:solidFill>
                            <a:schemeClr val="tx1"/>
                          </a:solidFill>
                          <a:effectLst/>
                        </a:rPr>
                        <a:t>WAJIB LHKASN</a:t>
                      </a:r>
                      <a:endParaRPr lang="en-US" sz="2000" b="1" kern="12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US" sz="2000" kern="1200" dirty="0">
                          <a:solidFill>
                            <a:schemeClr val="tx1"/>
                          </a:solidFill>
                          <a:effectLst/>
                        </a:rPr>
                        <a:t>SUDAH MELAPORKAN</a:t>
                      </a:r>
                      <a:endParaRPr lang="en-US" sz="2000" b="1" kern="12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ctr" latinLnBrk="0" hangingPunct="1"/>
                      <a:r>
                        <a:rPr lang="en-US" sz="2000" kern="1200" dirty="0">
                          <a:solidFill>
                            <a:schemeClr val="tx1"/>
                          </a:solidFill>
                          <a:effectLst/>
                        </a:rPr>
                        <a:t>BELUM MELAPORKAN</a:t>
                      </a:r>
                      <a:endParaRPr lang="en-US" sz="2000" b="1" kern="1200" dirty="0">
                        <a:solidFill>
                          <a:schemeClr val="tx1"/>
                        </a:solidFill>
                        <a:effectLst/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="" xmlns:a16="http://schemas.microsoft.com/office/drawing/2014/main" val="324606225"/>
                  </a:ext>
                </a:extLst>
              </a:tr>
              <a:tr h="781474"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854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350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280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en-US" sz="20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70</a:t>
                      </a: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="" xmlns:a16="http://schemas.microsoft.com/office/drawing/2014/main" val="193617646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10304774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209463" y="2682175"/>
            <a:ext cx="7773074" cy="1493649"/>
          </a:xfrm>
          <a:prstGeom prst="rect">
            <a:avLst/>
          </a:prstGeom>
        </p:spPr>
      </p:pic>
    </p:spTree>
    <p:extLst>
      <p:ext uri="{BB962C8B-B14F-4D97-AF65-F5344CB8AC3E}">
        <p14:creationId xmlns="" xmlns:p14="http://schemas.microsoft.com/office/powerpoint/2010/main" val="148198743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 idx="4294967295"/>
          </p:nvPr>
        </p:nvSpPr>
        <p:spPr>
          <a:xfrm>
            <a:off x="0" y="274639"/>
            <a:ext cx="12192000" cy="626315"/>
          </a:xfr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NILAI EVALUASI AKIP </a:t>
            </a:r>
            <a:r>
              <a:rPr lang="en-US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DAN RB</a:t>
            </a:r>
            <a:endParaRPr lang="id-ID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4A1455A-1174-4134-A4F9-D4D5CAFC45C0}" type="slidenum">
              <a:rPr lang="en-US" smtClean="0">
                <a:solidFill>
                  <a:prstClr val="white"/>
                </a:solidFill>
              </a:rPr>
              <a:pPr>
                <a:defRPr/>
              </a:pPr>
              <a:t>2</a:t>
            </a:fld>
            <a:endParaRPr lang="en-US">
              <a:solidFill>
                <a:prstClr val="white"/>
              </a:solidFill>
            </a:endParaRPr>
          </a:p>
        </p:txBody>
      </p:sp>
      <p:graphicFrame>
        <p:nvGraphicFramePr>
          <p:cNvPr id="7" name="Diagram 6"/>
          <p:cNvGraphicFramePr/>
          <p:nvPr>
            <p:extLst>
              <p:ext uri="{D42A27DB-BD31-4B8C-83A1-F6EECF244321}">
                <p14:modId xmlns="" xmlns:p14="http://schemas.microsoft.com/office/powerpoint/2010/main" val="4095633694"/>
              </p:ext>
            </p:extLst>
          </p:nvPr>
        </p:nvGraphicFramePr>
        <p:xfrm>
          <a:off x="6739546" y="1489459"/>
          <a:ext cx="4904377" cy="424421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pSp>
        <p:nvGrpSpPr>
          <p:cNvPr id="5" name="Group 4"/>
          <p:cNvGrpSpPr/>
          <p:nvPr/>
        </p:nvGrpSpPr>
        <p:grpSpPr>
          <a:xfrm>
            <a:off x="4735763" y="5808890"/>
            <a:ext cx="2720474" cy="909139"/>
            <a:chOff x="838200" y="5663097"/>
            <a:chExt cx="2720474" cy="909139"/>
          </a:xfrm>
        </p:grpSpPr>
        <p:sp>
          <p:nvSpPr>
            <p:cNvPr id="6" name="Rectangle 5"/>
            <p:cNvSpPr/>
            <p:nvPr/>
          </p:nvSpPr>
          <p:spPr>
            <a:xfrm>
              <a:off x="838200" y="5726890"/>
              <a:ext cx="1286022" cy="774826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r>
                <a:rPr lang="en-US" dirty="0" smtClean="0"/>
                <a:t>       2014</a:t>
              </a:r>
            </a:p>
          </p:txBody>
        </p:sp>
        <p:grpSp>
          <p:nvGrpSpPr>
            <p:cNvPr id="8" name="Diagram group"/>
            <p:cNvGrpSpPr/>
            <p:nvPr/>
          </p:nvGrpSpPr>
          <p:grpSpPr>
            <a:xfrm>
              <a:off x="955238" y="5942124"/>
              <a:ext cx="228849" cy="251371"/>
              <a:chOff x="1140267" y="2260044"/>
              <a:chExt cx="171653" cy="171653"/>
            </a:xfrm>
            <a:scene3d>
              <a:camera prst="perspectiveRelaxedModerately" zoom="92000"/>
              <a:lightRig rig="balanced" dir="t">
                <a:rot lat="0" lon="0" rev="12700000"/>
              </a:lightRig>
            </a:scene3d>
          </p:grpSpPr>
          <p:sp>
            <p:nvSpPr>
              <p:cNvPr id="9" name="Oval 8"/>
              <p:cNvSpPr/>
              <p:nvPr/>
            </p:nvSpPr>
            <p:spPr>
              <a:xfrm>
                <a:off x="1140267" y="2260044"/>
                <a:ext cx="171653" cy="171653"/>
              </a:xfrm>
              <a:prstGeom prst="ellipse">
                <a:avLst/>
              </a:prstGeom>
              <a:solidFill>
                <a:srgbClr val="FF0000"/>
              </a:solidFill>
              <a:sp3d prstMaterial="plastic">
                <a:bevelT w="50800" h="50800"/>
                <a:bevelB w="50800" h="50800"/>
              </a:sp3d>
            </p:spPr>
            <p:style>
              <a:lnRef idx="0">
                <a:schemeClr val="lt1">
                  <a:hueOff val="0"/>
                  <a:satOff val="0"/>
                  <a:lumOff val="0"/>
                  <a:alphaOff val="0"/>
                </a:schemeClr>
              </a:lnRef>
              <a:fillRef idx="1">
                <a:scrgbClr r="0" g="0" b="0"/>
              </a:fillRef>
              <a:effectRef idx="2">
                <a:schemeClr val="accent4">
                  <a:hueOff val="0"/>
                  <a:satOff val="0"/>
                  <a:lumOff val="0"/>
                  <a:alphaOff val="0"/>
                </a:schemeClr>
              </a:effectRef>
              <a:fontRef idx="minor">
                <a:schemeClr val="lt1"/>
              </a:fontRef>
            </p:style>
          </p:sp>
        </p:grpSp>
        <p:sp>
          <p:nvSpPr>
            <p:cNvPr id="11" name="Rectangle 10"/>
            <p:cNvSpPr/>
            <p:nvPr/>
          </p:nvSpPr>
          <p:spPr>
            <a:xfrm>
              <a:off x="2272652" y="5663097"/>
              <a:ext cx="1286022" cy="909139"/>
            </a:xfrm>
            <a:prstGeom prst="rect">
              <a:avLst/>
            </a:prstGeom>
            <a:ln>
              <a:noFill/>
            </a:ln>
          </p:spPr>
          <p:style>
            <a:lnRef idx="2">
              <a:schemeClr val="dk1"/>
            </a:lnRef>
            <a:fillRef idx="1">
              <a:schemeClr val="lt1"/>
            </a:fillRef>
            <a:effectRef idx="0">
              <a:schemeClr val="dk1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r>
                <a:rPr lang="en-US" dirty="0" smtClean="0"/>
                <a:t>       2015</a:t>
              </a:r>
            </a:p>
          </p:txBody>
        </p:sp>
        <p:grpSp>
          <p:nvGrpSpPr>
            <p:cNvPr id="15" name="Diagram group"/>
            <p:cNvGrpSpPr/>
            <p:nvPr/>
          </p:nvGrpSpPr>
          <p:grpSpPr>
            <a:xfrm>
              <a:off x="2389690" y="5974219"/>
              <a:ext cx="228849" cy="251371"/>
              <a:chOff x="1140267" y="2260044"/>
              <a:chExt cx="171653" cy="171653"/>
            </a:xfrm>
            <a:solidFill>
              <a:srgbClr val="0070C0"/>
            </a:solidFill>
            <a:scene3d>
              <a:camera prst="perspectiveRelaxedModerately" zoom="92000"/>
              <a:lightRig rig="balanced" dir="t">
                <a:rot lat="0" lon="0" rev="12700000"/>
              </a:lightRig>
            </a:scene3d>
          </p:grpSpPr>
          <p:sp>
            <p:nvSpPr>
              <p:cNvPr id="16" name="Oval 15"/>
              <p:cNvSpPr/>
              <p:nvPr/>
            </p:nvSpPr>
            <p:spPr>
              <a:xfrm>
                <a:off x="1140267" y="2260044"/>
                <a:ext cx="171653" cy="171653"/>
              </a:xfrm>
              <a:prstGeom prst="ellipse">
                <a:avLst/>
              </a:prstGeom>
              <a:grpFill/>
              <a:sp3d prstMaterial="plastic">
                <a:bevelT w="50800" h="50800"/>
                <a:bevelB w="50800" h="50800"/>
              </a:sp3d>
            </p:spPr>
            <p:style>
              <a:lnRef idx="0">
                <a:schemeClr val="lt1">
                  <a:hueOff val="0"/>
                  <a:satOff val="0"/>
                  <a:lumOff val="0"/>
                  <a:alphaOff val="0"/>
                </a:schemeClr>
              </a:lnRef>
              <a:fillRef idx="1">
                <a:scrgbClr r="0" g="0" b="0"/>
              </a:fillRef>
              <a:effectRef idx="2">
                <a:schemeClr val="accent4">
                  <a:hueOff val="0"/>
                  <a:satOff val="0"/>
                  <a:lumOff val="0"/>
                  <a:alphaOff val="0"/>
                </a:schemeClr>
              </a:effectRef>
              <a:fontRef idx="minor">
                <a:schemeClr val="lt1"/>
              </a:fontRef>
            </p:style>
          </p:sp>
        </p:grpSp>
      </p:grpSp>
      <p:sp>
        <p:nvSpPr>
          <p:cNvPr id="10" name="Rectangle 9"/>
          <p:cNvSpPr/>
          <p:nvPr/>
        </p:nvSpPr>
        <p:spPr>
          <a:xfrm>
            <a:off x="644177" y="1762836"/>
            <a:ext cx="850969" cy="1489165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horz" rtlCol="0" anchor="ctr"/>
          <a:lstStyle/>
          <a:p>
            <a:pPr algn="ctr"/>
            <a:r>
              <a:rPr lang="en-US" sz="28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AKIP</a:t>
            </a:r>
            <a:endParaRPr lang="en-US" sz="2800" dirty="0">
              <a:ln w="0"/>
              <a:solidFill>
                <a:schemeClr val="tx1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17" name="Rectangle 16"/>
          <p:cNvSpPr/>
          <p:nvPr/>
        </p:nvSpPr>
        <p:spPr>
          <a:xfrm>
            <a:off x="7242265" y="1338294"/>
            <a:ext cx="850969" cy="2338251"/>
          </a:xfrm>
          <a:prstGeom prst="rect">
            <a:avLst/>
          </a:prstGeom>
          <a:ln>
            <a:noFill/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vert="horz" rtlCol="0" anchor="ctr"/>
          <a:lstStyle/>
          <a:p>
            <a:pPr algn="ctr"/>
            <a:r>
              <a:rPr lang="en-US" sz="2800" dirty="0" smtClean="0">
                <a:ln w="0"/>
                <a:solidFill>
                  <a:schemeClr val="tx1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RB</a:t>
            </a:r>
          </a:p>
        </p:txBody>
      </p:sp>
      <p:graphicFrame>
        <p:nvGraphicFramePr>
          <p:cNvPr id="23" name="Diagram 22"/>
          <p:cNvGraphicFramePr/>
          <p:nvPr>
            <p:extLst>
              <p:ext uri="{D42A27DB-BD31-4B8C-83A1-F6EECF244321}">
                <p14:modId xmlns="" xmlns:p14="http://schemas.microsoft.com/office/powerpoint/2010/main" val="370294982"/>
              </p:ext>
            </p:extLst>
          </p:nvPr>
        </p:nvGraphicFramePr>
        <p:xfrm>
          <a:off x="-519545" y="1489459"/>
          <a:ext cx="6600449" cy="4490841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6" r:lo="rId7" r:qs="rId8" r:cs="rId9"/>
          </a:graphicData>
        </a:graphic>
      </p:graphicFrame>
      <p:grpSp>
        <p:nvGrpSpPr>
          <p:cNvPr id="18" name="Diagram group"/>
          <p:cNvGrpSpPr/>
          <p:nvPr/>
        </p:nvGrpSpPr>
        <p:grpSpPr>
          <a:xfrm>
            <a:off x="2061623" y="2934874"/>
            <a:ext cx="171653" cy="171653"/>
            <a:chOff x="1140267" y="2260044"/>
            <a:chExt cx="171653" cy="171653"/>
          </a:xfrm>
          <a:scene3d>
            <a:camera prst="perspectiveRelaxedModerately" zoom="92000"/>
            <a:lightRig rig="balanced" dir="t">
              <a:rot lat="0" lon="0" rev="12700000"/>
            </a:lightRig>
          </a:scene3d>
        </p:grpSpPr>
        <p:sp>
          <p:nvSpPr>
            <p:cNvPr id="19" name="Oval 18"/>
            <p:cNvSpPr/>
            <p:nvPr/>
          </p:nvSpPr>
          <p:spPr>
            <a:xfrm>
              <a:off x="1140267" y="2260044"/>
              <a:ext cx="171653" cy="171653"/>
            </a:xfrm>
            <a:prstGeom prst="ellipse">
              <a:avLst/>
            </a:prstGeom>
            <a:solidFill>
              <a:srgbClr val="FF0000"/>
            </a:solidFill>
            <a:sp3d prstMaterial="plastic">
              <a:bevelT w="50800" h="50800"/>
              <a:bevelB w="50800" h="50800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accent4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</p:grpSp>
      <p:grpSp>
        <p:nvGrpSpPr>
          <p:cNvPr id="20" name="Diagram group"/>
          <p:cNvGrpSpPr/>
          <p:nvPr/>
        </p:nvGrpSpPr>
        <p:grpSpPr>
          <a:xfrm>
            <a:off x="3662868" y="4632686"/>
            <a:ext cx="294262" cy="294262"/>
            <a:chOff x="2927209" y="1553058"/>
            <a:chExt cx="294262" cy="294262"/>
          </a:xfrm>
          <a:scene3d>
            <a:camera prst="perspectiveRelaxedModerately" zoom="92000"/>
            <a:lightRig rig="balanced" dir="t">
              <a:rot lat="0" lon="0" rev="12700000"/>
            </a:lightRig>
          </a:scene3d>
        </p:grpSpPr>
        <p:sp>
          <p:nvSpPr>
            <p:cNvPr id="21" name="Oval 20"/>
            <p:cNvSpPr/>
            <p:nvPr/>
          </p:nvSpPr>
          <p:spPr>
            <a:xfrm>
              <a:off x="2927209" y="1553058"/>
              <a:ext cx="294262" cy="294262"/>
            </a:xfrm>
            <a:prstGeom prst="ellipse">
              <a:avLst/>
            </a:prstGeom>
            <a:solidFill>
              <a:schemeClr val="accent1">
                <a:lumMod val="75000"/>
              </a:schemeClr>
            </a:solidFill>
            <a:sp3d prstMaterial="plastic">
              <a:bevelT w="50800" h="50800"/>
              <a:bevelB w="50800" h="50800"/>
            </a:sp3d>
          </p:spPr>
          <p:style>
            <a:lnRef idx="0">
              <a:schemeClr val="lt1">
                <a:hueOff val="0"/>
                <a:satOff val="0"/>
                <a:lumOff val="0"/>
                <a:alphaOff val="0"/>
              </a:schemeClr>
            </a:lnRef>
            <a:fillRef idx="1">
              <a:scrgbClr r="0" g="0" b="0"/>
            </a:fillRef>
            <a:effectRef idx="2">
              <a:schemeClr val="accent4"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</p:grpSp>
    </p:spTree>
    <p:extLst>
      <p:ext uri="{BB962C8B-B14F-4D97-AF65-F5344CB8AC3E}">
        <p14:creationId xmlns="" xmlns:p14="http://schemas.microsoft.com/office/powerpoint/2010/main" val="4168785636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9" name="Picture 7" descr="City.png"/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=""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524000" y="0"/>
            <a:ext cx="9144000" cy="68580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=""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=""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object 3"/>
          <p:cNvSpPr/>
          <p:nvPr/>
        </p:nvSpPr>
        <p:spPr>
          <a:xfrm>
            <a:off x="6988047" y="3416342"/>
            <a:ext cx="113792" cy="255776"/>
          </a:xfrm>
          <a:prstGeom prst="rect">
            <a:avLst/>
          </a:prstGeom>
          <a:blipFill>
            <a:blip r:embed="rId4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4" name="object 14"/>
          <p:cNvSpPr/>
          <p:nvPr/>
        </p:nvSpPr>
        <p:spPr>
          <a:xfrm>
            <a:off x="8132076" y="1693499"/>
            <a:ext cx="524255" cy="255776"/>
          </a:xfrm>
          <a:prstGeom prst="rect">
            <a:avLst/>
          </a:prstGeom>
          <a:blipFill>
            <a:blip r:embed="rId5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8" name="object 18"/>
          <p:cNvSpPr/>
          <p:nvPr/>
        </p:nvSpPr>
        <p:spPr>
          <a:xfrm>
            <a:off x="9834882" y="2228180"/>
            <a:ext cx="727455" cy="255776"/>
          </a:xfrm>
          <a:prstGeom prst="rect">
            <a:avLst/>
          </a:prstGeom>
          <a:blipFill>
            <a:blip r:embed="rId6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22" name="object 22"/>
          <p:cNvSpPr/>
          <p:nvPr/>
        </p:nvSpPr>
        <p:spPr>
          <a:xfrm>
            <a:off x="6664960" y="2855383"/>
            <a:ext cx="723392" cy="255776"/>
          </a:xfrm>
          <a:prstGeom prst="rect">
            <a:avLst/>
          </a:prstGeom>
          <a:blipFill>
            <a:blip r:embed="rId7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25" name="object 25"/>
          <p:cNvSpPr/>
          <p:nvPr/>
        </p:nvSpPr>
        <p:spPr>
          <a:xfrm>
            <a:off x="9834879" y="2855383"/>
            <a:ext cx="723392" cy="255776"/>
          </a:xfrm>
          <a:prstGeom prst="rect">
            <a:avLst/>
          </a:prstGeom>
          <a:blipFill>
            <a:blip r:embed="rId8" cstate="print"/>
            <a:stretch>
              <a:fillRect/>
            </a:stretch>
          </a:blipFill>
        </p:spPr>
        <p:txBody>
          <a:bodyPr wrap="square" lIns="0" tIns="0" rIns="0" bIns="0" rtlCol="0">
            <a:spAutoFit/>
          </a:bodyPr>
          <a:lstStyle/>
          <a:p>
            <a:endParaRPr sz="1662" dirty="0">
              <a:solidFill>
                <a:prstClr val="black"/>
              </a:solidFill>
            </a:endParaRPr>
          </a:p>
        </p:txBody>
      </p:sp>
      <p:sp>
        <p:nvSpPr>
          <p:cNvPr id="15" name="Rectangle 14"/>
          <p:cNvSpPr>
            <a:spLocks noChangeArrowheads="1"/>
          </p:cNvSpPr>
          <p:nvPr/>
        </p:nvSpPr>
        <p:spPr bwMode="auto">
          <a:xfrm>
            <a:off x="1524000" y="2654559"/>
            <a:ext cx="9144000" cy="2864271"/>
          </a:xfrm>
          <a:prstGeom prst="rect">
            <a:avLst/>
          </a:prstGeom>
          <a:solidFill>
            <a:srgbClr val="BF4D00"/>
          </a:solidFill>
          <a:ln w="9525">
            <a:solidFill>
              <a:srgbClr val="D77C01"/>
            </a:solidFill>
            <a:miter lim="800000"/>
            <a:headEnd/>
            <a:tailEnd/>
          </a:ln>
          <a:effectLst>
            <a:outerShdw dist="23000" dir="5400000" rotWithShape="0">
              <a:srgbClr val="808080">
                <a:alpha val="34998"/>
              </a:srgbClr>
            </a:outerShdw>
          </a:effectLst>
        </p:spPr>
        <p:txBody>
          <a:bodyPr anchor="ctr"/>
          <a:lstStyle/>
          <a:p>
            <a:pPr algn="ctr" fontAlgn="base">
              <a:spcBef>
                <a:spcPct val="0"/>
              </a:spcBef>
              <a:spcAft>
                <a:spcPct val="0"/>
              </a:spcAft>
              <a:defRPr/>
            </a:pPr>
            <a:endParaRPr lang="en-US" sz="2215">
              <a:solidFill>
                <a:prstClr val="white"/>
              </a:solidFill>
              <a:ea typeface="MS PGothic" pitchFamily="34" charset="-128"/>
            </a:endParaRPr>
          </a:p>
        </p:txBody>
      </p:sp>
      <p:sp>
        <p:nvSpPr>
          <p:cNvPr id="5" name="Rectangle 4"/>
          <p:cNvSpPr/>
          <p:nvPr/>
        </p:nvSpPr>
        <p:spPr>
          <a:xfrm>
            <a:off x="1524000" y="3458996"/>
            <a:ext cx="9144000" cy="1008560"/>
          </a:xfrm>
          <a:prstGeom prst="rect">
            <a:avLst/>
          </a:prstGeom>
          <a:noFill/>
        </p:spPr>
        <p:txBody>
          <a:bodyPr wrap="square" lIns="84406" tIns="42203" rIns="84406" bIns="42203" anchor="ctr">
            <a:spAutoFit/>
          </a:bodyPr>
          <a:lstStyle/>
          <a:p>
            <a:pPr algn="ctr"/>
            <a:r>
              <a:rPr lang="en-US" sz="6000" i="1" dirty="0" smtClean="0">
                <a:ln w="0"/>
                <a:solidFill>
                  <a:srgbClr val="FFFF00"/>
                </a:solidFill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AKUNTABILITAS</a:t>
            </a:r>
            <a:endParaRPr lang="en-US" sz="6000" dirty="0">
              <a:ln w="0"/>
              <a:solidFill>
                <a:srgbClr val="FFFF00"/>
              </a:solidFill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</p:spTree>
    <p:extLst>
      <p:ext uri="{BB962C8B-B14F-4D97-AF65-F5344CB8AC3E}">
        <p14:creationId xmlns="" xmlns:p14="http://schemas.microsoft.com/office/powerpoint/2010/main" val="408019779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 idx="4294967295"/>
          </p:nvPr>
        </p:nvSpPr>
        <p:spPr>
          <a:xfrm>
            <a:off x="0" y="298248"/>
            <a:ext cx="12192000" cy="626315"/>
          </a:xfr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NILAI AKIP</a:t>
            </a:r>
            <a:endParaRPr lang="id-ID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4A1455A-1174-4134-A4F9-D4D5CAFC45C0}" type="slidenum">
              <a:rPr lang="en-US" smtClean="0">
                <a:solidFill>
                  <a:prstClr val="white"/>
                </a:solidFill>
              </a:rPr>
              <a:pPr>
                <a:defRPr/>
              </a:pPr>
              <a:t>4</a:t>
            </a:fld>
            <a:endParaRPr lang="en-US">
              <a:solidFill>
                <a:prstClr val="white"/>
              </a:solidFill>
            </a:endParaRPr>
          </a:p>
        </p:txBody>
      </p:sp>
      <p:graphicFrame>
        <p:nvGraphicFramePr>
          <p:cNvPr id="5" name="Table 4"/>
          <p:cNvGraphicFramePr>
            <a:graphicFrameLocks noGrp="1"/>
          </p:cNvGraphicFramePr>
          <p:nvPr>
            <p:extLst>
              <p:ext uri="{D42A27DB-BD31-4B8C-83A1-F6EECF244321}">
                <p14:modId xmlns="" xmlns:p14="http://schemas.microsoft.com/office/powerpoint/2010/main" val="2277946172"/>
              </p:ext>
            </p:extLst>
          </p:nvPr>
        </p:nvGraphicFramePr>
        <p:xfrm>
          <a:off x="507242" y="1720216"/>
          <a:ext cx="11177515" cy="3840480"/>
        </p:xfrm>
        <a:graphic>
          <a:graphicData uri="http://schemas.openxmlformats.org/drawingml/2006/table">
            <a:tbl>
              <a:tblPr firstRow="1" bandRow="1">
                <a:tableStyleId>{F5AB1C69-6EDB-4FF4-983F-18BD219EF322}</a:tableStyleId>
              </a:tblPr>
              <a:tblGrid>
                <a:gridCol w="471713">
                  <a:extLst>
                    <a:ext uri="{9D8B030D-6E8A-4147-A177-3AD203B41FA5}">
                      <a16:colId xmlns="" xmlns:a16="http://schemas.microsoft.com/office/drawing/2014/main" val="1142152160"/>
                    </a:ext>
                  </a:extLst>
                </a:gridCol>
                <a:gridCol w="4209469">
                  <a:extLst>
                    <a:ext uri="{9D8B030D-6E8A-4147-A177-3AD203B41FA5}">
                      <a16:colId xmlns="" xmlns:a16="http://schemas.microsoft.com/office/drawing/2014/main" val="1053007136"/>
                    </a:ext>
                  </a:extLst>
                </a:gridCol>
                <a:gridCol w="1787857">
                  <a:extLst>
                    <a:ext uri="{9D8B030D-6E8A-4147-A177-3AD203B41FA5}">
                      <a16:colId xmlns="" xmlns:a16="http://schemas.microsoft.com/office/drawing/2014/main" val="402263166"/>
                    </a:ext>
                  </a:extLst>
                </a:gridCol>
                <a:gridCol w="1787856">
                  <a:extLst>
                    <a:ext uri="{9D8B030D-6E8A-4147-A177-3AD203B41FA5}">
                      <a16:colId xmlns="" xmlns:a16="http://schemas.microsoft.com/office/drawing/2014/main" val="2687404954"/>
                    </a:ext>
                  </a:extLst>
                </a:gridCol>
                <a:gridCol w="1501254">
                  <a:extLst>
                    <a:ext uri="{9D8B030D-6E8A-4147-A177-3AD203B41FA5}">
                      <a16:colId xmlns="" xmlns:a16="http://schemas.microsoft.com/office/drawing/2014/main" val="3415758580"/>
                    </a:ext>
                  </a:extLst>
                </a:gridCol>
                <a:gridCol w="1419366">
                  <a:extLst>
                    <a:ext uri="{9D8B030D-6E8A-4147-A177-3AD203B41FA5}">
                      <a16:colId xmlns="" xmlns:a16="http://schemas.microsoft.com/office/drawing/2014/main" val="4178812175"/>
                    </a:ext>
                  </a:extLst>
                </a:gridCol>
              </a:tblGrid>
              <a:tr h="370840">
                <a:tc rowSpan="2" gridSpan="2"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KOMPONEN PENILAIAN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 rowSpan="2" hMerge="1">
                  <a:txBody>
                    <a:bodyPr/>
                    <a:lstStyle/>
                    <a:p>
                      <a:pPr algn="ctr"/>
                      <a:endParaRPr lang="en-US" sz="1800" dirty="0">
                        <a:solidFill>
                          <a:schemeClr val="tx1"/>
                        </a:solidFill>
                      </a:endParaRPr>
                    </a:p>
                  </a:txBody>
                  <a:tcPr anchor="ctr"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2014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pPr marL="0" marR="0" indent="0" algn="l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en-US" dirty="0" smtClean="0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ctr"/>
                      <a:r>
                        <a:rPr lang="en-US" sz="2400" dirty="0" smtClean="0">
                          <a:solidFill>
                            <a:schemeClr val="tx1"/>
                          </a:solidFill>
                        </a:rPr>
                        <a:t>2015</a:t>
                      </a:r>
                      <a:endParaRPr lang="en-US" sz="2400" dirty="0">
                        <a:solidFill>
                          <a:schemeClr val="tx1"/>
                        </a:solidFill>
                      </a:endParaRPr>
                    </a:p>
                  </a:txBody>
                  <a:tcPr anchor="b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 hMerge="1">
                  <a:txBody>
                    <a:bodyPr/>
                    <a:lstStyle/>
                    <a:p>
                      <a:endParaRPr lang="en-US" dirty="0"/>
                    </a:p>
                  </a:txBody>
                  <a:tcPr/>
                </a:tc>
                <a:extLst>
                  <a:ext uri="{0D108BD9-81ED-4DB2-BD59-A6C34878D82A}">
                    <a16:rowId xmlns="" xmlns:a16="http://schemas.microsoft.com/office/drawing/2014/main" val="961637164"/>
                  </a:ext>
                </a:extLst>
              </a:tr>
              <a:tr h="0">
                <a:tc gridSpan="2" vMerge="1">
                  <a:txBody>
                    <a:bodyPr/>
                    <a:lstStyle/>
                    <a:p>
                      <a:endParaRPr lang="en-US"/>
                    </a:p>
                  </a:txBody>
                  <a:tcPr/>
                </a:tc>
                <a:tc hMerge="1" vMerge="1"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b="1" dirty="0" err="1" smtClean="0"/>
                        <a:t>Bobot</a:t>
                      </a:r>
                      <a:endParaRPr lang="en-US" sz="2400" b="1" dirty="0" smtClean="0"/>
                    </a:p>
                  </a:txBody>
                  <a:tcPr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b="1" dirty="0" err="1" smtClean="0"/>
                        <a:t>Nilai</a:t>
                      </a:r>
                      <a:endParaRPr lang="en-US" sz="2400" b="1" dirty="0" smtClean="0"/>
                    </a:p>
                  </a:txBody>
                  <a:tcPr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b="1" dirty="0" err="1" smtClean="0"/>
                        <a:t>Bobot</a:t>
                      </a:r>
                      <a:endParaRPr lang="en-US" sz="2400" b="1" dirty="0" smtClean="0"/>
                    </a:p>
                  </a:txBody>
                  <a:tcPr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2400" b="1" dirty="0" err="1" smtClean="0"/>
                        <a:t>Nilai</a:t>
                      </a:r>
                      <a:endParaRPr lang="en-US" sz="2400" b="1" dirty="0" smtClean="0"/>
                    </a:p>
                  </a:txBody>
                  <a:tcPr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286660248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a.</a:t>
                      </a:r>
                      <a:endParaRPr lang="en-US" sz="2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Perencanaan Kinerja</a:t>
                      </a:r>
                      <a:endParaRPr lang="en-US" sz="2400" b="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35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26,39</a:t>
                      </a: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30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23,73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520255879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b.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Pengukuran Kinerja</a:t>
                      </a:r>
                      <a:endParaRPr lang="en-US" sz="2400" b="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20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14,88</a:t>
                      </a: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25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17,64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1695031234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c.</a:t>
                      </a:r>
                      <a:endParaRPr lang="en-US" sz="2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Pelaporan Kinerja</a:t>
                      </a:r>
                      <a:endParaRPr lang="en-US" sz="2400" b="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15</a:t>
                      </a:r>
                      <a:endParaRPr lang="en-US" sz="240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11,66</a:t>
                      </a: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15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12,46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4058268381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d.</a:t>
                      </a:r>
                      <a:endParaRPr lang="en-US" sz="2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Evaluasi </a:t>
                      </a:r>
                      <a:r>
                        <a:rPr lang="en-US" sz="2400" b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Internal</a:t>
                      </a: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10</a:t>
                      </a:r>
                      <a:endParaRPr lang="en-US" sz="240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7,52</a:t>
                      </a: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10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7,88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579592131"/>
                  </a:ext>
                </a:extLst>
              </a:tr>
              <a:tr h="0">
                <a:tc>
                  <a:txBody>
                    <a:bodyPr/>
                    <a:lstStyle/>
                    <a:p>
                      <a:r>
                        <a:rPr lang="en-US" sz="2400" dirty="0" smtClean="0"/>
                        <a:t>e.</a:t>
                      </a:r>
                      <a:endParaRPr lang="en-US" sz="2400" dirty="0"/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Capaian Kinerja</a:t>
                      </a:r>
                      <a:endParaRPr lang="en-US" sz="2400" b="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20</a:t>
                      </a:r>
                      <a:endParaRPr lang="en-US" sz="240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14,74</a:t>
                      </a: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20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tabLst>
                          <a:tab pos="295275" algn="l"/>
                        </a:tabLst>
                      </a:pPr>
                      <a:r>
                        <a:rPr lang="en-US" sz="2400" b="1" kern="1200" dirty="0">
                          <a:solidFill>
                            <a:schemeClr val="tx1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14,42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280993179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2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Nilai Hasil Evaluasi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100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b="1" kern="1200" dirty="0">
                          <a:solidFill>
                            <a:srgbClr val="C00000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75,19</a:t>
                      </a: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100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b="1" kern="1200" dirty="0">
                          <a:solidFill>
                            <a:srgbClr val="C00000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76,13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3375217725"/>
                  </a:ext>
                </a:extLst>
              </a:tr>
              <a:tr h="0">
                <a:tc>
                  <a:txBody>
                    <a:bodyPr/>
                    <a:lstStyle/>
                    <a:p>
                      <a:endParaRPr lang="en-US" sz="24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Tingkat Akuntabilitas Kinerja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/>
                </a:tc>
                <a:tc>
                  <a:txBody>
                    <a:bodyPr/>
                    <a:lstStyle/>
                    <a:p>
                      <a:pPr marL="0" marR="0" algn="ctr"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1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 </a:t>
                      </a:r>
                      <a:endParaRPr lang="en-US" sz="240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b="1" kern="1200" dirty="0">
                          <a:solidFill>
                            <a:srgbClr val="C00000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A</a:t>
                      </a:r>
                    </a:p>
                  </a:txBody>
                  <a:tcPr marL="68580" marR="68580" marT="0" marB="0" anchor="ctr">
                    <a:solidFill>
                      <a:schemeClr val="accent1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id-ID" sz="2400" b="1" dirty="0">
                          <a:effectLst/>
                          <a:latin typeface="+mn-lt"/>
                          <a:ea typeface="Times New Roman" panose="02020603050405020304" pitchFamily="18" charset="0"/>
                        </a:rPr>
                        <a:t> </a:t>
                      </a:r>
                      <a:endParaRPr lang="en-US" sz="2400" dirty="0">
                        <a:effectLst/>
                        <a:latin typeface="+mn-lt"/>
                        <a:ea typeface="Times New Roman" panose="02020603050405020304" pitchFamily="18" charset="0"/>
                      </a:endParaRP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algn="ctr" defTabSz="914400" rtl="0" eaLnBrk="1" latinLnBrk="0" hangingPunct="1">
                        <a:lnSpc>
                          <a:spcPct val="11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</a:pPr>
                      <a:r>
                        <a:rPr lang="en-US" sz="2400" b="1" kern="1200" dirty="0">
                          <a:solidFill>
                            <a:srgbClr val="C00000"/>
                          </a:solidFill>
                          <a:effectLst/>
                          <a:latin typeface="+mn-lt"/>
                          <a:ea typeface="Times New Roman" panose="02020603050405020304" pitchFamily="18" charset="0"/>
                          <a:cs typeface="+mn-cs"/>
                        </a:rPr>
                        <a:t>BB</a:t>
                      </a:r>
                    </a:p>
                  </a:txBody>
                  <a:tcPr marL="68580" marR="68580" marT="0" marB="0" anchor="ctr">
                    <a:solidFill>
                      <a:schemeClr val="accent4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="" xmlns:a16="http://schemas.microsoft.com/office/drawing/2014/main" val="2528217830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="" xmlns:p14="http://schemas.microsoft.com/office/powerpoint/2010/main" val="4051028257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 idx="4294967295"/>
          </p:nvPr>
        </p:nvSpPr>
        <p:spPr>
          <a:xfrm>
            <a:off x="0" y="274639"/>
            <a:ext cx="12192000" cy="626315"/>
          </a:xfr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>
                <a:ln w="0"/>
                <a:effectLst>
                  <a:outerShdw blurRad="38100" dist="19050" dir="2700000" algn="tl" rotWithShape="0">
                    <a:schemeClr val="dk1">
                      <a:alpha val="40000"/>
                    </a:schemeClr>
                  </a:outerShdw>
                </a:effectLst>
              </a:rPr>
              <a:t>REKOMENDASI HASIL EVALUASI AKIP 2015</a:t>
            </a:r>
            <a:endParaRPr lang="id-ID" dirty="0">
              <a:ln w="0"/>
              <a:effectLst>
                <a:outerShdw blurRad="38100" dist="19050" dir="2700000" algn="tl" rotWithShape="0">
                  <a:schemeClr val="dk1">
                    <a:alpha val="40000"/>
                  </a:schemeClr>
                </a:outerShdw>
              </a:effectLst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pPr>
              <a:defRPr/>
            </a:pPr>
            <a:fld id="{24A1455A-1174-4134-A4F9-D4D5CAFC45C0}" type="slidenum">
              <a:rPr lang="en-US" smtClean="0">
                <a:solidFill>
                  <a:prstClr val="white"/>
                </a:solidFill>
              </a:rPr>
              <a:pPr>
                <a:defRPr/>
              </a:pPr>
              <a:t>5</a:t>
            </a:fld>
            <a:endParaRPr lang="en-US">
              <a:solidFill>
                <a:prstClr val="white"/>
              </a:solidFill>
            </a:endParaRPr>
          </a:p>
        </p:txBody>
      </p:sp>
      <p:graphicFrame>
        <p:nvGraphicFramePr>
          <p:cNvPr id="5" name="Diagram 4"/>
          <p:cNvGraphicFramePr/>
          <p:nvPr>
            <p:extLst>
              <p:ext uri="{D42A27DB-BD31-4B8C-83A1-F6EECF244321}">
                <p14:modId xmlns="" xmlns:p14="http://schemas.microsoft.com/office/powerpoint/2010/main" val="1135472994"/>
              </p:ext>
            </p:extLst>
          </p:nvPr>
        </p:nvGraphicFramePr>
        <p:xfrm>
          <a:off x="-253181" y="1091381"/>
          <a:ext cx="12698361" cy="5264969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3" r:lo="rId4" r:qs="rId5" r:cs="rId6"/>
          </a:graphicData>
        </a:graphic>
      </p:graphicFrame>
    </p:spTree>
    <p:extLst>
      <p:ext uri="{BB962C8B-B14F-4D97-AF65-F5344CB8AC3E}">
        <p14:creationId xmlns="" xmlns:p14="http://schemas.microsoft.com/office/powerpoint/2010/main" val="830965017"/>
      </p:ext>
    </p:extLst>
  </p:cSld>
  <p:clrMapOvr>
    <a:masterClrMapping/>
  </p:clrMapOvr>
  <mc:AlternateContent xmlns:mc="http://schemas.openxmlformats.org/markup-compatibility/2006">
    <mc:Choice xmlns="" xmlns:p14="http://schemas.microsoft.com/office/powerpoint/2010/main" Requires="p14">
      <p:transition spd="slow" p14:dur="2000"/>
    </mc:Choice>
    <mc:Fallback>
      <p:transition spd="slow"/>
    </mc:Fallback>
  </mc:AlternateContent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1986" name="Title 1"/>
          <p:cNvSpPr>
            <a:spLocks noGrp="1"/>
          </p:cNvSpPr>
          <p:nvPr>
            <p:ph type="title"/>
          </p:nvPr>
        </p:nvSpPr>
        <p:spPr>
          <a:xfrm>
            <a:off x="1930400" y="427038"/>
            <a:ext cx="9855200" cy="792162"/>
          </a:xfrm>
        </p:spPr>
        <p:txBody>
          <a:bodyPr/>
          <a:lstStyle/>
          <a:p>
            <a:pPr algn="ctr"/>
            <a:r>
              <a:rPr lang="en-US" smtClean="0">
                <a:latin typeface="Copperplate Gothic Bold" pitchFamily="34" charset="0"/>
              </a:rPr>
              <a:t>KERANGKA LOGIS</a:t>
            </a:r>
          </a:p>
        </p:txBody>
      </p:sp>
      <p:sp>
        <p:nvSpPr>
          <p:cNvPr id="78" name="Rounded Rectangle 77"/>
          <p:cNvSpPr/>
          <p:nvPr/>
        </p:nvSpPr>
        <p:spPr>
          <a:xfrm>
            <a:off x="3860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03" name="Rounded Rectangle 102"/>
          <p:cNvSpPr/>
          <p:nvPr/>
        </p:nvSpPr>
        <p:spPr>
          <a:xfrm>
            <a:off x="3962400" y="4648200"/>
            <a:ext cx="17272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SASARAN KEGIATAN</a:t>
            </a:r>
          </a:p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(OUTPUT)</a:t>
            </a:r>
          </a:p>
        </p:txBody>
      </p:sp>
      <p:sp>
        <p:nvSpPr>
          <p:cNvPr id="108" name="Rounded Rectangle 107"/>
          <p:cNvSpPr/>
          <p:nvPr/>
        </p:nvSpPr>
        <p:spPr>
          <a:xfrm>
            <a:off x="3860800" y="5486400"/>
            <a:ext cx="914400" cy="3810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PROSES</a:t>
            </a:r>
          </a:p>
        </p:txBody>
      </p:sp>
      <p:sp>
        <p:nvSpPr>
          <p:cNvPr id="110" name="Rounded Rectangle 109"/>
          <p:cNvSpPr/>
          <p:nvPr/>
        </p:nvSpPr>
        <p:spPr>
          <a:xfrm>
            <a:off x="4368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30" name="Rounded Rectangle 129"/>
          <p:cNvSpPr/>
          <p:nvPr/>
        </p:nvSpPr>
        <p:spPr>
          <a:xfrm>
            <a:off x="5791200" y="2971800"/>
            <a:ext cx="4368800" cy="609600"/>
          </a:xfrm>
          <a:prstGeom prst="roundRect">
            <a:avLst/>
          </a:prstGeom>
          <a:solidFill>
            <a:srgbClr val="CCEC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SASARAN STRATEGIS K/L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(OUTCOME – IMPACT)</a:t>
            </a:r>
            <a:endParaRPr lang="id-ID" sz="10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2" name="Rounded Rectangle 131"/>
          <p:cNvSpPr/>
          <p:nvPr/>
        </p:nvSpPr>
        <p:spPr>
          <a:xfrm>
            <a:off x="5791200" y="1752600"/>
            <a:ext cx="4368800" cy="762000"/>
          </a:xfrm>
          <a:prstGeom prst="roundRect">
            <a:avLst/>
          </a:prstGeom>
          <a:solidFill>
            <a:srgbClr val="FFCCFF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SASARAN PEMBANGUNAN NASIONAL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4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(IMPACT)</a:t>
            </a:r>
            <a:endParaRPr lang="id-ID" sz="10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3" name="Rectangle 132"/>
          <p:cNvSpPr/>
          <p:nvPr/>
        </p:nvSpPr>
        <p:spPr>
          <a:xfrm>
            <a:off x="304800" y="2971800"/>
            <a:ext cx="1016000" cy="642938"/>
          </a:xfrm>
          <a:prstGeom prst="rect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K/L</a:t>
            </a: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4" name="Rectangle 133"/>
          <p:cNvSpPr/>
          <p:nvPr/>
        </p:nvSpPr>
        <p:spPr>
          <a:xfrm>
            <a:off x="304800" y="3776664"/>
            <a:ext cx="1016000" cy="642937"/>
          </a:xfrm>
          <a:prstGeom prst="rect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ES 1</a:t>
            </a: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5" name="Rectangle 134"/>
          <p:cNvSpPr/>
          <p:nvPr/>
        </p:nvSpPr>
        <p:spPr>
          <a:xfrm>
            <a:off x="304800" y="4614864"/>
            <a:ext cx="1016000" cy="642937"/>
          </a:xfrm>
          <a:prstGeom prst="rect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ES 2</a:t>
            </a: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36" name="Rectangle 135"/>
          <p:cNvSpPr/>
          <p:nvPr/>
        </p:nvSpPr>
        <p:spPr>
          <a:xfrm>
            <a:off x="304800" y="1752600"/>
            <a:ext cx="1016000" cy="642938"/>
          </a:xfrm>
          <a:prstGeom prst="rect">
            <a:avLst/>
          </a:prstGeom>
          <a:solidFill>
            <a:schemeClr val="accent6">
              <a:lumMod val="7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NAS</a:t>
            </a:r>
            <a:endParaRPr lang="id-ID" sz="1200" b="1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40" name="Rounded Rectangle 139"/>
          <p:cNvSpPr/>
          <p:nvPr/>
        </p:nvSpPr>
        <p:spPr>
          <a:xfrm>
            <a:off x="4876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41" name="Rounded Rectangle 140"/>
          <p:cNvSpPr/>
          <p:nvPr/>
        </p:nvSpPr>
        <p:spPr>
          <a:xfrm>
            <a:off x="4876800" y="5486400"/>
            <a:ext cx="914400" cy="3810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PROSES</a:t>
            </a:r>
          </a:p>
        </p:txBody>
      </p:sp>
      <p:sp>
        <p:nvSpPr>
          <p:cNvPr id="142" name="Rounded Rectangle 141"/>
          <p:cNvSpPr/>
          <p:nvPr/>
        </p:nvSpPr>
        <p:spPr>
          <a:xfrm>
            <a:off x="5384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43" name="Rounded Rectangle 142"/>
          <p:cNvSpPr/>
          <p:nvPr/>
        </p:nvSpPr>
        <p:spPr>
          <a:xfrm>
            <a:off x="5892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 PUT</a:t>
            </a:r>
          </a:p>
        </p:txBody>
      </p:sp>
      <p:sp>
        <p:nvSpPr>
          <p:cNvPr id="144" name="Rounded Rectangle 143"/>
          <p:cNvSpPr/>
          <p:nvPr/>
        </p:nvSpPr>
        <p:spPr>
          <a:xfrm>
            <a:off x="5892800" y="5486400"/>
            <a:ext cx="914400" cy="3810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PROSES</a:t>
            </a:r>
          </a:p>
        </p:txBody>
      </p:sp>
      <p:sp>
        <p:nvSpPr>
          <p:cNvPr id="145" name="Rounded Rectangle 144"/>
          <p:cNvSpPr/>
          <p:nvPr/>
        </p:nvSpPr>
        <p:spPr>
          <a:xfrm>
            <a:off x="6400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46" name="Rounded Rectangle 145"/>
          <p:cNvSpPr/>
          <p:nvPr/>
        </p:nvSpPr>
        <p:spPr>
          <a:xfrm>
            <a:off x="6908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47" name="Rounded Rectangle 146"/>
          <p:cNvSpPr/>
          <p:nvPr/>
        </p:nvSpPr>
        <p:spPr>
          <a:xfrm>
            <a:off x="6908800" y="5486400"/>
            <a:ext cx="914400" cy="3810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PROSES</a:t>
            </a:r>
          </a:p>
        </p:txBody>
      </p:sp>
      <p:sp>
        <p:nvSpPr>
          <p:cNvPr id="148" name="Rounded Rectangle 147"/>
          <p:cNvSpPr/>
          <p:nvPr/>
        </p:nvSpPr>
        <p:spPr>
          <a:xfrm>
            <a:off x="7416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49" name="Rounded Rectangle 148"/>
          <p:cNvSpPr/>
          <p:nvPr/>
        </p:nvSpPr>
        <p:spPr>
          <a:xfrm>
            <a:off x="7924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50" name="Rounded Rectangle 149"/>
          <p:cNvSpPr/>
          <p:nvPr/>
        </p:nvSpPr>
        <p:spPr>
          <a:xfrm>
            <a:off x="7924800" y="5486400"/>
            <a:ext cx="914400" cy="3810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PROSES</a:t>
            </a:r>
          </a:p>
        </p:txBody>
      </p:sp>
      <p:sp>
        <p:nvSpPr>
          <p:cNvPr id="151" name="Rounded Rectangle 150"/>
          <p:cNvSpPr/>
          <p:nvPr/>
        </p:nvSpPr>
        <p:spPr>
          <a:xfrm>
            <a:off x="8432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52" name="Rounded Rectangle 151"/>
          <p:cNvSpPr/>
          <p:nvPr/>
        </p:nvSpPr>
        <p:spPr>
          <a:xfrm>
            <a:off x="8940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53" name="Rounded Rectangle 152"/>
          <p:cNvSpPr/>
          <p:nvPr/>
        </p:nvSpPr>
        <p:spPr>
          <a:xfrm>
            <a:off x="8940800" y="5486400"/>
            <a:ext cx="914400" cy="3810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PROSES</a:t>
            </a:r>
          </a:p>
        </p:txBody>
      </p:sp>
      <p:sp>
        <p:nvSpPr>
          <p:cNvPr id="154" name="Rounded Rectangle 153"/>
          <p:cNvSpPr/>
          <p:nvPr/>
        </p:nvSpPr>
        <p:spPr>
          <a:xfrm>
            <a:off x="9448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55" name="Rounded Rectangle 154"/>
          <p:cNvSpPr/>
          <p:nvPr/>
        </p:nvSpPr>
        <p:spPr>
          <a:xfrm>
            <a:off x="9956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56" name="Rounded Rectangle 155"/>
          <p:cNvSpPr/>
          <p:nvPr/>
        </p:nvSpPr>
        <p:spPr>
          <a:xfrm>
            <a:off x="9956800" y="5486400"/>
            <a:ext cx="914400" cy="3810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PROSES</a:t>
            </a:r>
          </a:p>
        </p:txBody>
      </p:sp>
      <p:sp>
        <p:nvSpPr>
          <p:cNvPr id="157" name="Rounded Rectangle 156"/>
          <p:cNvSpPr/>
          <p:nvPr/>
        </p:nvSpPr>
        <p:spPr>
          <a:xfrm>
            <a:off x="10464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58" name="Rounded Rectangle 157"/>
          <p:cNvSpPr/>
          <p:nvPr/>
        </p:nvSpPr>
        <p:spPr>
          <a:xfrm>
            <a:off x="10972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59" name="Rounded Rectangle 158"/>
          <p:cNvSpPr/>
          <p:nvPr/>
        </p:nvSpPr>
        <p:spPr>
          <a:xfrm>
            <a:off x="10972800" y="5486400"/>
            <a:ext cx="914400" cy="3810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PROSES</a:t>
            </a:r>
          </a:p>
        </p:txBody>
      </p:sp>
      <p:sp>
        <p:nvSpPr>
          <p:cNvPr id="160" name="Rounded Rectangle 159"/>
          <p:cNvSpPr/>
          <p:nvPr/>
        </p:nvSpPr>
        <p:spPr>
          <a:xfrm>
            <a:off x="11480800" y="6096000"/>
            <a:ext cx="4064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800" b="1" dirty="0">
                <a:solidFill>
                  <a:schemeClr val="tx1"/>
                </a:solidFill>
                <a:latin typeface="Arial Narrow" pitchFamily="34" charset="0"/>
                <a:cs typeface="Arial" pitchFamily="34" charset="0"/>
              </a:rPr>
              <a:t>I NPUT</a:t>
            </a:r>
          </a:p>
        </p:txBody>
      </p:sp>
      <p:sp>
        <p:nvSpPr>
          <p:cNvPr id="164" name="Rectangle 163"/>
          <p:cNvSpPr/>
          <p:nvPr/>
        </p:nvSpPr>
        <p:spPr>
          <a:xfrm>
            <a:off x="1422400" y="2971800"/>
            <a:ext cx="1016000" cy="642938"/>
          </a:xfrm>
          <a:prstGeom prst="rect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BAG.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ANGG.</a:t>
            </a: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5" name="Rectangle 164"/>
          <p:cNvSpPr/>
          <p:nvPr/>
        </p:nvSpPr>
        <p:spPr>
          <a:xfrm>
            <a:off x="1422400" y="3776664"/>
            <a:ext cx="1016000" cy="642937"/>
          </a:xfrm>
          <a:prstGeom prst="rect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GRAM</a:t>
            </a: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6" name="Rectangle 165"/>
          <p:cNvSpPr/>
          <p:nvPr/>
        </p:nvSpPr>
        <p:spPr>
          <a:xfrm>
            <a:off x="1422400" y="4614864"/>
            <a:ext cx="1016000" cy="642937"/>
          </a:xfrm>
          <a:prstGeom prst="rect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KEGI ATAN</a:t>
            </a: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7" name="Rectangle 166"/>
          <p:cNvSpPr/>
          <p:nvPr/>
        </p:nvSpPr>
        <p:spPr>
          <a:xfrm>
            <a:off x="1422400" y="1371600"/>
            <a:ext cx="1016000" cy="642938"/>
          </a:xfrm>
          <a:prstGeom prst="rect">
            <a:avLst/>
          </a:prstGeom>
          <a:solidFill>
            <a:schemeClr val="accent6">
              <a:lumMod val="7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FUNGSI</a:t>
            </a:r>
            <a:endParaRPr lang="id-ID" sz="1200" b="1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68" name="Rectangle 167"/>
          <p:cNvSpPr/>
          <p:nvPr/>
        </p:nvSpPr>
        <p:spPr>
          <a:xfrm>
            <a:off x="2540000" y="2971800"/>
            <a:ext cx="1016000" cy="642938"/>
          </a:xfrm>
          <a:prstGeom prst="rect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KEBI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JAKAN</a:t>
            </a: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1" name="Rectangle 170"/>
          <p:cNvSpPr/>
          <p:nvPr/>
        </p:nvSpPr>
        <p:spPr>
          <a:xfrm>
            <a:off x="2540000" y="1371600"/>
            <a:ext cx="1016000" cy="642938"/>
          </a:xfrm>
          <a:prstGeom prst="rect">
            <a:avLst/>
          </a:prstGeom>
          <a:solidFill>
            <a:schemeClr val="accent6">
              <a:lumMod val="7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PRIOR</a:t>
            </a:r>
            <a:endParaRPr lang="id-ID" sz="1200" b="1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2" name="Rectangle 171"/>
          <p:cNvSpPr/>
          <p:nvPr/>
        </p:nvSpPr>
        <p:spPr>
          <a:xfrm>
            <a:off x="2540000" y="3776664"/>
            <a:ext cx="1016000" cy="642937"/>
          </a:xfrm>
          <a:prstGeom prst="rect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PRO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GRAM</a:t>
            </a: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3" name="Rectangle 172"/>
          <p:cNvSpPr/>
          <p:nvPr/>
        </p:nvSpPr>
        <p:spPr>
          <a:xfrm>
            <a:off x="2540000" y="4614864"/>
            <a:ext cx="1016000" cy="642937"/>
          </a:xfrm>
          <a:prstGeom prst="rect">
            <a:avLst/>
          </a:prstGeom>
          <a:solidFill>
            <a:srgbClr val="FFC000"/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KEGI ATAN</a:t>
            </a: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174" name="Rounded Rectangle 173"/>
          <p:cNvSpPr/>
          <p:nvPr/>
        </p:nvSpPr>
        <p:spPr>
          <a:xfrm>
            <a:off x="5994400" y="4648200"/>
            <a:ext cx="17272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SASARAN KEGIATAN</a:t>
            </a:r>
          </a:p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(OUTPUT)</a:t>
            </a:r>
          </a:p>
        </p:txBody>
      </p:sp>
      <p:sp>
        <p:nvSpPr>
          <p:cNvPr id="175" name="Rounded Rectangle 174"/>
          <p:cNvSpPr/>
          <p:nvPr/>
        </p:nvSpPr>
        <p:spPr>
          <a:xfrm>
            <a:off x="8026400" y="4648200"/>
            <a:ext cx="17272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SASARAN KEGIATAN</a:t>
            </a:r>
          </a:p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(OUTPUT)</a:t>
            </a:r>
          </a:p>
        </p:txBody>
      </p:sp>
      <p:sp>
        <p:nvSpPr>
          <p:cNvPr id="176" name="Rounded Rectangle 175"/>
          <p:cNvSpPr/>
          <p:nvPr/>
        </p:nvSpPr>
        <p:spPr>
          <a:xfrm>
            <a:off x="10058400" y="4648200"/>
            <a:ext cx="1727200" cy="609600"/>
          </a:xfrm>
          <a:prstGeom prst="roundRect">
            <a:avLst/>
          </a:prstGeom>
          <a:solidFill>
            <a:srgbClr val="FFFF99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SASARAN KEGIATAN</a:t>
            </a:r>
          </a:p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(OUTPUT)</a:t>
            </a:r>
          </a:p>
        </p:txBody>
      </p:sp>
      <p:sp>
        <p:nvSpPr>
          <p:cNvPr id="177" name="Rounded Rectangle 176"/>
          <p:cNvSpPr/>
          <p:nvPr/>
        </p:nvSpPr>
        <p:spPr>
          <a:xfrm>
            <a:off x="4775200" y="3810000"/>
            <a:ext cx="2133600" cy="609600"/>
          </a:xfrm>
          <a:prstGeom prst="roundRect">
            <a:avLst/>
          </a:prstGeom>
          <a:solidFill>
            <a:srgbClr val="CCFF66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SASARAN PROGRAM</a:t>
            </a:r>
          </a:p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(OUTCOME)</a:t>
            </a:r>
          </a:p>
        </p:txBody>
      </p:sp>
      <p:cxnSp>
        <p:nvCxnSpPr>
          <p:cNvPr id="180" name="Elbow Connector 179"/>
          <p:cNvCxnSpPr>
            <a:stCxn id="108" idx="2"/>
            <a:endCxn id="78" idx="0"/>
          </p:cNvCxnSpPr>
          <p:nvPr/>
        </p:nvCxnSpPr>
        <p:spPr>
          <a:xfrm rot="5400000">
            <a:off x="4076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2" name="Elbow Connector 181"/>
          <p:cNvCxnSpPr>
            <a:stCxn id="108" idx="2"/>
            <a:endCxn id="110" idx="0"/>
          </p:cNvCxnSpPr>
          <p:nvPr/>
        </p:nvCxnSpPr>
        <p:spPr>
          <a:xfrm rot="16200000" flipH="1">
            <a:off x="4330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6" name="Elbow Connector 185"/>
          <p:cNvCxnSpPr>
            <a:stCxn id="141" idx="2"/>
            <a:endCxn id="140" idx="0"/>
          </p:cNvCxnSpPr>
          <p:nvPr/>
        </p:nvCxnSpPr>
        <p:spPr>
          <a:xfrm rot="5400000">
            <a:off x="5092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7" name="Elbow Connector 186"/>
          <p:cNvCxnSpPr>
            <a:stCxn id="141" idx="2"/>
            <a:endCxn id="142" idx="0"/>
          </p:cNvCxnSpPr>
          <p:nvPr/>
        </p:nvCxnSpPr>
        <p:spPr>
          <a:xfrm rot="16200000" flipH="1">
            <a:off x="5346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8" name="Elbow Connector 187"/>
          <p:cNvCxnSpPr>
            <a:stCxn id="144" idx="2"/>
            <a:endCxn id="143" idx="0"/>
          </p:cNvCxnSpPr>
          <p:nvPr/>
        </p:nvCxnSpPr>
        <p:spPr>
          <a:xfrm rot="5400000">
            <a:off x="6108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9" name="Elbow Connector 188"/>
          <p:cNvCxnSpPr>
            <a:stCxn id="144" idx="2"/>
            <a:endCxn id="145" idx="0"/>
          </p:cNvCxnSpPr>
          <p:nvPr/>
        </p:nvCxnSpPr>
        <p:spPr>
          <a:xfrm rot="16200000" flipH="1">
            <a:off x="6362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0" name="Elbow Connector 189"/>
          <p:cNvCxnSpPr>
            <a:stCxn id="147" idx="2"/>
            <a:endCxn id="146" idx="0"/>
          </p:cNvCxnSpPr>
          <p:nvPr/>
        </p:nvCxnSpPr>
        <p:spPr>
          <a:xfrm rot="5400000">
            <a:off x="7124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1" name="Elbow Connector 190"/>
          <p:cNvCxnSpPr>
            <a:stCxn id="147" idx="2"/>
            <a:endCxn id="148" idx="0"/>
          </p:cNvCxnSpPr>
          <p:nvPr/>
        </p:nvCxnSpPr>
        <p:spPr>
          <a:xfrm rot="16200000" flipH="1">
            <a:off x="7378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2" name="Elbow Connector 191"/>
          <p:cNvCxnSpPr>
            <a:stCxn id="150" idx="2"/>
            <a:endCxn id="149" idx="0"/>
          </p:cNvCxnSpPr>
          <p:nvPr/>
        </p:nvCxnSpPr>
        <p:spPr>
          <a:xfrm rot="5400000">
            <a:off x="8140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3" name="Elbow Connector 192"/>
          <p:cNvCxnSpPr>
            <a:stCxn id="150" idx="2"/>
            <a:endCxn id="151" idx="0"/>
          </p:cNvCxnSpPr>
          <p:nvPr/>
        </p:nvCxnSpPr>
        <p:spPr>
          <a:xfrm rot="16200000" flipH="1">
            <a:off x="8394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4" name="Elbow Connector 193"/>
          <p:cNvCxnSpPr>
            <a:stCxn id="153" idx="2"/>
            <a:endCxn id="152" idx="0"/>
          </p:cNvCxnSpPr>
          <p:nvPr/>
        </p:nvCxnSpPr>
        <p:spPr>
          <a:xfrm rot="5400000">
            <a:off x="9156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5" name="Elbow Connector 194"/>
          <p:cNvCxnSpPr>
            <a:stCxn id="153" idx="2"/>
            <a:endCxn id="154" idx="0"/>
          </p:cNvCxnSpPr>
          <p:nvPr/>
        </p:nvCxnSpPr>
        <p:spPr>
          <a:xfrm rot="16200000" flipH="1">
            <a:off x="9410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6" name="Elbow Connector 195"/>
          <p:cNvCxnSpPr>
            <a:stCxn id="156" idx="2"/>
            <a:endCxn id="155" idx="0"/>
          </p:cNvCxnSpPr>
          <p:nvPr/>
        </p:nvCxnSpPr>
        <p:spPr>
          <a:xfrm rot="5400000">
            <a:off x="10172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7" name="Elbow Connector 196"/>
          <p:cNvCxnSpPr>
            <a:stCxn id="156" idx="2"/>
            <a:endCxn id="157" idx="0"/>
          </p:cNvCxnSpPr>
          <p:nvPr/>
        </p:nvCxnSpPr>
        <p:spPr>
          <a:xfrm rot="16200000" flipH="1">
            <a:off x="10426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8" name="Elbow Connector 197"/>
          <p:cNvCxnSpPr>
            <a:stCxn id="159" idx="2"/>
            <a:endCxn id="158" idx="0"/>
          </p:cNvCxnSpPr>
          <p:nvPr/>
        </p:nvCxnSpPr>
        <p:spPr>
          <a:xfrm rot="5400000">
            <a:off x="11188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99" name="Elbow Connector 198"/>
          <p:cNvCxnSpPr>
            <a:stCxn id="159" idx="2"/>
            <a:endCxn id="160" idx="0"/>
          </p:cNvCxnSpPr>
          <p:nvPr/>
        </p:nvCxnSpPr>
        <p:spPr>
          <a:xfrm rot="16200000" flipH="1">
            <a:off x="11442700" y="5854700"/>
            <a:ext cx="228600" cy="254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8" name="Elbow Connector 227"/>
          <p:cNvCxnSpPr>
            <a:stCxn id="103" idx="2"/>
            <a:endCxn id="108" idx="0"/>
          </p:cNvCxnSpPr>
          <p:nvPr/>
        </p:nvCxnSpPr>
        <p:spPr>
          <a:xfrm rot="5400000">
            <a:off x="4457700" y="5118100"/>
            <a:ext cx="228600" cy="50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9" name="Elbow Connector 228"/>
          <p:cNvCxnSpPr>
            <a:stCxn id="103" idx="2"/>
            <a:endCxn id="141" idx="0"/>
          </p:cNvCxnSpPr>
          <p:nvPr/>
        </p:nvCxnSpPr>
        <p:spPr>
          <a:xfrm rot="16200000" flipH="1">
            <a:off x="4965700" y="5118100"/>
            <a:ext cx="228600" cy="50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5" name="Elbow Connector 254"/>
          <p:cNvCxnSpPr>
            <a:stCxn id="174" idx="2"/>
            <a:endCxn id="144" idx="0"/>
          </p:cNvCxnSpPr>
          <p:nvPr/>
        </p:nvCxnSpPr>
        <p:spPr>
          <a:xfrm rot="5400000">
            <a:off x="6489700" y="5118100"/>
            <a:ext cx="228600" cy="50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6" name="Elbow Connector 255"/>
          <p:cNvCxnSpPr>
            <a:stCxn id="174" idx="2"/>
            <a:endCxn id="147" idx="0"/>
          </p:cNvCxnSpPr>
          <p:nvPr/>
        </p:nvCxnSpPr>
        <p:spPr>
          <a:xfrm rot="16200000" flipH="1">
            <a:off x="6997700" y="5118100"/>
            <a:ext cx="228600" cy="50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7" name="Elbow Connector 256"/>
          <p:cNvCxnSpPr>
            <a:stCxn id="175" idx="2"/>
            <a:endCxn id="150" idx="0"/>
          </p:cNvCxnSpPr>
          <p:nvPr/>
        </p:nvCxnSpPr>
        <p:spPr>
          <a:xfrm rot="5400000">
            <a:off x="8521700" y="5118100"/>
            <a:ext cx="228600" cy="50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8" name="Elbow Connector 257"/>
          <p:cNvCxnSpPr>
            <a:stCxn id="175" idx="2"/>
            <a:endCxn id="153" idx="0"/>
          </p:cNvCxnSpPr>
          <p:nvPr/>
        </p:nvCxnSpPr>
        <p:spPr>
          <a:xfrm rot="16200000" flipH="1">
            <a:off x="9029700" y="5118100"/>
            <a:ext cx="228600" cy="50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59" name="Elbow Connector 258"/>
          <p:cNvCxnSpPr>
            <a:stCxn id="176" idx="2"/>
            <a:endCxn id="156" idx="0"/>
          </p:cNvCxnSpPr>
          <p:nvPr/>
        </p:nvCxnSpPr>
        <p:spPr>
          <a:xfrm rot="5400000">
            <a:off x="10553700" y="5118100"/>
            <a:ext cx="228600" cy="50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60" name="Elbow Connector 259"/>
          <p:cNvCxnSpPr>
            <a:stCxn id="176" idx="2"/>
            <a:endCxn id="159" idx="0"/>
          </p:cNvCxnSpPr>
          <p:nvPr/>
        </p:nvCxnSpPr>
        <p:spPr>
          <a:xfrm rot="16200000" flipH="1">
            <a:off x="11061700" y="5118100"/>
            <a:ext cx="228600" cy="50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0" name="Elbow Connector 279"/>
          <p:cNvCxnSpPr>
            <a:stCxn id="177" idx="2"/>
            <a:endCxn id="103" idx="0"/>
          </p:cNvCxnSpPr>
          <p:nvPr/>
        </p:nvCxnSpPr>
        <p:spPr>
          <a:xfrm rot="5400000">
            <a:off x="5219700" y="4025900"/>
            <a:ext cx="228600" cy="1016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81" name="Elbow Connector 280"/>
          <p:cNvCxnSpPr>
            <a:stCxn id="177" idx="2"/>
            <a:endCxn id="174" idx="0"/>
          </p:cNvCxnSpPr>
          <p:nvPr/>
        </p:nvCxnSpPr>
        <p:spPr>
          <a:xfrm rot="16200000" flipH="1">
            <a:off x="6235700" y="4025900"/>
            <a:ext cx="228600" cy="1016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92" name="Rounded Rectangle 291"/>
          <p:cNvSpPr/>
          <p:nvPr/>
        </p:nvSpPr>
        <p:spPr>
          <a:xfrm>
            <a:off x="8839200" y="3810000"/>
            <a:ext cx="2133600" cy="609600"/>
          </a:xfrm>
          <a:prstGeom prst="roundRect">
            <a:avLst/>
          </a:prstGeom>
          <a:solidFill>
            <a:srgbClr val="CCFF66"/>
          </a:solidFill>
          <a:ln w="127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SASARAN PROGRAM</a:t>
            </a:r>
          </a:p>
          <a:p>
            <a:pPr algn="ctr">
              <a:defRPr/>
            </a:pPr>
            <a:r>
              <a:rPr lang="en-US" sz="1000" b="1" dirty="0">
                <a:solidFill>
                  <a:schemeClr val="tx1"/>
                </a:solidFill>
                <a:latin typeface="Arial" pitchFamily="34" charset="0"/>
                <a:cs typeface="Arial" pitchFamily="34" charset="0"/>
              </a:rPr>
              <a:t>(OUTCOME)</a:t>
            </a:r>
          </a:p>
        </p:txBody>
      </p:sp>
      <p:cxnSp>
        <p:nvCxnSpPr>
          <p:cNvPr id="293" name="Elbow Connector 292"/>
          <p:cNvCxnSpPr>
            <a:stCxn id="292" idx="2"/>
            <a:endCxn id="175" idx="0"/>
          </p:cNvCxnSpPr>
          <p:nvPr/>
        </p:nvCxnSpPr>
        <p:spPr>
          <a:xfrm rot="5400000">
            <a:off x="9283700" y="4025900"/>
            <a:ext cx="228600" cy="1016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94" name="Elbow Connector 293"/>
          <p:cNvCxnSpPr>
            <a:stCxn id="292" idx="2"/>
            <a:endCxn id="176" idx="0"/>
          </p:cNvCxnSpPr>
          <p:nvPr/>
        </p:nvCxnSpPr>
        <p:spPr>
          <a:xfrm rot="16200000" flipH="1">
            <a:off x="10299700" y="4025900"/>
            <a:ext cx="228600" cy="1016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31" name="Rectangle 330"/>
          <p:cNvSpPr/>
          <p:nvPr/>
        </p:nvSpPr>
        <p:spPr>
          <a:xfrm>
            <a:off x="1422400" y="2100264"/>
            <a:ext cx="1016000" cy="642937"/>
          </a:xfrm>
          <a:prstGeom prst="rect">
            <a:avLst/>
          </a:prstGeom>
          <a:solidFill>
            <a:schemeClr val="accent6">
              <a:lumMod val="7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SUB FUNGSI</a:t>
            </a:r>
            <a:endParaRPr lang="id-ID" sz="1200" b="1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332" name="Rectangle 331"/>
          <p:cNvSpPr/>
          <p:nvPr/>
        </p:nvSpPr>
        <p:spPr>
          <a:xfrm>
            <a:off x="2540000" y="2100264"/>
            <a:ext cx="1016000" cy="642937"/>
          </a:xfrm>
          <a:prstGeom prst="rect">
            <a:avLst/>
          </a:prstGeom>
          <a:solidFill>
            <a:schemeClr val="accent6">
              <a:lumMod val="75000"/>
            </a:schemeClr>
          </a:solidFill>
          <a:ln w="28575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FOKUS</a:t>
            </a:r>
          </a:p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1200" b="1" dirty="0">
                <a:solidFill>
                  <a:schemeClr val="bg1"/>
                </a:solidFill>
                <a:latin typeface="Arial" pitchFamily="34" charset="0"/>
                <a:cs typeface="Arial" pitchFamily="34" charset="0"/>
              </a:rPr>
              <a:t>PRIOR</a:t>
            </a:r>
            <a:endParaRPr lang="id-ID" sz="1200" b="1" dirty="0">
              <a:solidFill>
                <a:schemeClr val="bg1"/>
              </a:solidFill>
              <a:latin typeface="Arial" pitchFamily="34" charset="0"/>
              <a:cs typeface="Arial" pitchFamily="34" charset="0"/>
            </a:endParaRPr>
          </a:p>
        </p:txBody>
      </p:sp>
      <p:cxnSp>
        <p:nvCxnSpPr>
          <p:cNvPr id="333" name="Elbow Connector 332"/>
          <p:cNvCxnSpPr>
            <a:stCxn id="130" idx="2"/>
            <a:endCxn id="177" idx="0"/>
          </p:cNvCxnSpPr>
          <p:nvPr/>
        </p:nvCxnSpPr>
        <p:spPr>
          <a:xfrm rot="5400000">
            <a:off x="6794500" y="2628900"/>
            <a:ext cx="228600" cy="21336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34" name="Elbow Connector 333"/>
          <p:cNvCxnSpPr>
            <a:stCxn id="130" idx="2"/>
            <a:endCxn id="292" idx="0"/>
          </p:cNvCxnSpPr>
          <p:nvPr/>
        </p:nvCxnSpPr>
        <p:spPr>
          <a:xfrm rot="16200000" flipH="1">
            <a:off x="8826500" y="2730500"/>
            <a:ext cx="228600" cy="19304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2063" name="Text Box 3"/>
          <p:cNvSpPr txBox="1">
            <a:spLocks noChangeArrowheads="1"/>
          </p:cNvSpPr>
          <p:nvPr/>
        </p:nvSpPr>
        <p:spPr bwMode="auto">
          <a:xfrm>
            <a:off x="11074400" y="6583364"/>
            <a:ext cx="1117600" cy="3381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800" b="1">
                <a:latin typeface="Arial Narrow" pitchFamily="34" charset="0"/>
              </a:rPr>
              <a:t> </a:t>
            </a:r>
            <a:r>
              <a:rPr lang="en-GB" sz="2400" b="1" baseline="-25000"/>
              <a:t>®</a:t>
            </a:r>
            <a:r>
              <a:rPr lang="en-US" sz="1000" b="1">
                <a:latin typeface="Arial Narrow" pitchFamily="34" charset="0"/>
              </a:rPr>
              <a:t>onn </a:t>
            </a:r>
            <a:r>
              <a:rPr lang="en-US" sz="800" b="1">
                <a:latin typeface="Arial Narrow" pitchFamily="34" charset="0"/>
              </a:rPr>
              <a:t>2013</a:t>
            </a:r>
            <a:endParaRPr lang="en-GB" sz="1000" b="1">
              <a:latin typeface="Arial Narrow" pitchFamily="34" charset="0"/>
            </a:endParaRPr>
          </a:p>
        </p:txBody>
      </p:sp>
      <p:sp>
        <p:nvSpPr>
          <p:cNvPr id="80" name="Rectangle 79"/>
          <p:cNvSpPr/>
          <p:nvPr/>
        </p:nvSpPr>
        <p:spPr>
          <a:xfrm>
            <a:off x="203200" y="1295400"/>
            <a:ext cx="11785600" cy="1524000"/>
          </a:xfrm>
          <a:prstGeom prst="rect">
            <a:avLst/>
          </a:prstGeom>
          <a:noFill/>
          <a:ln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81" name="Rectangle 80"/>
          <p:cNvSpPr/>
          <p:nvPr/>
        </p:nvSpPr>
        <p:spPr>
          <a:xfrm>
            <a:off x="203200" y="2895600"/>
            <a:ext cx="11785600" cy="3886200"/>
          </a:xfrm>
          <a:prstGeom prst="rect">
            <a:avLst/>
          </a:prstGeom>
          <a:noFill/>
          <a:ln>
            <a:solidFill>
              <a:schemeClr val="tx1"/>
            </a:solidFill>
            <a:prstDash val="sysDas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lang="id-ID" sz="1200" b="1" dirty="0">
              <a:solidFill>
                <a:schemeClr val="tx1"/>
              </a:solidFill>
              <a:latin typeface="Arial" pitchFamily="34" charset="0"/>
              <a:cs typeface="Arial" pitchFamily="34" charset="0"/>
            </a:endParaRPr>
          </a:p>
        </p:txBody>
      </p:sp>
      <p:sp>
        <p:nvSpPr>
          <p:cNvPr id="82" name="Notched Right Arrow 81"/>
          <p:cNvSpPr/>
          <p:nvPr/>
        </p:nvSpPr>
        <p:spPr>
          <a:xfrm rot="5400000">
            <a:off x="7670800" y="2387600"/>
            <a:ext cx="609600" cy="711200"/>
          </a:xfrm>
          <a:prstGeom prst="notchedRightArrow">
            <a:avLst/>
          </a:prstGeom>
          <a:gradFill flip="none" rotWithShape="1">
            <a:gsLst>
              <a:gs pos="0">
                <a:srgbClr val="FF0000"/>
              </a:gs>
              <a:gs pos="100000">
                <a:srgbClr val="0000FF"/>
              </a:gs>
            </a:gsLst>
            <a:lin ang="0" scaled="1"/>
            <a:tileRect/>
          </a:gradFill>
          <a:ln w="1905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2067" name="WordArt 51"/>
          <p:cNvSpPr>
            <a:spLocks noChangeArrowheads="1" noChangeShapeType="1" noTextEdit="1"/>
          </p:cNvSpPr>
          <p:nvPr/>
        </p:nvSpPr>
        <p:spPr bwMode="auto">
          <a:xfrm>
            <a:off x="10058400" y="1371600"/>
            <a:ext cx="1828800" cy="3048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>
                <a:ln w="19050">
                  <a:solidFill>
                    <a:srgbClr val="99CCFF"/>
                  </a:solidFill>
                  <a:round/>
                  <a:headEnd/>
                  <a:tailEnd/>
                </a:ln>
                <a:gradFill rotWithShape="1">
                  <a:gsLst>
                    <a:gs pos="0">
                      <a:srgbClr val="000099"/>
                    </a:gs>
                    <a:gs pos="50000">
                      <a:srgbClr val="99CCFF"/>
                    </a:gs>
                    <a:gs pos="100000">
                      <a:srgbClr val="000099"/>
                    </a:gs>
                  </a:gsLst>
                  <a:lin ang="5400000" scaled="1"/>
                </a:gradFill>
                <a:effectLst>
                  <a:outerShdw dist="35921" dir="2700000" algn="ctr" rotWithShape="0">
                    <a:srgbClr val="990000"/>
                  </a:outerShdw>
                </a:effectLst>
                <a:latin typeface="Impact"/>
              </a:rPr>
              <a:t>NASIONAL</a:t>
            </a:r>
          </a:p>
        </p:txBody>
      </p:sp>
      <p:sp>
        <p:nvSpPr>
          <p:cNvPr id="42068" name="WordArt 51"/>
          <p:cNvSpPr>
            <a:spLocks noChangeArrowheads="1" noChangeShapeType="1" noTextEdit="1"/>
          </p:cNvSpPr>
          <p:nvPr/>
        </p:nvSpPr>
        <p:spPr bwMode="auto">
          <a:xfrm>
            <a:off x="304800" y="6400800"/>
            <a:ext cx="3454400" cy="304800"/>
          </a:xfrm>
          <a:prstGeom prst="rect">
            <a:avLst/>
          </a:prstGeom>
        </p:spPr>
        <p:txBody>
          <a:bodyPr wrap="none" fromWordArt="1">
            <a:prstTxWarp prst="textPlain">
              <a:avLst>
                <a:gd name="adj" fmla="val 50000"/>
              </a:avLst>
            </a:prstTxWarp>
          </a:bodyPr>
          <a:lstStyle/>
          <a:p>
            <a:pPr algn="ctr"/>
            <a:r>
              <a:rPr lang="en-US" sz="3600" kern="10">
                <a:ln w="19050">
                  <a:solidFill>
                    <a:srgbClr val="99CCFF"/>
                  </a:solidFill>
                  <a:round/>
                  <a:headEnd/>
                  <a:tailEnd/>
                </a:ln>
                <a:gradFill rotWithShape="1">
                  <a:gsLst>
                    <a:gs pos="0">
                      <a:srgbClr val="000099"/>
                    </a:gs>
                    <a:gs pos="50000">
                      <a:srgbClr val="99CCFF"/>
                    </a:gs>
                    <a:gs pos="100000">
                      <a:srgbClr val="000099"/>
                    </a:gs>
                  </a:gsLst>
                  <a:lin ang="5400000" scaled="1"/>
                </a:gradFill>
                <a:effectLst>
                  <a:outerShdw dist="35921" dir="2700000" algn="ctr" rotWithShape="0">
                    <a:srgbClr val="990000"/>
                  </a:outerShdw>
                </a:effectLst>
                <a:latin typeface="Impact"/>
              </a:rPr>
              <a:t>KEMENTERIAN/LEMBAGA</a:t>
            </a:r>
          </a:p>
        </p:txBody>
      </p:sp>
    </p:spTree>
    <p:extLst>
      <p:ext uri="{BB962C8B-B14F-4D97-AF65-F5344CB8AC3E}">
        <p14:creationId xmlns="" xmlns:p14="http://schemas.microsoft.com/office/powerpoint/2010/main" val="2929222934"/>
      </p:ext>
    </p:extLst>
  </p:cSld>
  <p:clrMapOvr>
    <a:masterClrMapping/>
  </p:clrMapOvr>
  <p:transition/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3200" smtClean="0">
                <a:latin typeface="Copperplate Gothic Bold" pitchFamily="34" charset="0"/>
              </a:rPr>
              <a:t>CASCADING DALAM MANAJEMEN KINERJA</a:t>
            </a:r>
          </a:p>
        </p:txBody>
      </p:sp>
      <p:sp>
        <p:nvSpPr>
          <p:cNvPr id="4" name="Rounded Rectangle 3"/>
          <p:cNvSpPr/>
          <p:nvPr/>
        </p:nvSpPr>
        <p:spPr>
          <a:xfrm>
            <a:off x="6096000" y="2667000"/>
            <a:ext cx="1930400" cy="5334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latin typeface="Comic Sans MS" pitchFamily="66" charset="0"/>
              </a:rPr>
              <a:t>outcome</a:t>
            </a:r>
          </a:p>
        </p:txBody>
      </p:sp>
      <p:sp>
        <p:nvSpPr>
          <p:cNvPr id="11" name="Rounded Rectangle 10"/>
          <p:cNvSpPr/>
          <p:nvPr/>
        </p:nvSpPr>
        <p:spPr>
          <a:xfrm>
            <a:off x="3251200" y="3429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Intermediate outcome 1</a:t>
            </a:r>
          </a:p>
        </p:txBody>
      </p:sp>
      <p:cxnSp>
        <p:nvCxnSpPr>
          <p:cNvPr id="36" name="Elbow Connector 35"/>
          <p:cNvCxnSpPr>
            <a:stCxn id="4" idx="2"/>
            <a:endCxn id="11" idx="0"/>
          </p:cNvCxnSpPr>
          <p:nvPr/>
        </p:nvCxnSpPr>
        <p:spPr>
          <a:xfrm rot="5400000">
            <a:off x="5524500" y="1892300"/>
            <a:ext cx="228600" cy="28448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Elbow Connector 39"/>
          <p:cNvCxnSpPr>
            <a:stCxn id="4" idx="2"/>
            <a:endCxn id="45" idx="0"/>
          </p:cNvCxnSpPr>
          <p:nvPr/>
        </p:nvCxnSpPr>
        <p:spPr>
          <a:xfrm rot="5400000">
            <a:off x="6946900" y="3312584"/>
            <a:ext cx="228600" cy="169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Elbow Connector 43"/>
          <p:cNvCxnSpPr>
            <a:stCxn id="4" idx="2"/>
            <a:endCxn id="46" idx="0"/>
          </p:cNvCxnSpPr>
          <p:nvPr/>
        </p:nvCxnSpPr>
        <p:spPr>
          <a:xfrm rot="16200000" flipH="1">
            <a:off x="8470900" y="1790700"/>
            <a:ext cx="228600" cy="304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28" name="Text Box 46"/>
          <p:cNvSpPr txBox="1">
            <a:spLocks noChangeArrowheads="1"/>
          </p:cNvSpPr>
          <p:nvPr/>
        </p:nvSpPr>
        <p:spPr bwMode="auto">
          <a:xfrm>
            <a:off x="11074400" y="6583364"/>
            <a:ext cx="1117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800" b="1">
                <a:latin typeface="Arial Narrow" pitchFamily="34" charset="0"/>
              </a:rPr>
              <a:t> </a:t>
            </a:r>
            <a:r>
              <a:rPr lang="en-GB" sz="1200" b="1"/>
              <a:t>®</a:t>
            </a:r>
            <a:r>
              <a:rPr lang="en-US" sz="1000" b="1">
                <a:latin typeface="Arial Narrow" pitchFamily="34" charset="0"/>
              </a:rPr>
              <a:t>onn 2015</a:t>
            </a:r>
            <a:endParaRPr lang="en-GB" sz="1000" b="1">
              <a:latin typeface="Arial Narrow" pitchFamily="34" charset="0"/>
            </a:endParaRPr>
          </a:p>
        </p:txBody>
      </p:sp>
      <p:sp>
        <p:nvSpPr>
          <p:cNvPr id="45" name="Rounded Rectangle 44"/>
          <p:cNvSpPr/>
          <p:nvPr/>
        </p:nvSpPr>
        <p:spPr>
          <a:xfrm>
            <a:off x="6096000" y="3429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Intermediate outcome 1</a:t>
            </a:r>
          </a:p>
        </p:txBody>
      </p:sp>
      <p:sp>
        <p:nvSpPr>
          <p:cNvPr id="46" name="Rounded Rectangle 45"/>
          <p:cNvSpPr/>
          <p:nvPr/>
        </p:nvSpPr>
        <p:spPr>
          <a:xfrm>
            <a:off x="9144000" y="3429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Intermediate outcome 1</a:t>
            </a:r>
          </a:p>
        </p:txBody>
      </p:sp>
      <p:sp>
        <p:nvSpPr>
          <p:cNvPr id="49" name="Rounded Rectangle 48"/>
          <p:cNvSpPr/>
          <p:nvPr/>
        </p:nvSpPr>
        <p:spPr>
          <a:xfrm>
            <a:off x="3251200" y="4191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Intermediate outcome 2</a:t>
            </a:r>
          </a:p>
        </p:txBody>
      </p:sp>
      <p:cxnSp>
        <p:nvCxnSpPr>
          <p:cNvPr id="51" name="Elbow Connector 50"/>
          <p:cNvCxnSpPr>
            <a:stCxn id="45" idx="2"/>
            <a:endCxn id="49" idx="0"/>
          </p:cNvCxnSpPr>
          <p:nvPr/>
        </p:nvCxnSpPr>
        <p:spPr>
          <a:xfrm rot="5400000">
            <a:off x="5562600" y="2692400"/>
            <a:ext cx="152400" cy="28448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2" name="Elbow Connector 51"/>
          <p:cNvCxnSpPr>
            <a:stCxn id="45" idx="2"/>
            <a:endCxn id="55" idx="0"/>
          </p:cNvCxnSpPr>
          <p:nvPr/>
        </p:nvCxnSpPr>
        <p:spPr>
          <a:xfrm rot="5400000">
            <a:off x="6985000" y="4112684"/>
            <a:ext cx="152400" cy="169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4" name="Elbow Connector 53"/>
          <p:cNvCxnSpPr>
            <a:stCxn id="45" idx="2"/>
            <a:endCxn id="56" idx="0"/>
          </p:cNvCxnSpPr>
          <p:nvPr/>
        </p:nvCxnSpPr>
        <p:spPr>
          <a:xfrm rot="16200000" flipH="1">
            <a:off x="8509000" y="2590800"/>
            <a:ext cx="152400" cy="304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Rounded Rectangle 54"/>
          <p:cNvSpPr/>
          <p:nvPr/>
        </p:nvSpPr>
        <p:spPr>
          <a:xfrm>
            <a:off x="6096000" y="4191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Intermediate outcome 2</a:t>
            </a:r>
          </a:p>
        </p:txBody>
      </p:sp>
      <p:sp>
        <p:nvSpPr>
          <p:cNvPr id="56" name="Rounded Rectangle 55"/>
          <p:cNvSpPr/>
          <p:nvPr/>
        </p:nvSpPr>
        <p:spPr>
          <a:xfrm>
            <a:off x="9144000" y="4191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Intermediate outcome 2</a:t>
            </a:r>
          </a:p>
        </p:txBody>
      </p:sp>
      <p:sp>
        <p:nvSpPr>
          <p:cNvPr id="57" name="Rounded Rectangle 56"/>
          <p:cNvSpPr/>
          <p:nvPr/>
        </p:nvSpPr>
        <p:spPr>
          <a:xfrm>
            <a:off x="3251200" y="4953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Output</a:t>
            </a:r>
          </a:p>
        </p:txBody>
      </p:sp>
      <p:cxnSp>
        <p:nvCxnSpPr>
          <p:cNvPr id="58" name="Elbow Connector 57"/>
          <p:cNvCxnSpPr>
            <a:stCxn id="55" idx="2"/>
            <a:endCxn id="57" idx="0"/>
          </p:cNvCxnSpPr>
          <p:nvPr/>
        </p:nvCxnSpPr>
        <p:spPr>
          <a:xfrm rot="5400000">
            <a:off x="5562600" y="3454400"/>
            <a:ext cx="152400" cy="28448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9" name="Elbow Connector 58"/>
          <p:cNvCxnSpPr>
            <a:stCxn id="55" idx="2"/>
            <a:endCxn id="61" idx="0"/>
          </p:cNvCxnSpPr>
          <p:nvPr/>
        </p:nvCxnSpPr>
        <p:spPr>
          <a:xfrm rot="5400000">
            <a:off x="6985000" y="4874684"/>
            <a:ext cx="152400" cy="169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0" name="Elbow Connector 59"/>
          <p:cNvCxnSpPr>
            <a:stCxn id="55" idx="2"/>
            <a:endCxn id="62" idx="0"/>
          </p:cNvCxnSpPr>
          <p:nvPr/>
        </p:nvCxnSpPr>
        <p:spPr>
          <a:xfrm rot="16200000" flipH="1">
            <a:off x="8509000" y="3352800"/>
            <a:ext cx="152400" cy="304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1" name="Rounded Rectangle 60"/>
          <p:cNvSpPr/>
          <p:nvPr/>
        </p:nvSpPr>
        <p:spPr>
          <a:xfrm>
            <a:off x="6096000" y="4953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Output</a:t>
            </a:r>
          </a:p>
        </p:txBody>
      </p:sp>
      <p:sp>
        <p:nvSpPr>
          <p:cNvPr id="62" name="Rounded Rectangle 61"/>
          <p:cNvSpPr/>
          <p:nvPr/>
        </p:nvSpPr>
        <p:spPr>
          <a:xfrm>
            <a:off x="9144000" y="4953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Output</a:t>
            </a:r>
          </a:p>
        </p:txBody>
      </p:sp>
      <p:sp>
        <p:nvSpPr>
          <p:cNvPr id="63" name="Rounded Rectangle 62"/>
          <p:cNvSpPr/>
          <p:nvPr/>
        </p:nvSpPr>
        <p:spPr>
          <a:xfrm>
            <a:off x="3251200" y="5715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Sub Output</a:t>
            </a:r>
          </a:p>
        </p:txBody>
      </p:sp>
      <p:cxnSp>
        <p:nvCxnSpPr>
          <p:cNvPr id="64" name="Elbow Connector 63"/>
          <p:cNvCxnSpPr>
            <a:stCxn id="61" idx="2"/>
            <a:endCxn id="63" idx="0"/>
          </p:cNvCxnSpPr>
          <p:nvPr/>
        </p:nvCxnSpPr>
        <p:spPr>
          <a:xfrm rot="5400000">
            <a:off x="5562600" y="4216400"/>
            <a:ext cx="152400" cy="28448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5" name="Elbow Connector 64"/>
          <p:cNvCxnSpPr>
            <a:stCxn id="61" idx="2"/>
            <a:endCxn id="67" idx="0"/>
          </p:cNvCxnSpPr>
          <p:nvPr/>
        </p:nvCxnSpPr>
        <p:spPr>
          <a:xfrm rot="5400000">
            <a:off x="6985000" y="5636684"/>
            <a:ext cx="152400" cy="169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61" idx="2"/>
            <a:endCxn id="68" idx="0"/>
          </p:cNvCxnSpPr>
          <p:nvPr/>
        </p:nvCxnSpPr>
        <p:spPr>
          <a:xfrm rot="16200000" flipH="1">
            <a:off x="8509000" y="4114800"/>
            <a:ext cx="152400" cy="304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7" name="Rounded Rectangle 66"/>
          <p:cNvSpPr/>
          <p:nvPr/>
        </p:nvSpPr>
        <p:spPr>
          <a:xfrm>
            <a:off x="6096000" y="5715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Sub Output</a:t>
            </a:r>
          </a:p>
        </p:txBody>
      </p:sp>
      <p:sp>
        <p:nvSpPr>
          <p:cNvPr id="68" name="Rounded Rectangle 67"/>
          <p:cNvSpPr/>
          <p:nvPr/>
        </p:nvSpPr>
        <p:spPr>
          <a:xfrm>
            <a:off x="9144000" y="5715000"/>
            <a:ext cx="1930400" cy="6096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sz="1400" dirty="0">
                <a:solidFill>
                  <a:schemeClr val="tx1"/>
                </a:solidFill>
                <a:latin typeface="Comic Sans MS" pitchFamily="66" charset="0"/>
              </a:rPr>
              <a:t>Sub Output</a:t>
            </a:r>
          </a:p>
        </p:txBody>
      </p:sp>
      <p:sp>
        <p:nvSpPr>
          <p:cNvPr id="43" name="Rounded Rectangle 42"/>
          <p:cNvSpPr/>
          <p:nvPr/>
        </p:nvSpPr>
        <p:spPr>
          <a:xfrm>
            <a:off x="3251200" y="2667000"/>
            <a:ext cx="1930400" cy="5334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latin typeface="Comic Sans MS" pitchFamily="66" charset="0"/>
              </a:rPr>
              <a:t>outcome</a:t>
            </a:r>
          </a:p>
        </p:txBody>
      </p:sp>
      <p:sp>
        <p:nvSpPr>
          <p:cNvPr id="47" name="Rounded Rectangle 46"/>
          <p:cNvSpPr/>
          <p:nvPr/>
        </p:nvSpPr>
        <p:spPr>
          <a:xfrm>
            <a:off x="9144000" y="2667000"/>
            <a:ext cx="1930400" cy="5334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latin typeface="Comic Sans MS" pitchFamily="66" charset="0"/>
              </a:rPr>
              <a:t>outcome</a:t>
            </a:r>
          </a:p>
        </p:txBody>
      </p:sp>
      <p:sp>
        <p:nvSpPr>
          <p:cNvPr id="48" name="Rounded Rectangle 47"/>
          <p:cNvSpPr/>
          <p:nvPr/>
        </p:nvSpPr>
        <p:spPr>
          <a:xfrm>
            <a:off x="6096000" y="1828800"/>
            <a:ext cx="1930400" cy="5334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 dirty="0">
                <a:solidFill>
                  <a:schemeClr val="tx1"/>
                </a:solidFill>
                <a:latin typeface="Comic Sans MS" pitchFamily="66" charset="0"/>
              </a:rPr>
              <a:t>impact</a:t>
            </a:r>
          </a:p>
        </p:txBody>
      </p:sp>
      <p:cxnSp>
        <p:nvCxnSpPr>
          <p:cNvPr id="50" name="Elbow Connector 49"/>
          <p:cNvCxnSpPr>
            <a:stCxn id="48" idx="2"/>
            <a:endCxn id="47" idx="0"/>
          </p:cNvCxnSpPr>
          <p:nvPr/>
        </p:nvCxnSpPr>
        <p:spPr>
          <a:xfrm rot="16200000" flipH="1">
            <a:off x="8432800" y="990600"/>
            <a:ext cx="304800" cy="30480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0" name="Elbow Connector 69"/>
          <p:cNvCxnSpPr>
            <a:stCxn id="48" idx="2"/>
            <a:endCxn id="4" idx="0"/>
          </p:cNvCxnSpPr>
          <p:nvPr/>
        </p:nvCxnSpPr>
        <p:spPr>
          <a:xfrm rot="5400000">
            <a:off x="6908800" y="2512484"/>
            <a:ext cx="304800" cy="16933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4" name="Elbow Connector 73"/>
          <p:cNvCxnSpPr>
            <a:stCxn id="48" idx="2"/>
            <a:endCxn id="43" idx="0"/>
          </p:cNvCxnSpPr>
          <p:nvPr/>
        </p:nvCxnSpPr>
        <p:spPr>
          <a:xfrm rot="5400000">
            <a:off x="5486400" y="1092200"/>
            <a:ext cx="304800" cy="2844800"/>
          </a:xfrm>
          <a:prstGeom prst="bentConnector3">
            <a:avLst>
              <a:gd name="adj1" fmla="val 50000"/>
            </a:avLst>
          </a:prstGeom>
          <a:ln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2948975634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26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3200" smtClean="0">
                <a:latin typeface="Copperplate Gothic Bold" pitchFamily="34" charset="0"/>
              </a:rPr>
              <a:t>CASCADING DALAM MANAJEMEN KINERJA</a:t>
            </a:r>
          </a:p>
        </p:txBody>
      </p:sp>
      <p:sp>
        <p:nvSpPr>
          <p:cNvPr id="4" name="Rounded Rectangle 3"/>
          <p:cNvSpPr/>
          <p:nvPr/>
        </p:nvSpPr>
        <p:spPr>
          <a:xfrm>
            <a:off x="6096000" y="1447800"/>
            <a:ext cx="1524000" cy="3810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" name="Rounded Rectangle 4"/>
          <p:cNvSpPr/>
          <p:nvPr/>
        </p:nvSpPr>
        <p:spPr>
          <a:xfrm>
            <a:off x="6096000" y="2286000"/>
            <a:ext cx="1524000" cy="3810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" name="Rounded Rectangle 5"/>
          <p:cNvSpPr/>
          <p:nvPr/>
        </p:nvSpPr>
        <p:spPr>
          <a:xfrm>
            <a:off x="6705600" y="32004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7" name="Rounded Rectangle 6"/>
          <p:cNvSpPr/>
          <p:nvPr/>
        </p:nvSpPr>
        <p:spPr>
          <a:xfrm>
            <a:off x="6705600" y="27432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Rounded Rectangle 7"/>
          <p:cNvSpPr/>
          <p:nvPr/>
        </p:nvSpPr>
        <p:spPr>
          <a:xfrm>
            <a:off x="9347200" y="2286000"/>
            <a:ext cx="1524000" cy="3810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" name="Rounded Rectangle 8"/>
          <p:cNvSpPr/>
          <p:nvPr/>
        </p:nvSpPr>
        <p:spPr>
          <a:xfrm>
            <a:off x="9956800" y="32004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" name="Rounded Rectangle 9"/>
          <p:cNvSpPr/>
          <p:nvPr/>
        </p:nvSpPr>
        <p:spPr>
          <a:xfrm>
            <a:off x="9956800" y="27432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" name="Rounded Rectangle 10"/>
          <p:cNvSpPr/>
          <p:nvPr/>
        </p:nvSpPr>
        <p:spPr>
          <a:xfrm>
            <a:off x="2844800" y="2286000"/>
            <a:ext cx="1524000" cy="3810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" name="Rounded Rectangle 11"/>
          <p:cNvSpPr/>
          <p:nvPr/>
        </p:nvSpPr>
        <p:spPr>
          <a:xfrm>
            <a:off x="3454400" y="32004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3" name="Rounded Rectangle 12"/>
          <p:cNvSpPr/>
          <p:nvPr/>
        </p:nvSpPr>
        <p:spPr>
          <a:xfrm>
            <a:off x="3454400" y="27432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7" name="Rounded Rectangle 16"/>
          <p:cNvSpPr/>
          <p:nvPr/>
        </p:nvSpPr>
        <p:spPr>
          <a:xfrm>
            <a:off x="3454400" y="39624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ounded Rectangle 17"/>
          <p:cNvSpPr/>
          <p:nvPr/>
        </p:nvSpPr>
        <p:spPr>
          <a:xfrm>
            <a:off x="3759200" y="48768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ounded Rectangle 18"/>
          <p:cNvSpPr/>
          <p:nvPr/>
        </p:nvSpPr>
        <p:spPr>
          <a:xfrm>
            <a:off x="3454400" y="53340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ounded Rectangle 23"/>
          <p:cNvSpPr/>
          <p:nvPr/>
        </p:nvSpPr>
        <p:spPr>
          <a:xfrm>
            <a:off x="6705600" y="39624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Rounded Rectangle 25"/>
          <p:cNvSpPr/>
          <p:nvPr/>
        </p:nvSpPr>
        <p:spPr>
          <a:xfrm>
            <a:off x="6705600" y="53340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1" name="Rounded Rectangle 30"/>
          <p:cNvSpPr/>
          <p:nvPr/>
        </p:nvSpPr>
        <p:spPr>
          <a:xfrm>
            <a:off x="9956800" y="39624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3" name="Rounded Rectangle 32"/>
          <p:cNvSpPr/>
          <p:nvPr/>
        </p:nvSpPr>
        <p:spPr>
          <a:xfrm>
            <a:off x="9956800" y="53340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36" name="Elbow Connector 35"/>
          <p:cNvCxnSpPr>
            <a:stCxn id="4" idx="2"/>
            <a:endCxn id="11" idx="0"/>
          </p:cNvCxnSpPr>
          <p:nvPr/>
        </p:nvCxnSpPr>
        <p:spPr>
          <a:xfrm rot="5400000">
            <a:off x="5003800" y="431800"/>
            <a:ext cx="457200" cy="3251200"/>
          </a:xfrm>
          <a:prstGeom prst="bentConnector3">
            <a:avLst>
              <a:gd name="adj1" fmla="val 50000"/>
            </a:avLst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Elbow Connector 39"/>
          <p:cNvCxnSpPr>
            <a:stCxn id="4" idx="2"/>
            <a:endCxn id="5" idx="0"/>
          </p:cNvCxnSpPr>
          <p:nvPr/>
        </p:nvCxnSpPr>
        <p:spPr>
          <a:xfrm rot="5400000">
            <a:off x="6629400" y="2055284"/>
            <a:ext cx="457200" cy="16933"/>
          </a:xfrm>
          <a:prstGeom prst="bentConnector3">
            <a:avLst>
              <a:gd name="adj1" fmla="val 50000"/>
            </a:avLst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Elbow Connector 43"/>
          <p:cNvCxnSpPr>
            <a:stCxn id="4" idx="2"/>
            <a:endCxn id="8" idx="0"/>
          </p:cNvCxnSpPr>
          <p:nvPr/>
        </p:nvCxnSpPr>
        <p:spPr>
          <a:xfrm rot="16200000" flipH="1">
            <a:off x="8255000" y="431800"/>
            <a:ext cx="457200" cy="3251200"/>
          </a:xfrm>
          <a:prstGeom prst="bentConnector3">
            <a:avLst>
              <a:gd name="adj1" fmla="val 50000"/>
            </a:avLst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Elbow Connector 49"/>
          <p:cNvCxnSpPr>
            <a:stCxn id="13" idx="3"/>
            <a:endCxn id="17" idx="3"/>
          </p:cNvCxnSpPr>
          <p:nvPr/>
        </p:nvCxnSpPr>
        <p:spPr>
          <a:xfrm>
            <a:off x="4978400" y="2933700"/>
            <a:ext cx="16933" cy="1219200"/>
          </a:xfrm>
          <a:prstGeom prst="bentConnector3">
            <a:avLst>
              <a:gd name="adj1" fmla="val 1800000"/>
            </a:avLst>
          </a:prstGeom>
          <a:ln w="25400">
            <a:solidFill>
              <a:srgbClr val="FF66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Elbow Connector 52"/>
          <p:cNvCxnSpPr>
            <a:stCxn id="12" idx="3"/>
            <a:endCxn id="19" idx="3"/>
          </p:cNvCxnSpPr>
          <p:nvPr/>
        </p:nvCxnSpPr>
        <p:spPr>
          <a:xfrm>
            <a:off x="4978400" y="3390900"/>
            <a:ext cx="16933" cy="2133600"/>
          </a:xfrm>
          <a:prstGeom prst="bentConnector3">
            <a:avLst>
              <a:gd name="adj1" fmla="val 3334426"/>
            </a:avLst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92" name="Text Box 46"/>
          <p:cNvSpPr txBox="1">
            <a:spLocks noChangeArrowheads="1"/>
          </p:cNvSpPr>
          <p:nvPr/>
        </p:nvSpPr>
        <p:spPr bwMode="auto">
          <a:xfrm>
            <a:off x="11074400" y="6583364"/>
            <a:ext cx="1117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800" b="1">
                <a:latin typeface="Arial Narrow" pitchFamily="34" charset="0"/>
              </a:rPr>
              <a:t> </a:t>
            </a:r>
            <a:r>
              <a:rPr lang="en-GB" sz="1200" b="1"/>
              <a:t>®</a:t>
            </a:r>
            <a:r>
              <a:rPr lang="en-US" sz="1000" b="1">
                <a:latin typeface="Arial Narrow" pitchFamily="34" charset="0"/>
              </a:rPr>
              <a:t>onn 2015</a:t>
            </a:r>
            <a:endParaRPr lang="en-GB" sz="1000" b="1">
              <a:latin typeface="Arial Narrow" pitchFamily="34" charset="0"/>
            </a:endParaRPr>
          </a:p>
        </p:txBody>
      </p:sp>
      <p:sp>
        <p:nvSpPr>
          <p:cNvPr id="49" name="Rounded Rectangle 48"/>
          <p:cNvSpPr/>
          <p:nvPr/>
        </p:nvSpPr>
        <p:spPr>
          <a:xfrm>
            <a:off x="3759200" y="44196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1" name="Rounded Rectangle 50"/>
          <p:cNvSpPr/>
          <p:nvPr/>
        </p:nvSpPr>
        <p:spPr>
          <a:xfrm>
            <a:off x="7112000" y="48768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2" name="Rounded Rectangle 51"/>
          <p:cNvSpPr/>
          <p:nvPr/>
        </p:nvSpPr>
        <p:spPr>
          <a:xfrm>
            <a:off x="7112000" y="44196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4" name="Rounded Rectangle 53"/>
          <p:cNvSpPr/>
          <p:nvPr/>
        </p:nvSpPr>
        <p:spPr>
          <a:xfrm>
            <a:off x="10261600" y="48768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5" name="Rounded Rectangle 54"/>
          <p:cNvSpPr/>
          <p:nvPr/>
        </p:nvSpPr>
        <p:spPr>
          <a:xfrm>
            <a:off x="10261600" y="44196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6" name="Rounded Rectangle 55"/>
          <p:cNvSpPr/>
          <p:nvPr/>
        </p:nvSpPr>
        <p:spPr>
          <a:xfrm>
            <a:off x="3759200" y="62484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7" name="Rounded Rectangle 56"/>
          <p:cNvSpPr/>
          <p:nvPr/>
        </p:nvSpPr>
        <p:spPr>
          <a:xfrm>
            <a:off x="3759200" y="57912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8" name="Rounded Rectangle 57"/>
          <p:cNvSpPr/>
          <p:nvPr/>
        </p:nvSpPr>
        <p:spPr>
          <a:xfrm>
            <a:off x="7112000" y="62484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9" name="Rounded Rectangle 58"/>
          <p:cNvSpPr/>
          <p:nvPr/>
        </p:nvSpPr>
        <p:spPr>
          <a:xfrm>
            <a:off x="7112000" y="57912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0" name="Rounded Rectangle 59"/>
          <p:cNvSpPr/>
          <p:nvPr/>
        </p:nvSpPr>
        <p:spPr>
          <a:xfrm>
            <a:off x="10261600" y="62484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1" name="Rounded Rectangle 60"/>
          <p:cNvSpPr/>
          <p:nvPr/>
        </p:nvSpPr>
        <p:spPr>
          <a:xfrm>
            <a:off x="10261600" y="57912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65" name="Elbow Connector 64"/>
          <p:cNvCxnSpPr>
            <a:stCxn id="11" idx="1"/>
            <a:endCxn id="13" idx="1"/>
          </p:cNvCxnSpPr>
          <p:nvPr/>
        </p:nvCxnSpPr>
        <p:spPr>
          <a:xfrm rot="10800000" flipH="1" flipV="1">
            <a:off x="2844800" y="2476500"/>
            <a:ext cx="609600" cy="457200"/>
          </a:xfrm>
          <a:prstGeom prst="bentConnector3">
            <a:avLst>
              <a:gd name="adj1" fmla="val -5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Elbow Connector 68"/>
          <p:cNvCxnSpPr>
            <a:stCxn id="11" idx="1"/>
            <a:endCxn id="12" idx="1"/>
          </p:cNvCxnSpPr>
          <p:nvPr/>
        </p:nvCxnSpPr>
        <p:spPr>
          <a:xfrm rot="10800000" flipH="1" flipV="1">
            <a:off x="2844800" y="2476500"/>
            <a:ext cx="609600" cy="914400"/>
          </a:xfrm>
          <a:prstGeom prst="bentConnector3">
            <a:avLst>
              <a:gd name="adj1" fmla="val -5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Elbow Connector 71"/>
          <p:cNvCxnSpPr>
            <a:stCxn id="17" idx="1"/>
            <a:endCxn id="49" idx="1"/>
          </p:cNvCxnSpPr>
          <p:nvPr/>
        </p:nvCxnSpPr>
        <p:spPr>
          <a:xfrm rot="10800000" flipH="1" flipV="1">
            <a:off x="3454400" y="4152900"/>
            <a:ext cx="304800" cy="457200"/>
          </a:xfrm>
          <a:prstGeom prst="bentConnector3">
            <a:avLst>
              <a:gd name="adj1" fmla="val -10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Elbow Connector 74"/>
          <p:cNvCxnSpPr>
            <a:stCxn id="17" idx="1"/>
            <a:endCxn id="18" idx="1"/>
          </p:cNvCxnSpPr>
          <p:nvPr/>
        </p:nvCxnSpPr>
        <p:spPr>
          <a:xfrm rot="10800000" flipH="1" flipV="1">
            <a:off x="3454400" y="4152900"/>
            <a:ext cx="304800" cy="914400"/>
          </a:xfrm>
          <a:prstGeom prst="bentConnector3">
            <a:avLst>
              <a:gd name="adj1" fmla="val -10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Elbow Connector 77"/>
          <p:cNvCxnSpPr>
            <a:stCxn id="19" idx="1"/>
            <a:endCxn id="57" idx="1"/>
          </p:cNvCxnSpPr>
          <p:nvPr/>
        </p:nvCxnSpPr>
        <p:spPr>
          <a:xfrm rot="10800000" flipH="1" flipV="1">
            <a:off x="3454400" y="5524500"/>
            <a:ext cx="304800" cy="457200"/>
          </a:xfrm>
          <a:prstGeom prst="bentConnector3">
            <a:avLst>
              <a:gd name="adj1" fmla="val -10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Elbow Connector 80"/>
          <p:cNvCxnSpPr>
            <a:stCxn id="19" idx="1"/>
            <a:endCxn id="56" idx="1"/>
          </p:cNvCxnSpPr>
          <p:nvPr/>
        </p:nvCxnSpPr>
        <p:spPr>
          <a:xfrm rot="10800000" flipH="1" flipV="1">
            <a:off x="3454400" y="5524500"/>
            <a:ext cx="304800" cy="914400"/>
          </a:xfrm>
          <a:prstGeom prst="bentConnector3">
            <a:avLst>
              <a:gd name="adj1" fmla="val -10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167634271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Rounded Rectangle 44"/>
          <p:cNvSpPr/>
          <p:nvPr/>
        </p:nvSpPr>
        <p:spPr>
          <a:xfrm>
            <a:off x="1930400" y="3810000"/>
            <a:ext cx="10058400" cy="2895600"/>
          </a:xfrm>
          <a:prstGeom prst="roundRect">
            <a:avLst/>
          </a:prstGeom>
          <a:solidFill>
            <a:srgbClr val="FF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3" name="Rounded Rectangle 42"/>
          <p:cNvSpPr/>
          <p:nvPr/>
        </p:nvSpPr>
        <p:spPr>
          <a:xfrm>
            <a:off x="1930400" y="2133600"/>
            <a:ext cx="10058400" cy="1600200"/>
          </a:xfrm>
          <a:prstGeom prst="roundRect">
            <a:avLst/>
          </a:prstGeom>
          <a:solidFill>
            <a:srgbClr val="FF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42" name="Rounded Rectangle 41"/>
          <p:cNvSpPr/>
          <p:nvPr/>
        </p:nvSpPr>
        <p:spPr>
          <a:xfrm>
            <a:off x="1930400" y="1371600"/>
            <a:ext cx="10058400" cy="609600"/>
          </a:xfrm>
          <a:prstGeom prst="roundRect">
            <a:avLst/>
          </a:prstGeom>
          <a:solidFill>
            <a:srgbClr val="FF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269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 sz="3200" smtClean="0">
                <a:latin typeface="Copperplate Gothic Bold" pitchFamily="34" charset="0"/>
              </a:rPr>
              <a:t>CASCADING DALAM MANAJEMEN KINERJA</a:t>
            </a:r>
          </a:p>
        </p:txBody>
      </p:sp>
      <p:sp>
        <p:nvSpPr>
          <p:cNvPr id="4" name="Rounded Rectangle 3"/>
          <p:cNvSpPr/>
          <p:nvPr/>
        </p:nvSpPr>
        <p:spPr>
          <a:xfrm>
            <a:off x="6096000" y="1447800"/>
            <a:ext cx="1524000" cy="3810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" name="Rounded Rectangle 4"/>
          <p:cNvSpPr/>
          <p:nvPr/>
        </p:nvSpPr>
        <p:spPr>
          <a:xfrm>
            <a:off x="6096000" y="2286000"/>
            <a:ext cx="1524000" cy="3810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" name="Rounded Rectangle 5"/>
          <p:cNvSpPr/>
          <p:nvPr/>
        </p:nvSpPr>
        <p:spPr>
          <a:xfrm>
            <a:off x="6705600" y="32004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7" name="Rounded Rectangle 6"/>
          <p:cNvSpPr/>
          <p:nvPr/>
        </p:nvSpPr>
        <p:spPr>
          <a:xfrm>
            <a:off x="6705600" y="27432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8" name="Rounded Rectangle 7"/>
          <p:cNvSpPr/>
          <p:nvPr/>
        </p:nvSpPr>
        <p:spPr>
          <a:xfrm>
            <a:off x="9347200" y="2286000"/>
            <a:ext cx="1524000" cy="3810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9" name="Rounded Rectangle 8"/>
          <p:cNvSpPr/>
          <p:nvPr/>
        </p:nvSpPr>
        <p:spPr>
          <a:xfrm>
            <a:off x="9956800" y="32004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0" name="Rounded Rectangle 9"/>
          <p:cNvSpPr/>
          <p:nvPr/>
        </p:nvSpPr>
        <p:spPr>
          <a:xfrm>
            <a:off x="9956800" y="27432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1" name="Rounded Rectangle 10"/>
          <p:cNvSpPr/>
          <p:nvPr/>
        </p:nvSpPr>
        <p:spPr>
          <a:xfrm>
            <a:off x="2844800" y="2286000"/>
            <a:ext cx="1524000" cy="381000"/>
          </a:xfrm>
          <a:prstGeom prst="roundRect">
            <a:avLst/>
          </a:prstGeom>
          <a:solidFill>
            <a:srgbClr val="99C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2" name="Rounded Rectangle 11"/>
          <p:cNvSpPr/>
          <p:nvPr/>
        </p:nvSpPr>
        <p:spPr>
          <a:xfrm>
            <a:off x="3454400" y="32004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3" name="Rounded Rectangle 12"/>
          <p:cNvSpPr/>
          <p:nvPr/>
        </p:nvSpPr>
        <p:spPr>
          <a:xfrm>
            <a:off x="3454400" y="2743200"/>
            <a:ext cx="1524000" cy="381000"/>
          </a:xfrm>
          <a:prstGeom prst="roundRect">
            <a:avLst/>
          </a:prstGeom>
          <a:solidFill>
            <a:srgbClr val="CCECFF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7" name="Rounded Rectangle 16"/>
          <p:cNvSpPr/>
          <p:nvPr/>
        </p:nvSpPr>
        <p:spPr>
          <a:xfrm>
            <a:off x="3454400" y="39624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8" name="Rounded Rectangle 17"/>
          <p:cNvSpPr/>
          <p:nvPr/>
        </p:nvSpPr>
        <p:spPr>
          <a:xfrm>
            <a:off x="3759200" y="48768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19" name="Rounded Rectangle 18"/>
          <p:cNvSpPr/>
          <p:nvPr/>
        </p:nvSpPr>
        <p:spPr>
          <a:xfrm>
            <a:off x="3454400" y="53340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4" name="Rounded Rectangle 23"/>
          <p:cNvSpPr/>
          <p:nvPr/>
        </p:nvSpPr>
        <p:spPr>
          <a:xfrm>
            <a:off x="6705600" y="39624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26" name="Rounded Rectangle 25"/>
          <p:cNvSpPr/>
          <p:nvPr/>
        </p:nvSpPr>
        <p:spPr>
          <a:xfrm>
            <a:off x="6705600" y="53340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1" name="Rounded Rectangle 30"/>
          <p:cNvSpPr/>
          <p:nvPr/>
        </p:nvSpPr>
        <p:spPr>
          <a:xfrm>
            <a:off x="9956800" y="39624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33" name="Rounded Rectangle 32"/>
          <p:cNvSpPr/>
          <p:nvPr/>
        </p:nvSpPr>
        <p:spPr>
          <a:xfrm>
            <a:off x="9956800" y="5334000"/>
            <a:ext cx="1524000" cy="381000"/>
          </a:xfrm>
          <a:prstGeom prst="roundRect">
            <a:avLst/>
          </a:prstGeom>
          <a:solidFill>
            <a:schemeClr val="accent5">
              <a:lumMod val="60000"/>
              <a:lumOff val="4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36" name="Elbow Connector 35"/>
          <p:cNvCxnSpPr>
            <a:stCxn id="4" idx="2"/>
            <a:endCxn id="11" idx="0"/>
          </p:cNvCxnSpPr>
          <p:nvPr/>
        </p:nvCxnSpPr>
        <p:spPr>
          <a:xfrm rot="5400000">
            <a:off x="5003800" y="431800"/>
            <a:ext cx="457200" cy="3251200"/>
          </a:xfrm>
          <a:prstGeom prst="bentConnector3">
            <a:avLst>
              <a:gd name="adj1" fmla="val 50000"/>
            </a:avLst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0" name="Elbow Connector 39"/>
          <p:cNvCxnSpPr>
            <a:stCxn id="4" idx="2"/>
            <a:endCxn id="5" idx="0"/>
          </p:cNvCxnSpPr>
          <p:nvPr/>
        </p:nvCxnSpPr>
        <p:spPr>
          <a:xfrm rot="5400000">
            <a:off x="6629400" y="2055284"/>
            <a:ext cx="457200" cy="16933"/>
          </a:xfrm>
          <a:prstGeom prst="bentConnector3">
            <a:avLst>
              <a:gd name="adj1" fmla="val 50000"/>
            </a:avLst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4" name="Elbow Connector 43"/>
          <p:cNvCxnSpPr>
            <a:stCxn id="4" idx="2"/>
            <a:endCxn id="8" idx="0"/>
          </p:cNvCxnSpPr>
          <p:nvPr/>
        </p:nvCxnSpPr>
        <p:spPr>
          <a:xfrm rot="16200000" flipH="1">
            <a:off x="8255000" y="431800"/>
            <a:ext cx="457200" cy="3251200"/>
          </a:xfrm>
          <a:prstGeom prst="bentConnector3">
            <a:avLst>
              <a:gd name="adj1" fmla="val 50000"/>
            </a:avLst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0" name="Elbow Connector 49"/>
          <p:cNvCxnSpPr>
            <a:stCxn id="13" idx="3"/>
            <a:endCxn id="17" idx="3"/>
          </p:cNvCxnSpPr>
          <p:nvPr/>
        </p:nvCxnSpPr>
        <p:spPr>
          <a:xfrm>
            <a:off x="4978400" y="2933700"/>
            <a:ext cx="16933" cy="1219200"/>
          </a:xfrm>
          <a:prstGeom prst="bentConnector3">
            <a:avLst>
              <a:gd name="adj1" fmla="val 1800000"/>
            </a:avLst>
          </a:prstGeom>
          <a:ln w="25400">
            <a:solidFill>
              <a:srgbClr val="FF66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3" name="Elbow Connector 52"/>
          <p:cNvCxnSpPr>
            <a:stCxn id="12" idx="3"/>
            <a:endCxn id="19" idx="3"/>
          </p:cNvCxnSpPr>
          <p:nvPr/>
        </p:nvCxnSpPr>
        <p:spPr>
          <a:xfrm>
            <a:off x="4978400" y="3390900"/>
            <a:ext cx="16933" cy="2133600"/>
          </a:xfrm>
          <a:prstGeom prst="bentConnector3">
            <a:avLst>
              <a:gd name="adj1" fmla="val 3334426"/>
            </a:avLst>
          </a:prstGeom>
          <a:ln w="25400">
            <a:solidFill>
              <a:srgbClr val="FF0000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1292" name="Text Box 46"/>
          <p:cNvSpPr txBox="1">
            <a:spLocks noChangeArrowheads="1"/>
          </p:cNvSpPr>
          <p:nvPr/>
        </p:nvSpPr>
        <p:spPr bwMode="auto">
          <a:xfrm>
            <a:off x="11074400" y="6583364"/>
            <a:ext cx="1117600" cy="2762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>
            <a:spAutoFit/>
          </a:bodyPr>
          <a:lstStyle/>
          <a:p>
            <a:pPr>
              <a:spcBef>
                <a:spcPct val="50000"/>
              </a:spcBef>
            </a:pPr>
            <a:r>
              <a:rPr lang="en-US" sz="800" b="1">
                <a:latin typeface="Arial Narrow" pitchFamily="34" charset="0"/>
              </a:rPr>
              <a:t> </a:t>
            </a:r>
            <a:r>
              <a:rPr lang="en-GB" sz="1200" b="1"/>
              <a:t>®</a:t>
            </a:r>
            <a:r>
              <a:rPr lang="en-US" sz="1000" b="1">
                <a:latin typeface="Arial Narrow" pitchFamily="34" charset="0"/>
              </a:rPr>
              <a:t>onn 2015</a:t>
            </a:r>
            <a:endParaRPr lang="en-GB" sz="1000" b="1">
              <a:latin typeface="Arial Narrow" pitchFamily="34" charset="0"/>
            </a:endParaRPr>
          </a:p>
        </p:txBody>
      </p:sp>
      <p:sp>
        <p:nvSpPr>
          <p:cNvPr id="49" name="Rounded Rectangle 48"/>
          <p:cNvSpPr/>
          <p:nvPr/>
        </p:nvSpPr>
        <p:spPr>
          <a:xfrm>
            <a:off x="3759200" y="44196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1" name="Rounded Rectangle 50"/>
          <p:cNvSpPr/>
          <p:nvPr/>
        </p:nvSpPr>
        <p:spPr>
          <a:xfrm>
            <a:off x="7112000" y="48768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2" name="Rounded Rectangle 51"/>
          <p:cNvSpPr/>
          <p:nvPr/>
        </p:nvSpPr>
        <p:spPr>
          <a:xfrm>
            <a:off x="7112000" y="44196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4" name="Rounded Rectangle 53"/>
          <p:cNvSpPr/>
          <p:nvPr/>
        </p:nvSpPr>
        <p:spPr>
          <a:xfrm>
            <a:off x="10261600" y="48768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5" name="Rounded Rectangle 54"/>
          <p:cNvSpPr/>
          <p:nvPr/>
        </p:nvSpPr>
        <p:spPr>
          <a:xfrm>
            <a:off x="10261600" y="44196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6" name="Rounded Rectangle 55"/>
          <p:cNvSpPr/>
          <p:nvPr/>
        </p:nvSpPr>
        <p:spPr>
          <a:xfrm>
            <a:off x="3759200" y="62484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7" name="Rounded Rectangle 56"/>
          <p:cNvSpPr/>
          <p:nvPr/>
        </p:nvSpPr>
        <p:spPr>
          <a:xfrm>
            <a:off x="3759200" y="57912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8" name="Rounded Rectangle 57"/>
          <p:cNvSpPr/>
          <p:nvPr/>
        </p:nvSpPr>
        <p:spPr>
          <a:xfrm>
            <a:off x="7112000" y="62484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9" name="Rounded Rectangle 58"/>
          <p:cNvSpPr/>
          <p:nvPr/>
        </p:nvSpPr>
        <p:spPr>
          <a:xfrm>
            <a:off x="7112000" y="57912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0" name="Rounded Rectangle 59"/>
          <p:cNvSpPr/>
          <p:nvPr/>
        </p:nvSpPr>
        <p:spPr>
          <a:xfrm>
            <a:off x="10261600" y="62484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1" name="Rounded Rectangle 60"/>
          <p:cNvSpPr/>
          <p:nvPr/>
        </p:nvSpPr>
        <p:spPr>
          <a:xfrm>
            <a:off x="10261600" y="5791200"/>
            <a:ext cx="1524000" cy="381000"/>
          </a:xfrm>
          <a:prstGeom prst="roundRect">
            <a:avLst/>
          </a:prstGeom>
          <a:solidFill>
            <a:schemeClr val="accent5">
              <a:lumMod val="20000"/>
              <a:lumOff val="80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cxnSp>
        <p:nvCxnSpPr>
          <p:cNvPr id="65" name="Elbow Connector 64"/>
          <p:cNvCxnSpPr>
            <a:stCxn id="11" idx="1"/>
            <a:endCxn id="13" idx="1"/>
          </p:cNvCxnSpPr>
          <p:nvPr/>
        </p:nvCxnSpPr>
        <p:spPr>
          <a:xfrm rot="10800000" flipH="1" flipV="1">
            <a:off x="2844800" y="2476500"/>
            <a:ext cx="609600" cy="457200"/>
          </a:xfrm>
          <a:prstGeom prst="bentConnector3">
            <a:avLst>
              <a:gd name="adj1" fmla="val -5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9" name="Elbow Connector 68"/>
          <p:cNvCxnSpPr>
            <a:stCxn id="11" idx="1"/>
            <a:endCxn id="12" idx="1"/>
          </p:cNvCxnSpPr>
          <p:nvPr/>
        </p:nvCxnSpPr>
        <p:spPr>
          <a:xfrm rot="10800000" flipH="1" flipV="1">
            <a:off x="2844800" y="2476500"/>
            <a:ext cx="609600" cy="914400"/>
          </a:xfrm>
          <a:prstGeom prst="bentConnector3">
            <a:avLst>
              <a:gd name="adj1" fmla="val -5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2" name="Elbow Connector 71"/>
          <p:cNvCxnSpPr>
            <a:stCxn id="17" idx="1"/>
            <a:endCxn id="49" idx="1"/>
          </p:cNvCxnSpPr>
          <p:nvPr/>
        </p:nvCxnSpPr>
        <p:spPr>
          <a:xfrm rot="10800000" flipH="1" flipV="1">
            <a:off x="3454400" y="4152900"/>
            <a:ext cx="304800" cy="457200"/>
          </a:xfrm>
          <a:prstGeom prst="bentConnector3">
            <a:avLst>
              <a:gd name="adj1" fmla="val -10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5" name="Elbow Connector 74"/>
          <p:cNvCxnSpPr>
            <a:stCxn id="17" idx="1"/>
            <a:endCxn id="18" idx="1"/>
          </p:cNvCxnSpPr>
          <p:nvPr/>
        </p:nvCxnSpPr>
        <p:spPr>
          <a:xfrm rot="10800000" flipH="1" flipV="1">
            <a:off x="3454400" y="4152900"/>
            <a:ext cx="304800" cy="914400"/>
          </a:xfrm>
          <a:prstGeom prst="bentConnector3">
            <a:avLst>
              <a:gd name="adj1" fmla="val -10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78" name="Elbow Connector 77"/>
          <p:cNvCxnSpPr>
            <a:stCxn id="19" idx="1"/>
            <a:endCxn id="57" idx="1"/>
          </p:cNvCxnSpPr>
          <p:nvPr/>
        </p:nvCxnSpPr>
        <p:spPr>
          <a:xfrm rot="10800000" flipH="1" flipV="1">
            <a:off x="3454400" y="5524500"/>
            <a:ext cx="304800" cy="457200"/>
          </a:xfrm>
          <a:prstGeom prst="bentConnector3">
            <a:avLst>
              <a:gd name="adj1" fmla="val -10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Elbow Connector 80"/>
          <p:cNvCxnSpPr>
            <a:stCxn id="19" idx="1"/>
            <a:endCxn id="56" idx="1"/>
          </p:cNvCxnSpPr>
          <p:nvPr/>
        </p:nvCxnSpPr>
        <p:spPr>
          <a:xfrm rot="10800000" flipH="1" flipV="1">
            <a:off x="3454400" y="5524500"/>
            <a:ext cx="304800" cy="914400"/>
          </a:xfrm>
          <a:prstGeom prst="bentConnector3">
            <a:avLst>
              <a:gd name="adj1" fmla="val -100000"/>
            </a:avLst>
          </a:prstGeom>
          <a:ln w="25400">
            <a:solidFill>
              <a:schemeClr val="accent2"/>
            </a:solidFill>
            <a:prstDash val="sysDash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="" xmlns:p14="http://schemas.microsoft.com/office/powerpoint/2010/main" val="7311129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37690</TotalTime>
  <Words>589</Words>
  <Application>Microsoft Office PowerPoint</Application>
  <PresentationFormat>Custom</PresentationFormat>
  <Paragraphs>271</Paragraphs>
  <Slides>16</Slides>
  <Notes>7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16</vt:i4>
      </vt:variant>
    </vt:vector>
  </HeadingPairs>
  <TitlesOfParts>
    <vt:vector size="17" baseType="lpstr">
      <vt:lpstr>Office Theme</vt:lpstr>
      <vt:lpstr>Slide 1</vt:lpstr>
      <vt:lpstr>NILAI EVALUASI AKIP DAN RB</vt:lpstr>
      <vt:lpstr>Slide 3</vt:lpstr>
      <vt:lpstr>NILAI AKIP</vt:lpstr>
      <vt:lpstr>REKOMENDASI HASIL EVALUASI AKIP 2015</vt:lpstr>
      <vt:lpstr>KERANGKA LOGIS</vt:lpstr>
      <vt:lpstr>CASCADING DALAM MANAJEMEN KINERJA</vt:lpstr>
      <vt:lpstr>CASCADING DALAM MANAJEMEN KINERJA</vt:lpstr>
      <vt:lpstr>CASCADING DALAM MANAJEMEN KINERJA</vt:lpstr>
      <vt:lpstr>Slide 10</vt:lpstr>
      <vt:lpstr>NILAI RB</vt:lpstr>
      <vt:lpstr>REKOMENDASI HASIL EVALUASI RB 2015</vt:lpstr>
      <vt:lpstr>Slide 13</vt:lpstr>
      <vt:lpstr>PENGAJUAN WBK/WBBM TAHUN 2016</vt:lpstr>
      <vt:lpstr>PENYAMPAIAN LHKASN</vt:lpstr>
      <vt:lpstr>Slide 16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ASUS</dc:creator>
  <cp:lastModifiedBy>ACHI</cp:lastModifiedBy>
  <cp:revision>245</cp:revision>
  <dcterms:created xsi:type="dcterms:W3CDTF">2016-07-11T06:08:25Z</dcterms:created>
  <dcterms:modified xsi:type="dcterms:W3CDTF">2016-08-24T00:21:07Z</dcterms:modified>
</cp:coreProperties>
</file>

<file path=docProps/thumbnail.jpeg>
</file>